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4.xml" ContentType="application/vnd.openxmlformats-officedocument.presentationml.tags+xml"/>
  <Override PartName="/ppt/notesSlides/notesSlide47.xml" ContentType="application/vnd.openxmlformats-officedocument.presentationml.notesSlide+xml"/>
  <Override PartName="/ppt/tags/tag5.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22" r:id="rId4"/>
    <p:sldMasterId id="2147483731" r:id="rId5"/>
    <p:sldMasterId id="2147483749" r:id="rId6"/>
  </p:sldMasterIdLst>
  <p:notesMasterIdLst>
    <p:notesMasterId r:id="rId170"/>
  </p:notesMasterIdLst>
  <p:handoutMasterIdLst>
    <p:handoutMasterId r:id="rId171"/>
  </p:handoutMasterIdLst>
  <p:sldIdLst>
    <p:sldId id="1036" r:id="rId7"/>
    <p:sldId id="1029" r:id="rId8"/>
    <p:sldId id="1020" r:id="rId9"/>
    <p:sldId id="1007" r:id="rId10"/>
    <p:sldId id="1008" r:id="rId11"/>
    <p:sldId id="264" r:id="rId12"/>
    <p:sldId id="265" r:id="rId13"/>
    <p:sldId id="266" r:id="rId14"/>
    <p:sldId id="1002" r:id="rId15"/>
    <p:sldId id="979" r:id="rId16"/>
    <p:sldId id="269" r:id="rId17"/>
    <p:sldId id="270" r:id="rId18"/>
    <p:sldId id="383" r:id="rId19"/>
    <p:sldId id="272" r:id="rId20"/>
    <p:sldId id="273" r:id="rId21"/>
    <p:sldId id="274" r:id="rId22"/>
    <p:sldId id="279" r:id="rId23"/>
    <p:sldId id="276" r:id="rId24"/>
    <p:sldId id="277" r:id="rId25"/>
    <p:sldId id="977" r:id="rId26"/>
    <p:sldId id="285" r:id="rId27"/>
    <p:sldId id="386" r:id="rId28"/>
    <p:sldId id="280" r:id="rId29"/>
    <p:sldId id="281" r:id="rId30"/>
    <p:sldId id="1030" r:id="rId31"/>
    <p:sldId id="282" r:id="rId32"/>
    <p:sldId id="287" r:id="rId33"/>
    <p:sldId id="981" r:id="rId34"/>
    <p:sldId id="982" r:id="rId35"/>
    <p:sldId id="294" r:id="rId36"/>
    <p:sldId id="295" r:id="rId37"/>
    <p:sldId id="983" r:id="rId38"/>
    <p:sldId id="997" r:id="rId39"/>
    <p:sldId id="988" r:id="rId40"/>
    <p:sldId id="986" r:id="rId41"/>
    <p:sldId id="985" r:id="rId42"/>
    <p:sldId id="291" r:id="rId43"/>
    <p:sldId id="292" r:id="rId44"/>
    <p:sldId id="387" r:id="rId45"/>
    <p:sldId id="289" r:id="rId46"/>
    <p:sldId id="389" r:id="rId47"/>
    <p:sldId id="296" r:id="rId48"/>
    <p:sldId id="297" r:id="rId49"/>
    <p:sldId id="298" r:id="rId50"/>
    <p:sldId id="299" r:id="rId51"/>
    <p:sldId id="300" r:id="rId52"/>
    <p:sldId id="301" r:id="rId53"/>
    <p:sldId id="302" r:id="rId54"/>
    <p:sldId id="989" r:id="rId55"/>
    <p:sldId id="293" r:id="rId56"/>
    <p:sldId id="303" r:id="rId57"/>
    <p:sldId id="413" r:id="rId58"/>
    <p:sldId id="305" r:id="rId59"/>
    <p:sldId id="306" r:id="rId60"/>
    <p:sldId id="307" r:id="rId61"/>
    <p:sldId id="308" r:id="rId62"/>
    <p:sldId id="1003" r:id="rId63"/>
    <p:sldId id="310" r:id="rId64"/>
    <p:sldId id="996" r:id="rId65"/>
    <p:sldId id="311" r:id="rId66"/>
    <p:sldId id="992" r:id="rId67"/>
    <p:sldId id="313" r:id="rId68"/>
    <p:sldId id="314" r:id="rId69"/>
    <p:sldId id="315" r:id="rId70"/>
    <p:sldId id="316" r:id="rId71"/>
    <p:sldId id="978" r:id="rId72"/>
    <p:sldId id="317" r:id="rId73"/>
    <p:sldId id="318" r:id="rId74"/>
    <p:sldId id="319" r:id="rId75"/>
    <p:sldId id="320" r:id="rId76"/>
    <p:sldId id="321" r:id="rId77"/>
    <p:sldId id="1001" r:id="rId78"/>
    <p:sldId id="398" r:id="rId79"/>
    <p:sldId id="999" r:id="rId80"/>
    <p:sldId id="998" r:id="rId81"/>
    <p:sldId id="395" r:id="rId82"/>
    <p:sldId id="396" r:id="rId83"/>
    <p:sldId id="324" r:id="rId84"/>
    <p:sldId id="994" r:id="rId85"/>
    <p:sldId id="975" r:id="rId86"/>
    <p:sldId id="325" r:id="rId87"/>
    <p:sldId id="326" r:id="rId88"/>
    <p:sldId id="327" r:id="rId89"/>
    <p:sldId id="995" r:id="rId90"/>
    <p:sldId id="329" r:id="rId91"/>
    <p:sldId id="330" r:id="rId92"/>
    <p:sldId id="331" r:id="rId93"/>
    <p:sldId id="400" r:id="rId94"/>
    <p:sldId id="1000" r:id="rId95"/>
    <p:sldId id="334" r:id="rId96"/>
    <p:sldId id="335" r:id="rId97"/>
    <p:sldId id="336" r:id="rId98"/>
    <p:sldId id="397" r:id="rId99"/>
    <p:sldId id="338" r:id="rId100"/>
    <p:sldId id="339" r:id="rId101"/>
    <p:sldId id="421" r:id="rId102"/>
    <p:sldId id="341" r:id="rId103"/>
    <p:sldId id="284" r:id="rId104"/>
    <p:sldId id="343" r:id="rId105"/>
    <p:sldId id="344" r:id="rId106"/>
    <p:sldId id="401" r:id="rId107"/>
    <p:sldId id="384" r:id="rId108"/>
    <p:sldId id="345" r:id="rId109"/>
    <p:sldId id="393" r:id="rId110"/>
    <p:sldId id="347" r:id="rId111"/>
    <p:sldId id="348" r:id="rId112"/>
    <p:sldId id="392" r:id="rId113"/>
    <p:sldId id="350" r:id="rId114"/>
    <p:sldId id="275" r:id="rId115"/>
    <p:sldId id="352" r:id="rId116"/>
    <p:sldId id="353" r:id="rId117"/>
    <p:sldId id="1009" r:id="rId118"/>
    <p:sldId id="1016" r:id="rId119"/>
    <p:sldId id="1017" r:id="rId120"/>
    <p:sldId id="1010" r:id="rId121"/>
    <p:sldId id="1018" r:id="rId122"/>
    <p:sldId id="1011" r:id="rId123"/>
    <p:sldId id="1012" r:id="rId124"/>
    <p:sldId id="1013" r:id="rId125"/>
    <p:sldId id="1014" r:id="rId126"/>
    <p:sldId id="1015" r:id="rId127"/>
    <p:sldId id="354" r:id="rId128"/>
    <p:sldId id="355" r:id="rId129"/>
    <p:sldId id="356" r:id="rId130"/>
    <p:sldId id="357" r:id="rId131"/>
    <p:sldId id="358" r:id="rId132"/>
    <p:sldId id="359" r:id="rId133"/>
    <p:sldId id="360" r:id="rId134"/>
    <p:sldId id="361" r:id="rId135"/>
    <p:sldId id="362" r:id="rId136"/>
    <p:sldId id="363" r:id="rId137"/>
    <p:sldId id="1037" r:id="rId138"/>
    <p:sldId id="1038" r:id="rId139"/>
    <p:sldId id="1039" r:id="rId140"/>
    <p:sldId id="1040" r:id="rId141"/>
    <p:sldId id="1041" r:id="rId142"/>
    <p:sldId id="1042" r:id="rId143"/>
    <p:sldId id="1043" r:id="rId144"/>
    <p:sldId id="1019" r:id="rId145"/>
    <p:sldId id="1031" r:id="rId146"/>
    <p:sldId id="364" r:id="rId147"/>
    <p:sldId id="365" r:id="rId148"/>
    <p:sldId id="366" r:id="rId149"/>
    <p:sldId id="367" r:id="rId150"/>
    <p:sldId id="368" r:id="rId151"/>
    <p:sldId id="369" r:id="rId152"/>
    <p:sldId id="370" r:id="rId153"/>
    <p:sldId id="371" r:id="rId154"/>
    <p:sldId id="372" r:id="rId155"/>
    <p:sldId id="1035" r:id="rId156"/>
    <p:sldId id="1034" r:id="rId157"/>
    <p:sldId id="373" r:id="rId158"/>
    <p:sldId id="260" r:id="rId159"/>
    <p:sldId id="1027" r:id="rId160"/>
    <p:sldId id="374" r:id="rId161"/>
    <p:sldId id="375" r:id="rId162"/>
    <p:sldId id="1022" r:id="rId163"/>
    <p:sldId id="1021" r:id="rId164"/>
    <p:sldId id="1023" r:id="rId165"/>
    <p:sldId id="1024" r:id="rId166"/>
    <p:sldId id="1025" r:id="rId167"/>
    <p:sldId id="1028" r:id="rId168"/>
    <p:sldId id="1026" r:id="rId169"/>
  </p:sldIdLst>
  <p:sldSz cx="9144000" cy="6858000" type="screen4x3"/>
  <p:notesSz cx="7010400" cy="9296400"/>
  <p:defaultTextStyle>
    <a:defPPr>
      <a:defRPr lang="en-US"/>
    </a:defPPr>
    <a:lvl1pPr marL="0" algn="l" defTabSz="913031" rtl="0" eaLnBrk="1" latinLnBrk="0" hangingPunct="1">
      <a:defRPr sz="1800" kern="1200">
        <a:solidFill>
          <a:schemeClr val="tx1"/>
        </a:solidFill>
        <a:latin typeface="+mn-lt"/>
        <a:ea typeface="+mn-ea"/>
        <a:cs typeface="+mn-cs"/>
      </a:defRPr>
    </a:lvl1pPr>
    <a:lvl2pPr marL="456514" algn="l" defTabSz="913031" rtl="0" eaLnBrk="1" latinLnBrk="0" hangingPunct="1">
      <a:defRPr sz="1800" kern="1200">
        <a:solidFill>
          <a:schemeClr val="tx1"/>
        </a:solidFill>
        <a:latin typeface="+mn-lt"/>
        <a:ea typeface="+mn-ea"/>
        <a:cs typeface="+mn-cs"/>
      </a:defRPr>
    </a:lvl2pPr>
    <a:lvl3pPr marL="913031" algn="l" defTabSz="913031" rtl="0" eaLnBrk="1" latinLnBrk="0" hangingPunct="1">
      <a:defRPr sz="1800" kern="1200">
        <a:solidFill>
          <a:schemeClr val="tx1"/>
        </a:solidFill>
        <a:latin typeface="+mn-lt"/>
        <a:ea typeface="+mn-ea"/>
        <a:cs typeface="+mn-cs"/>
      </a:defRPr>
    </a:lvl3pPr>
    <a:lvl4pPr marL="1369544" algn="l" defTabSz="913031" rtl="0" eaLnBrk="1" latinLnBrk="0" hangingPunct="1">
      <a:defRPr sz="1800" kern="1200">
        <a:solidFill>
          <a:schemeClr val="tx1"/>
        </a:solidFill>
        <a:latin typeface="+mn-lt"/>
        <a:ea typeface="+mn-ea"/>
        <a:cs typeface="+mn-cs"/>
      </a:defRPr>
    </a:lvl4pPr>
    <a:lvl5pPr marL="1826060" algn="l" defTabSz="913031" rtl="0" eaLnBrk="1" latinLnBrk="0" hangingPunct="1">
      <a:defRPr sz="1800" kern="1200">
        <a:solidFill>
          <a:schemeClr val="tx1"/>
        </a:solidFill>
        <a:latin typeface="+mn-lt"/>
        <a:ea typeface="+mn-ea"/>
        <a:cs typeface="+mn-cs"/>
      </a:defRPr>
    </a:lvl5pPr>
    <a:lvl6pPr marL="2282580" algn="l" defTabSz="913031" rtl="0" eaLnBrk="1" latinLnBrk="0" hangingPunct="1">
      <a:defRPr sz="1800" kern="1200">
        <a:solidFill>
          <a:schemeClr val="tx1"/>
        </a:solidFill>
        <a:latin typeface="+mn-lt"/>
        <a:ea typeface="+mn-ea"/>
        <a:cs typeface="+mn-cs"/>
      </a:defRPr>
    </a:lvl6pPr>
    <a:lvl7pPr marL="2739088" algn="l" defTabSz="913031" rtl="0" eaLnBrk="1" latinLnBrk="0" hangingPunct="1">
      <a:defRPr sz="1800" kern="1200">
        <a:solidFill>
          <a:schemeClr val="tx1"/>
        </a:solidFill>
        <a:latin typeface="+mn-lt"/>
        <a:ea typeface="+mn-ea"/>
        <a:cs typeface="+mn-cs"/>
      </a:defRPr>
    </a:lvl7pPr>
    <a:lvl8pPr marL="3195603" algn="l" defTabSz="913031" rtl="0" eaLnBrk="1" latinLnBrk="0" hangingPunct="1">
      <a:defRPr sz="1800" kern="1200">
        <a:solidFill>
          <a:schemeClr val="tx1"/>
        </a:solidFill>
        <a:latin typeface="+mn-lt"/>
        <a:ea typeface="+mn-ea"/>
        <a:cs typeface="+mn-cs"/>
      </a:defRPr>
    </a:lvl8pPr>
    <a:lvl9pPr marL="3652119" algn="l" defTabSz="91303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20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BA3C"/>
    <a:srgbClr val="719500"/>
    <a:srgbClr val="6C3A77"/>
    <a:srgbClr val="81AE38"/>
    <a:srgbClr val="8CBD3D"/>
    <a:srgbClr val="769F33"/>
    <a:srgbClr val="688B2D"/>
    <a:srgbClr val="5F9BAF"/>
    <a:srgbClr val="E572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9" autoAdjust="0"/>
    <p:restoredTop sz="93416" autoAdjust="0"/>
  </p:normalViewPr>
  <p:slideViewPr>
    <p:cSldViewPr>
      <p:cViewPr>
        <p:scale>
          <a:sx n="75" d="100"/>
          <a:sy n="75" d="100"/>
        </p:scale>
        <p:origin x="-978" y="1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29" d="100"/>
          <a:sy n="129" d="100"/>
        </p:scale>
        <p:origin x="-3040" y="-112"/>
      </p:cViewPr>
      <p:guideLst>
        <p:guide orient="horz" pos="2928"/>
        <p:guide pos="220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slide" Target="slides/slide148.xml"/><Relationship Id="rId159" Type="http://schemas.openxmlformats.org/officeDocument/2006/relationships/slide" Target="slides/slide153.xml"/><Relationship Id="rId175" Type="http://schemas.openxmlformats.org/officeDocument/2006/relationships/theme" Target="theme/theme1.xml"/><Relationship Id="rId170" Type="http://schemas.openxmlformats.org/officeDocument/2006/relationships/notesMaster" Target="notesMasters/notesMaster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slide" Target="slides/slide15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71" Type="http://schemas.openxmlformats.org/officeDocument/2006/relationships/handoutMaster" Target="handoutMasters/handoutMaster1.xml"/><Relationship Id="rId176" Type="http://schemas.openxmlformats.org/officeDocument/2006/relationships/tableStyles" Target="tableStyles.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slide" Target="slides/slide137.xml"/><Relationship Id="rId148" Type="http://schemas.openxmlformats.org/officeDocument/2006/relationships/slide" Target="slides/slide142.xml"/><Relationship Id="rId151" Type="http://schemas.openxmlformats.org/officeDocument/2006/relationships/slide" Target="slides/slide145.xml"/><Relationship Id="rId156" Type="http://schemas.openxmlformats.org/officeDocument/2006/relationships/slide" Target="slides/slide150.xml"/><Relationship Id="rId164" Type="http://schemas.openxmlformats.org/officeDocument/2006/relationships/slide" Target="slides/slide158.xml"/><Relationship Id="rId169" Type="http://schemas.openxmlformats.org/officeDocument/2006/relationships/slide" Target="slides/slide163.xml"/><Relationship Id="rId4" Type="http://schemas.openxmlformats.org/officeDocument/2006/relationships/slideMaster" Target="slideMasters/slideMaster1.xml"/><Relationship Id="rId9" Type="http://schemas.openxmlformats.org/officeDocument/2006/relationships/slide" Target="slides/slide3.xml"/><Relationship Id="rId172" Type="http://schemas.openxmlformats.org/officeDocument/2006/relationships/commentAuthors" Target="commentAuthor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viewProps" Target="viewProp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s>
</file>

<file path=ppt/_rels/viewProps.xml.rels><?xml version="1.0" encoding="UTF-8" standalone="yes"?>
<Relationships xmlns="http://schemas.openxmlformats.org/package/2006/relationships"><Relationship Id="rId1"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930" tIns="46465" rIns="92930" bIns="46465" rtlCol="0"/>
          <a:lstStyle>
            <a:lvl1pPr algn="l">
              <a:defRPr sz="1200"/>
            </a:lvl1pPr>
          </a:lstStyle>
          <a:p>
            <a:endParaRPr lang="en-US" dirty="0">
              <a:latin typeface="Segoe UI Light" pitchFamily="34" charset="0"/>
            </a:endParaRPr>
          </a:p>
        </p:txBody>
      </p:sp>
      <p:sp>
        <p:nvSpPr>
          <p:cNvPr id="3" name="Date Placeholder 2"/>
          <p:cNvSpPr>
            <a:spLocks noGrp="1"/>
          </p:cNvSpPr>
          <p:nvPr>
            <p:ph type="dt" sz="quarter" idx="1"/>
          </p:nvPr>
        </p:nvSpPr>
        <p:spPr>
          <a:xfrm>
            <a:off x="3970939" y="0"/>
            <a:ext cx="3037840" cy="464820"/>
          </a:xfrm>
          <a:prstGeom prst="rect">
            <a:avLst/>
          </a:prstGeom>
        </p:spPr>
        <p:txBody>
          <a:bodyPr vert="horz" lIns="92930" tIns="46465" rIns="92930" bIns="46465" rtlCol="0"/>
          <a:lstStyle>
            <a:lvl1pPr algn="r">
              <a:defRPr sz="1200"/>
            </a:lvl1pPr>
          </a:lstStyle>
          <a:p>
            <a:fld id="{61FE9635-8DB6-4044-8D11-7AAFB69160BE}" type="datetimeFigureOut">
              <a:rPr lang="en-US" smtClean="0">
                <a:latin typeface="Segoe UI Light" pitchFamily="34" charset="0"/>
              </a:rPr>
              <a:pPr/>
              <a:t>12/6/2019</a:t>
            </a:fld>
            <a:endParaRPr lang="en-US" dirty="0">
              <a:latin typeface="Segoe UI Light" pitchFamily="34" charset="0"/>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2930" tIns="46465" rIns="92930" bIns="46465" rtlCol="0" anchor="b"/>
          <a:lstStyle>
            <a:lvl1pPr algn="l">
              <a:defRPr sz="1200"/>
            </a:lvl1pPr>
          </a:lstStyle>
          <a:p>
            <a:endParaRPr lang="en-US" dirty="0">
              <a:latin typeface="Segoe UI Light" pitchFamily="34" charset="0"/>
            </a:endParaRPr>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2930" tIns="46465" rIns="92930" bIns="46465" rtlCol="0" anchor="b"/>
          <a:lstStyle>
            <a:lvl1pPr algn="r">
              <a:defRPr sz="1200"/>
            </a:lvl1pPr>
          </a:lstStyle>
          <a:p>
            <a:fld id="{2D2FA1CA-7490-463D-B745-C9B4BA55BB2F}" type="slidenum">
              <a:rPr lang="en-US" smtClean="0">
                <a:latin typeface="Segoe UI Light" pitchFamily="34" charset="0"/>
              </a:rPr>
              <a:pPr/>
              <a:t>‹#›</a:t>
            </a:fld>
            <a:endParaRPr lang="en-US" dirty="0">
              <a:latin typeface="Segoe UI Light" pitchFamily="34" charset="0"/>
            </a:endParaRPr>
          </a:p>
        </p:txBody>
      </p:sp>
    </p:spTree>
    <p:extLst>
      <p:ext uri="{BB962C8B-B14F-4D97-AF65-F5344CB8AC3E}">
        <p14:creationId xmlns:p14="http://schemas.microsoft.com/office/powerpoint/2010/main" val="1903529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930" tIns="46465" rIns="92930" bIns="46465" rtlCol="0"/>
          <a:lstStyle>
            <a:lvl1pPr algn="l">
              <a:defRPr sz="1200">
                <a:latin typeface="Segoe UI Light" pitchFamily="34" charset="0"/>
              </a:defRPr>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2930" tIns="46465" rIns="92930" bIns="46465" rtlCol="0"/>
          <a:lstStyle>
            <a:lvl1pPr algn="r">
              <a:defRPr sz="1200">
                <a:latin typeface="Segoe UI Light" pitchFamily="34" charset="0"/>
              </a:defRPr>
            </a:lvl1pPr>
          </a:lstStyle>
          <a:p>
            <a:fld id="{B74433D1-1BE7-47BB-9A7A-53E534EE3FD0}" type="datetimeFigureOut">
              <a:rPr lang="en-US" smtClean="0"/>
              <a:pPr/>
              <a:t>12/6/2019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930" tIns="46465" rIns="92930" bIns="46465"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930" tIns="46465" rIns="92930" bIns="4646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2930" tIns="46465" rIns="92930" bIns="46465" rtlCol="0" anchor="b"/>
          <a:lstStyle>
            <a:lvl1pPr algn="l">
              <a:defRPr sz="1200">
                <a:latin typeface="Segoe UI Light" pitchFamily="34" charset="0"/>
              </a:defRPr>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2930" tIns="46465" rIns="92930" bIns="46465" rtlCol="0" anchor="b"/>
          <a:lstStyle>
            <a:lvl1pPr algn="r">
              <a:defRPr sz="1200">
                <a:latin typeface="Segoe UI Light" pitchFamily="34" charset="0"/>
              </a:defRPr>
            </a:lvl1pPr>
          </a:lstStyle>
          <a:p>
            <a:fld id="{91900A6A-F631-4DE5-85CD-60A32C70D696}" type="slidenum">
              <a:rPr lang="en-US" smtClean="0"/>
              <a:pPr/>
              <a:t>‹#›</a:t>
            </a:fld>
            <a:endParaRPr lang="en-US" dirty="0"/>
          </a:p>
        </p:txBody>
      </p:sp>
    </p:spTree>
    <p:extLst>
      <p:ext uri="{BB962C8B-B14F-4D97-AF65-F5344CB8AC3E}">
        <p14:creationId xmlns:p14="http://schemas.microsoft.com/office/powerpoint/2010/main" val="1084631570"/>
      </p:ext>
    </p:extLst>
  </p:cSld>
  <p:clrMap bg1="lt1" tx1="dk1" bg2="lt2" tx2="dk2" accent1="accent1" accent2="accent2" accent3="accent3" accent4="accent4" accent5="accent5" accent6="accent6" hlink="hlink" folHlink="folHlink"/>
  <p:notesStyle>
    <a:lvl1pPr marL="0" algn="l" defTabSz="913031" rtl="0" eaLnBrk="1" latinLnBrk="0" hangingPunct="1">
      <a:defRPr sz="1200" kern="1200">
        <a:solidFill>
          <a:schemeClr val="tx1"/>
        </a:solidFill>
        <a:latin typeface="Segoe UI Light" pitchFamily="34" charset="0"/>
        <a:ea typeface="+mn-ea"/>
        <a:cs typeface="+mn-cs"/>
      </a:defRPr>
    </a:lvl1pPr>
    <a:lvl2pPr marL="456514" algn="l" defTabSz="913031" rtl="0" eaLnBrk="1" latinLnBrk="0" hangingPunct="1">
      <a:defRPr sz="1200" kern="1200">
        <a:solidFill>
          <a:schemeClr val="tx1"/>
        </a:solidFill>
        <a:latin typeface="Segoe UI Light" pitchFamily="34" charset="0"/>
        <a:ea typeface="+mn-ea"/>
        <a:cs typeface="+mn-cs"/>
      </a:defRPr>
    </a:lvl2pPr>
    <a:lvl3pPr marL="913031" algn="l" defTabSz="913031" rtl="0" eaLnBrk="1" latinLnBrk="0" hangingPunct="1">
      <a:defRPr sz="1200" kern="1200">
        <a:solidFill>
          <a:schemeClr val="tx1"/>
        </a:solidFill>
        <a:latin typeface="Segoe UI Light" pitchFamily="34" charset="0"/>
        <a:ea typeface="+mn-ea"/>
        <a:cs typeface="+mn-cs"/>
      </a:defRPr>
    </a:lvl3pPr>
    <a:lvl4pPr marL="1369544" algn="l" defTabSz="913031" rtl="0" eaLnBrk="1" latinLnBrk="0" hangingPunct="1">
      <a:defRPr sz="1200" kern="1200">
        <a:solidFill>
          <a:schemeClr val="tx1"/>
        </a:solidFill>
        <a:latin typeface="Segoe UI Light" pitchFamily="34" charset="0"/>
        <a:ea typeface="+mn-ea"/>
        <a:cs typeface="+mn-cs"/>
      </a:defRPr>
    </a:lvl4pPr>
    <a:lvl5pPr marL="1826060" algn="l" defTabSz="913031" rtl="0" eaLnBrk="1" latinLnBrk="0" hangingPunct="1">
      <a:defRPr sz="1200" kern="1200">
        <a:solidFill>
          <a:schemeClr val="tx1"/>
        </a:solidFill>
        <a:latin typeface="Segoe UI Light" pitchFamily="34" charset="0"/>
        <a:ea typeface="+mn-ea"/>
        <a:cs typeface="+mn-cs"/>
      </a:defRPr>
    </a:lvl5pPr>
    <a:lvl6pPr marL="2282580" algn="l" defTabSz="913031" rtl="0" eaLnBrk="1" latinLnBrk="0" hangingPunct="1">
      <a:defRPr sz="1200" kern="1200">
        <a:solidFill>
          <a:schemeClr val="tx1"/>
        </a:solidFill>
        <a:latin typeface="+mn-lt"/>
        <a:ea typeface="+mn-ea"/>
        <a:cs typeface="+mn-cs"/>
      </a:defRPr>
    </a:lvl6pPr>
    <a:lvl7pPr marL="2739088" algn="l" defTabSz="913031" rtl="0" eaLnBrk="1" latinLnBrk="0" hangingPunct="1">
      <a:defRPr sz="1200" kern="1200">
        <a:solidFill>
          <a:schemeClr val="tx1"/>
        </a:solidFill>
        <a:latin typeface="+mn-lt"/>
        <a:ea typeface="+mn-ea"/>
        <a:cs typeface="+mn-cs"/>
      </a:defRPr>
    </a:lvl7pPr>
    <a:lvl8pPr marL="3195603" algn="l" defTabSz="913031" rtl="0" eaLnBrk="1" latinLnBrk="0" hangingPunct="1">
      <a:defRPr sz="1200" kern="1200">
        <a:solidFill>
          <a:schemeClr val="tx1"/>
        </a:solidFill>
        <a:latin typeface="+mn-lt"/>
        <a:ea typeface="+mn-ea"/>
        <a:cs typeface="+mn-cs"/>
      </a:defRPr>
    </a:lvl8pPr>
    <a:lvl9pPr marL="3652119" algn="l" defTabSz="91303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nih-extramural-intranet.od.nih.gov/d/sites/default/files/RigorActivityCodes-20151006.pdf"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public.csr.nih.gov/aboutcsr/NewsAndPublications/Publications/Pages/InsidersGuide.aspx"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39816ECE-B11B-4D02-B9BB-781563065122}" type="slidenum">
              <a:rPr lang="en-US" sz="1200" b="0" smtClean="0">
                <a:solidFill>
                  <a:prstClr val="black"/>
                </a:solidFill>
                <a:latin typeface="Times" pitchFamily="1" charset="0"/>
              </a:rPr>
              <a:pPr/>
              <a:t>11</a:t>
            </a:fld>
            <a:endParaRPr lang="en-US" sz="1200" b="0">
              <a:solidFill>
                <a:prstClr val="black"/>
              </a:solidFill>
              <a:latin typeface="Times" pitchFamily="1" charset="0"/>
            </a:endParaRPr>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xfrm>
            <a:off x="935039" y="4416428"/>
            <a:ext cx="5140325" cy="4183063"/>
          </a:xfrm>
          <a:solidFill>
            <a:srgbClr val="FFFFFF"/>
          </a:solidFill>
          <a:ln>
            <a:solidFill>
              <a:srgbClr val="000000"/>
            </a:solidFill>
          </a:ln>
        </p:spPr>
        <p:txBody>
          <a:bodyPr lIns="93147" tIns="46575" rIns="93147" bIns="46575"/>
          <a:lstStyle/>
          <a:p>
            <a:pPr eaLnBrk="1" hangingPunct="1"/>
            <a:endParaRPr lang="en-US"/>
          </a:p>
        </p:txBody>
      </p:sp>
    </p:spTree>
    <p:extLst>
      <p:ext uri="{BB962C8B-B14F-4D97-AF65-F5344CB8AC3E}">
        <p14:creationId xmlns:p14="http://schemas.microsoft.com/office/powerpoint/2010/main" val="3941118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900A6A-F631-4DE5-85CD-60A32C70D696}"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308338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900A6A-F631-4DE5-85CD-60A32C70D696}" type="slidenum">
              <a:rPr lang="en-US" smtClean="0"/>
              <a:pPr/>
              <a:t>29</a:t>
            </a:fld>
            <a:endParaRPr lang="en-US" dirty="0"/>
          </a:p>
        </p:txBody>
      </p:sp>
    </p:spTree>
    <p:extLst>
      <p:ext uri="{BB962C8B-B14F-4D97-AF65-F5344CB8AC3E}">
        <p14:creationId xmlns:p14="http://schemas.microsoft.com/office/powerpoint/2010/main" val="2755547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900A6A-F631-4DE5-85CD-60A32C70D696}" type="slidenum">
              <a:rPr lang="en-US" smtClean="0"/>
              <a:pPr/>
              <a:t>30</a:t>
            </a:fld>
            <a:endParaRPr lang="en-US" dirty="0"/>
          </a:p>
        </p:txBody>
      </p:sp>
    </p:spTree>
    <p:extLst>
      <p:ext uri="{BB962C8B-B14F-4D97-AF65-F5344CB8AC3E}">
        <p14:creationId xmlns:p14="http://schemas.microsoft.com/office/powerpoint/2010/main" val="90508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031"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Segoe UI Light" pitchFamily="34" charset="0"/>
                <a:ea typeface="+mn-ea"/>
                <a:cs typeface="+mn-cs"/>
              </a:rPr>
              <a:t>If you click on the program official Tab in the red circle, you can find the contact information for the program officials who manage similar applications so if you need to discuss more with program about your science and the fit for their Institute., here is the list of contact person that you can use to get that information. </a:t>
            </a:r>
          </a:p>
        </p:txBody>
      </p:sp>
      <p:sp>
        <p:nvSpPr>
          <p:cNvPr id="4" name="Slide Number Placeholder 3"/>
          <p:cNvSpPr>
            <a:spLocks noGrp="1"/>
          </p:cNvSpPr>
          <p:nvPr>
            <p:ph type="sldNum" sz="quarter" idx="10"/>
          </p:nvPr>
        </p:nvSpPr>
        <p:spPr/>
        <p:txBody>
          <a:bodyPr/>
          <a:lstStyle/>
          <a:p>
            <a:fld id="{91900A6A-F631-4DE5-85CD-60A32C70D696}" type="slidenum">
              <a:rPr lang="en-US" smtClean="0"/>
              <a:pPr/>
              <a:t>31</a:t>
            </a:fld>
            <a:endParaRPr lang="en-US" dirty="0"/>
          </a:p>
        </p:txBody>
      </p:sp>
    </p:spTree>
    <p:extLst>
      <p:ext uri="{BB962C8B-B14F-4D97-AF65-F5344CB8AC3E}">
        <p14:creationId xmlns:p14="http://schemas.microsoft.com/office/powerpoint/2010/main" val="324614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900A6A-F631-4DE5-85CD-60A32C70D696}" type="slidenum">
              <a:rPr lang="en-US" smtClean="0"/>
              <a:pPr/>
              <a:t>32</a:t>
            </a:fld>
            <a:endParaRPr lang="en-US" dirty="0"/>
          </a:p>
        </p:txBody>
      </p:sp>
    </p:spTree>
    <p:extLst>
      <p:ext uri="{BB962C8B-B14F-4D97-AF65-F5344CB8AC3E}">
        <p14:creationId xmlns:p14="http://schemas.microsoft.com/office/powerpoint/2010/main" val="1314433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Segoe UI Light" pitchFamily="34" charset="0"/>
                <a:ea typeface="+mn-ea"/>
                <a:cs typeface="+mn-cs"/>
              </a:rPr>
              <a:t>Alternatively, if you just like to browse CSR website, you can browse the clusters of study sections called IRGs or integrated review groups and you can look at the individual study sections in the Clusters and get more information about them.</a:t>
            </a:r>
          </a:p>
        </p:txBody>
      </p:sp>
      <p:sp>
        <p:nvSpPr>
          <p:cNvPr id="4" name="Slide Number Placeholder 3"/>
          <p:cNvSpPr>
            <a:spLocks noGrp="1"/>
          </p:cNvSpPr>
          <p:nvPr>
            <p:ph type="sldNum" sz="quarter" idx="10"/>
          </p:nvPr>
        </p:nvSpPr>
        <p:spPr/>
        <p:txBody>
          <a:bodyPr/>
          <a:lstStyle/>
          <a:p>
            <a:fld id="{91900A6A-F631-4DE5-85CD-60A32C70D696}" type="slidenum">
              <a:rPr lang="en-US" smtClean="0"/>
              <a:pPr/>
              <a:t>36</a:t>
            </a:fld>
            <a:endParaRPr lang="en-US" dirty="0"/>
          </a:p>
        </p:txBody>
      </p:sp>
    </p:spTree>
    <p:extLst>
      <p:ext uri="{BB962C8B-B14F-4D97-AF65-F5344CB8AC3E}">
        <p14:creationId xmlns:p14="http://schemas.microsoft.com/office/powerpoint/2010/main" val="2112410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2644" name="Slide Number Placeholder 3"/>
          <p:cNvSpPr>
            <a:spLocks noGrp="1"/>
          </p:cNvSpPr>
          <p:nvPr>
            <p:ph type="sldNum" sz="quarter" idx="5"/>
          </p:nvPr>
        </p:nvSpPr>
        <p:spPr/>
        <p:txBody>
          <a:bodyPr/>
          <a:lstStyle/>
          <a:p>
            <a:pPr>
              <a:defRPr/>
            </a:pPr>
            <a:fld id="{B8F77BDC-3050-47ED-9056-D5D5AB53A14D}"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4226071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3668" name="Slide Number Placeholder 3"/>
          <p:cNvSpPr>
            <a:spLocks noGrp="1"/>
          </p:cNvSpPr>
          <p:nvPr>
            <p:ph type="sldNum" sz="quarter" idx="5"/>
          </p:nvPr>
        </p:nvSpPr>
        <p:spPr/>
        <p:txBody>
          <a:bodyPr/>
          <a:lstStyle/>
          <a:p>
            <a:pPr>
              <a:defRPr/>
            </a:pPr>
            <a:fld id="{2973FEE4-55F2-4BE5-891D-BD5CD58049BE}"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1061835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Segoe UI Light" pitchFamily="34" charset="0"/>
                <a:ea typeface="+mn-ea"/>
                <a:cs typeface="+mn-cs"/>
              </a:rPr>
              <a:t>This is what the form looks like and there's places to put in both positive and negative request for institute assignments. Please assign me to please don't assign me to positive and negative request for study section assignments. A text box to put in information about conflict or expertise needed.</a:t>
            </a:r>
            <a:endParaRPr lang="en-US" dirty="0"/>
          </a:p>
        </p:txBody>
      </p:sp>
      <p:sp>
        <p:nvSpPr>
          <p:cNvPr id="4" name="Slide Number Placeholder 3"/>
          <p:cNvSpPr>
            <a:spLocks noGrp="1"/>
          </p:cNvSpPr>
          <p:nvPr>
            <p:ph type="sldNum" sz="quarter" idx="10"/>
          </p:nvPr>
        </p:nvSpPr>
        <p:spPr/>
        <p:txBody>
          <a:bodyPr/>
          <a:lstStyle/>
          <a:p>
            <a:fld id="{91900A6A-F631-4DE5-85CD-60A32C70D696}" type="slidenum">
              <a:rPr lang="en-US" smtClean="0"/>
              <a:pPr/>
              <a:t>40</a:t>
            </a:fld>
            <a:endParaRPr lang="en-US" dirty="0"/>
          </a:p>
        </p:txBody>
      </p:sp>
    </p:spTree>
    <p:extLst>
      <p:ext uri="{BB962C8B-B14F-4D97-AF65-F5344CB8AC3E}">
        <p14:creationId xmlns:p14="http://schemas.microsoft.com/office/powerpoint/2010/main" val="1381821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71" eaLnBrk="0" hangingPunct="0">
              <a:defRPr sz="2000" b="1">
                <a:solidFill>
                  <a:schemeClr val="tx1"/>
                </a:solidFill>
                <a:latin typeface="Bodoni MT" pitchFamily="18" charset="0"/>
                <a:ea typeface="ＭＳ Ｐゴシック" pitchFamily="1" charset="-128"/>
              </a:defRPr>
            </a:lvl1pPr>
            <a:lvl2pPr marL="742935" indent="-285744" defTabSz="877871" eaLnBrk="0" hangingPunct="0">
              <a:defRPr sz="2000" b="1">
                <a:solidFill>
                  <a:schemeClr val="tx1"/>
                </a:solidFill>
                <a:latin typeface="Bodoni MT" pitchFamily="18" charset="0"/>
                <a:ea typeface="ＭＳ Ｐゴシック" pitchFamily="1" charset="-128"/>
              </a:defRPr>
            </a:lvl2pPr>
            <a:lvl3pPr marL="1142977" indent="-228595" defTabSz="877871" eaLnBrk="0" hangingPunct="0">
              <a:defRPr sz="2000" b="1">
                <a:solidFill>
                  <a:schemeClr val="tx1"/>
                </a:solidFill>
                <a:latin typeface="Bodoni MT" pitchFamily="18" charset="0"/>
                <a:ea typeface="ＭＳ Ｐゴシック" pitchFamily="1" charset="-128"/>
              </a:defRPr>
            </a:lvl3pPr>
            <a:lvl4pPr marL="1600168" indent="-228595" defTabSz="877871" eaLnBrk="0" hangingPunct="0">
              <a:defRPr sz="2000" b="1">
                <a:solidFill>
                  <a:schemeClr val="tx1"/>
                </a:solidFill>
                <a:latin typeface="Bodoni MT" pitchFamily="18" charset="0"/>
                <a:ea typeface="ＭＳ Ｐゴシック" pitchFamily="1" charset="-128"/>
              </a:defRPr>
            </a:lvl4pPr>
            <a:lvl5pPr marL="2057359" indent="-228595" defTabSz="877871" eaLnBrk="0" hangingPunct="0">
              <a:defRPr sz="2000" b="1">
                <a:solidFill>
                  <a:schemeClr val="tx1"/>
                </a:solidFill>
                <a:latin typeface="Bodoni MT" pitchFamily="18" charset="0"/>
                <a:ea typeface="ＭＳ Ｐゴシック" pitchFamily="1" charset="-128"/>
              </a:defRPr>
            </a:lvl5pPr>
            <a:lvl6pPr marL="2514550" indent="-228595" algn="ctr" defTabSz="877871"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740" indent="-228595" algn="ctr" defTabSz="877871"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8932" indent="-228595" algn="ctr" defTabSz="877871"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122" indent="-228595" algn="ctr" defTabSz="877871"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B84900BF-53F3-4CC3-A83E-3DA3599712CD}" type="slidenum">
              <a:rPr lang="en-US" sz="1200" b="0">
                <a:solidFill>
                  <a:prstClr val="black"/>
                </a:solidFill>
                <a:latin typeface="Times" pitchFamily="1" charset="0"/>
              </a:rPr>
              <a:pPr/>
              <a:t>42</a:t>
            </a:fld>
            <a:endParaRPr lang="en-US" sz="1200" b="0">
              <a:solidFill>
                <a:prstClr val="black"/>
              </a:solidFill>
              <a:latin typeface="Times" pitchFamily="1"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xfrm>
            <a:off x="935040" y="4416428"/>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5" tIns="46574" rIns="93145" bIns="46574"/>
          <a:lstStyle/>
          <a:p>
            <a:pPr eaLnBrk="1" hangingPunct="1"/>
            <a:endParaRPr lang="en-US"/>
          </a:p>
        </p:txBody>
      </p:sp>
    </p:spTree>
    <p:extLst>
      <p:ext uri="{BB962C8B-B14F-4D97-AF65-F5344CB8AC3E}">
        <p14:creationId xmlns:p14="http://schemas.microsoft.com/office/powerpoint/2010/main" val="3163324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883" eaLnBrk="0" hangingPunct="0">
              <a:defRPr sz="2000" b="1">
                <a:solidFill>
                  <a:schemeClr val="tx1"/>
                </a:solidFill>
                <a:latin typeface="Bodoni MT" pitchFamily="18" charset="0"/>
                <a:ea typeface="ＭＳ Ｐゴシック" pitchFamily="1" charset="-128"/>
              </a:defRPr>
            </a:lvl1pPr>
            <a:lvl2pPr marL="744638" indent="-286399" defTabSz="879883" eaLnBrk="0" hangingPunct="0">
              <a:defRPr sz="2000" b="1">
                <a:solidFill>
                  <a:schemeClr val="tx1"/>
                </a:solidFill>
                <a:latin typeface="Bodoni MT" pitchFamily="18" charset="0"/>
                <a:ea typeface="ＭＳ Ｐゴシック" pitchFamily="1" charset="-128"/>
              </a:defRPr>
            </a:lvl2pPr>
            <a:lvl3pPr marL="1145596" indent="-229119" defTabSz="879883" eaLnBrk="0" hangingPunct="0">
              <a:defRPr sz="2000" b="1">
                <a:solidFill>
                  <a:schemeClr val="tx1"/>
                </a:solidFill>
                <a:latin typeface="Bodoni MT" pitchFamily="18" charset="0"/>
                <a:ea typeface="ＭＳ Ｐゴシック" pitchFamily="1" charset="-128"/>
              </a:defRPr>
            </a:lvl3pPr>
            <a:lvl4pPr marL="1603837" indent="-229119" defTabSz="879883" eaLnBrk="0" hangingPunct="0">
              <a:defRPr sz="2000" b="1">
                <a:solidFill>
                  <a:schemeClr val="tx1"/>
                </a:solidFill>
                <a:latin typeface="Bodoni MT" pitchFamily="18" charset="0"/>
                <a:ea typeface="ＭＳ Ｐゴシック" pitchFamily="1" charset="-128"/>
              </a:defRPr>
            </a:lvl4pPr>
            <a:lvl5pPr marL="2062075" indent="-229119" defTabSz="879883" eaLnBrk="0" hangingPunct="0">
              <a:defRPr sz="2000" b="1">
                <a:solidFill>
                  <a:schemeClr val="tx1"/>
                </a:solidFill>
                <a:latin typeface="Bodoni MT" pitchFamily="18" charset="0"/>
                <a:ea typeface="ＭＳ Ｐゴシック" pitchFamily="1" charset="-128"/>
              </a:defRPr>
            </a:lvl5pPr>
            <a:lvl6pPr marL="2520314" indent="-229119" algn="ctr" defTabSz="879883"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8553" indent="-229119" algn="ctr" defTabSz="879883"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36790" indent="-229119" algn="ctr" defTabSz="879883"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95032" indent="-229119" algn="ctr" defTabSz="879883"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DEDD3F88-3B0B-4243-B986-04B0B3DE6156}" type="slidenum">
              <a:rPr lang="en-US" sz="1200" b="0">
                <a:solidFill>
                  <a:prstClr val="black"/>
                </a:solidFill>
                <a:latin typeface="Times" pitchFamily="1" charset="0"/>
              </a:rPr>
              <a:pPr/>
              <a:t>13</a:t>
            </a:fld>
            <a:endParaRPr lang="en-US" sz="1200" b="0">
              <a:solidFill>
                <a:prstClr val="black"/>
              </a:solidFill>
              <a:latin typeface="Times" pitchFamily="1" charset="0"/>
            </a:endParaRPr>
          </a:p>
        </p:txBody>
      </p:sp>
      <p:sp>
        <p:nvSpPr>
          <p:cNvPr id="131075" name="Rectangle 2"/>
          <p:cNvSpPr>
            <a:spLocks noGrp="1" noRot="1" noChangeAspect="1" noChangeArrowheads="1" noTextEdit="1"/>
          </p:cNvSpPr>
          <p:nvPr>
            <p:ph type="sldImg"/>
          </p:nvPr>
        </p:nvSpPr>
        <p:spPr>
          <a:xfrm>
            <a:off x="1181100" y="696913"/>
            <a:ext cx="4648200" cy="3486150"/>
          </a:xfrm>
          <a:solidFill>
            <a:srgbClr val="FFFFFF"/>
          </a:solidFill>
          <a:ln/>
        </p:spPr>
      </p:sp>
      <p:sp>
        <p:nvSpPr>
          <p:cNvPr id="131076" name="Rectangle 3"/>
          <p:cNvSpPr>
            <a:spLocks noGrp="1" noChangeArrowheads="1"/>
          </p:cNvSpPr>
          <p:nvPr>
            <p:ph type="body" idx="1"/>
          </p:nvPr>
        </p:nvSpPr>
        <p:spPr>
          <a:xfrm>
            <a:off x="935041" y="4416430"/>
            <a:ext cx="5140325" cy="4183064"/>
          </a:xfrm>
          <a:solidFill>
            <a:srgbClr val="FFFFFF"/>
          </a:solidFill>
          <a:ln>
            <a:solidFill>
              <a:srgbClr val="000000"/>
            </a:solidFill>
          </a:ln>
        </p:spPr>
        <p:txBody>
          <a:bodyPr lIns="93359" tIns="46680" rIns="93359" bIns="46680"/>
          <a:lstStyle/>
          <a:p>
            <a:pPr eaLnBrk="1" hangingPunct="1"/>
            <a:r>
              <a:rPr lang="en-US" dirty="0"/>
              <a:t>How NIH Peer Review Works</a:t>
            </a:r>
          </a:p>
          <a:p>
            <a:pPr eaLnBrk="1" hangingPunct="1"/>
            <a:endParaRPr lang="en-US" dirty="0"/>
          </a:p>
          <a:p>
            <a:pPr eaLnBrk="1" hangingPunct="1"/>
            <a:r>
              <a:rPr lang="en-US" dirty="0"/>
              <a:t>NIH has a two-stage review process powered by the input of multiple external experts and other stakeholders.</a:t>
            </a:r>
            <a:r>
              <a:rPr lang="en-US" baseline="0" dirty="0"/>
              <a:t> </a:t>
            </a:r>
            <a:r>
              <a:rPr lang="en-US" dirty="0"/>
              <a:t>Stage One: Evaluation for Scientific Merit by external scientific experts from academia and industry.  Stage Two: Evaluation for Relevance to Research Priorities by the relevant NIH Institute or Center, which consults more senior scientific experts, patients and patient advocates on its Advisory Council.</a:t>
            </a:r>
          </a:p>
          <a:p>
            <a:pPr eaLnBrk="1" hangingPunct="1"/>
            <a:endParaRPr lang="en-US" dirty="0"/>
          </a:p>
        </p:txBody>
      </p:sp>
    </p:spTree>
    <p:extLst>
      <p:ext uri="{BB962C8B-B14F-4D97-AF65-F5344CB8AC3E}">
        <p14:creationId xmlns:p14="http://schemas.microsoft.com/office/powerpoint/2010/main" val="1131050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E921A117-7695-44F2-BD02-815CDA85D061}" type="slidenum">
              <a:rPr lang="en-US" sz="1200" b="0" smtClean="0">
                <a:solidFill>
                  <a:prstClr val="black"/>
                </a:solidFill>
                <a:latin typeface="Times" pitchFamily="1" charset="0"/>
              </a:rPr>
              <a:pPr/>
              <a:t>46</a:t>
            </a:fld>
            <a:endParaRPr lang="en-US" sz="1200" b="0">
              <a:solidFill>
                <a:prstClr val="black"/>
              </a:solidFill>
              <a:latin typeface="Times" pitchFamily="1"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xfrm>
            <a:off x="935039" y="4416428"/>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7" tIns="46575" rIns="93147" bIns="46575"/>
          <a:lstStyle/>
          <a:p>
            <a:pPr eaLnBrk="1" hangingPunct="1"/>
            <a:endParaRPr lang="en-US"/>
          </a:p>
        </p:txBody>
      </p:sp>
    </p:spTree>
    <p:extLst>
      <p:ext uri="{BB962C8B-B14F-4D97-AF65-F5344CB8AC3E}">
        <p14:creationId xmlns:p14="http://schemas.microsoft.com/office/powerpoint/2010/main" val="885038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30D7E6F1-7505-4055-8B44-602264AF9D65}" type="slidenum">
              <a:rPr lang="en-US" sz="1200" b="0" smtClean="0">
                <a:solidFill>
                  <a:prstClr val="black"/>
                </a:solidFill>
                <a:latin typeface="Times" pitchFamily="1" charset="0"/>
              </a:rPr>
              <a:pPr/>
              <a:t>47</a:t>
            </a:fld>
            <a:endParaRPr lang="en-US" sz="1200" b="0">
              <a:solidFill>
                <a:prstClr val="black"/>
              </a:solidFill>
              <a:latin typeface="Times" pitchFamily="1"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xfrm>
            <a:off x="935039" y="4416428"/>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7" tIns="46575" rIns="93147" bIns="46575"/>
          <a:lstStyle/>
          <a:p>
            <a:pPr eaLnBrk="1" hangingPunct="1"/>
            <a:endParaRPr lang="en-US"/>
          </a:p>
        </p:txBody>
      </p:sp>
    </p:spTree>
    <p:extLst>
      <p:ext uri="{BB962C8B-B14F-4D97-AF65-F5344CB8AC3E}">
        <p14:creationId xmlns:p14="http://schemas.microsoft.com/office/powerpoint/2010/main" val="4168920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900A6A-F631-4DE5-85CD-60A32C70D696}"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665956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important reminders.  The Authorized</a:t>
            </a:r>
            <a:r>
              <a:rPr lang="en-US" baseline="0" dirty="0"/>
              <a:t> Organizational Representative (AOR) in your grants office is responsible for submitting your application on time, but you are responsible for the content.  Do not sit back and wait for e-mails.  Proactively check your </a:t>
            </a:r>
            <a:r>
              <a:rPr lang="en-US" baseline="0" dirty="0" err="1"/>
              <a:t>eRA</a:t>
            </a:r>
            <a:r>
              <a:rPr lang="en-US" baseline="0" dirty="0"/>
              <a:t> Commons account.  If you cannot see your application in Commons, neither can we, and if we can’t see it we can’t review it.  Start the submission process early – days early rather than hours early – so that you have plenty of time to view your application after it is complied on Commons.  Sometimes things don’t look the same in Commons as it did on your office computer.  Take the time to look at the application the way your reviewers will see it.  Attachments such as letters of support can be omitted.  Give yourself plenty of time to submit a corrected copy if necessary.  We cannot accept missing pieces or corrected pages after the deadline.</a:t>
            </a:r>
            <a:endParaRPr lang="en-US" dirty="0"/>
          </a:p>
        </p:txBody>
      </p:sp>
      <p:sp>
        <p:nvSpPr>
          <p:cNvPr id="4" name="Slide Number Placeholder 3"/>
          <p:cNvSpPr>
            <a:spLocks noGrp="1"/>
          </p:cNvSpPr>
          <p:nvPr>
            <p:ph type="sldNum" sz="quarter" idx="10"/>
          </p:nvPr>
        </p:nvSpPr>
        <p:spPr/>
        <p:txBody>
          <a:bodyPr/>
          <a:lstStyle/>
          <a:p>
            <a:fld id="{91900A6A-F631-4DE5-85CD-60A32C70D696}"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1763553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031"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Segoe UI Light" pitchFamily="34" charset="0"/>
                <a:ea typeface="+mn-ea"/>
                <a:cs typeface="+mn-cs"/>
              </a:rPr>
              <a:t>One more very important reminder that </a:t>
            </a:r>
            <a:r>
              <a:rPr lang="en-US" sz="1200" kern="1200" dirty="0" err="1">
                <a:solidFill>
                  <a:schemeClr val="tx1"/>
                </a:solidFill>
                <a:effectLst/>
                <a:latin typeface="Segoe UI Light" pitchFamily="34" charset="0"/>
                <a:ea typeface="+mn-ea"/>
                <a:cs typeface="+mn-cs"/>
              </a:rPr>
              <a:t>eRA</a:t>
            </a:r>
            <a:r>
              <a:rPr lang="en-US" sz="1200" kern="1200" dirty="0">
                <a:solidFill>
                  <a:schemeClr val="tx1"/>
                </a:solidFill>
                <a:effectLst/>
                <a:latin typeface="Segoe UI Light" pitchFamily="34" charset="0"/>
                <a:ea typeface="+mn-ea"/>
                <a:cs typeface="+mn-cs"/>
              </a:rPr>
              <a:t> commons is THE place to make sure your application shows up and it looks right. You can access any error or warning messages on </a:t>
            </a:r>
            <a:r>
              <a:rPr lang="en-US" sz="1200" kern="1200" dirty="0" err="1">
                <a:solidFill>
                  <a:schemeClr val="tx1"/>
                </a:solidFill>
                <a:effectLst/>
                <a:latin typeface="Segoe UI Light" pitchFamily="34" charset="0"/>
                <a:ea typeface="+mn-ea"/>
                <a:cs typeface="+mn-cs"/>
              </a:rPr>
              <a:t>eRA</a:t>
            </a:r>
            <a:r>
              <a:rPr lang="en-US" sz="1200" kern="1200" dirty="0">
                <a:solidFill>
                  <a:schemeClr val="tx1"/>
                </a:solidFill>
                <a:effectLst/>
                <a:latin typeface="Segoe UI Light" pitchFamily="34" charset="0"/>
                <a:ea typeface="+mn-ea"/>
                <a:cs typeface="+mn-cs"/>
              </a:rPr>
              <a:t> Commons. You can track your application through the system. It takes about 2 weeks for the application to make it through the full receipt and referral process and so you can watch it as it goes through the process. You will see the Institute assignment, you will see the SRO assignment and you will see contact information for people in case you have any questions. You'll find that all on the status page for your application in </a:t>
            </a:r>
            <a:r>
              <a:rPr lang="en-US" sz="1200" kern="1200" dirty="0" err="1">
                <a:solidFill>
                  <a:schemeClr val="tx1"/>
                </a:solidFill>
                <a:effectLst/>
                <a:latin typeface="Segoe UI Light" pitchFamily="34" charset="0"/>
                <a:ea typeface="+mn-ea"/>
                <a:cs typeface="+mn-cs"/>
              </a:rPr>
              <a:t>eRA</a:t>
            </a:r>
            <a:r>
              <a:rPr lang="en-US" sz="1200" kern="1200" dirty="0">
                <a:solidFill>
                  <a:schemeClr val="tx1"/>
                </a:solidFill>
                <a:effectLst/>
                <a:latin typeface="Segoe UI Light" pitchFamily="34" charset="0"/>
                <a:ea typeface="+mn-ea"/>
                <a:cs typeface="+mn-cs"/>
              </a:rPr>
              <a:t> Commons plus there's much more you can do there so it's definitely a website that you should become familiar with and use often. Finally thank you for your time and best of luck with your Grant submission.</a:t>
            </a:r>
          </a:p>
        </p:txBody>
      </p:sp>
      <p:sp>
        <p:nvSpPr>
          <p:cNvPr id="4" name="Slide Number Placeholder 3"/>
          <p:cNvSpPr>
            <a:spLocks noGrp="1"/>
          </p:cNvSpPr>
          <p:nvPr>
            <p:ph type="sldNum" sz="quarter" idx="10"/>
          </p:nvPr>
        </p:nvSpPr>
        <p:spPr/>
        <p:txBody>
          <a:bodyPr/>
          <a:lstStyle/>
          <a:p>
            <a:fld id="{91900A6A-F631-4DE5-85CD-60A32C70D696}" type="slidenum">
              <a:rPr lang="en-US" smtClean="0"/>
              <a:pPr/>
              <a:t>50</a:t>
            </a:fld>
            <a:endParaRPr lang="en-US" dirty="0"/>
          </a:p>
        </p:txBody>
      </p:sp>
    </p:spTree>
    <p:extLst>
      <p:ext uri="{BB962C8B-B14F-4D97-AF65-F5344CB8AC3E}">
        <p14:creationId xmlns:p14="http://schemas.microsoft.com/office/powerpoint/2010/main" val="3128753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EBE76701-B445-4D9F-97C5-D56155942986}" type="slidenum">
              <a:rPr lang="en-US" sz="1200" b="0" smtClean="0">
                <a:solidFill>
                  <a:prstClr val="black"/>
                </a:solidFill>
                <a:latin typeface="Times" pitchFamily="1" charset="0"/>
              </a:rPr>
              <a:pPr/>
              <a:t>51</a:t>
            </a:fld>
            <a:endParaRPr lang="en-US" sz="1200" b="0">
              <a:solidFill>
                <a:prstClr val="black"/>
              </a:solidFill>
              <a:latin typeface="Times" pitchFamily="1"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7095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900A6A-F631-4DE5-85CD-60A32C70D696}" type="slidenum">
              <a:rPr lang="en-US" smtClean="0"/>
              <a:pPr/>
              <a:t>52</a:t>
            </a:fld>
            <a:endParaRPr lang="en-US" dirty="0"/>
          </a:p>
        </p:txBody>
      </p:sp>
    </p:spTree>
    <p:extLst>
      <p:ext uri="{BB962C8B-B14F-4D97-AF65-F5344CB8AC3E}">
        <p14:creationId xmlns:p14="http://schemas.microsoft.com/office/powerpoint/2010/main" val="3748122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30AE4538-6F7F-414B-AABF-EC1A14F74275}" type="slidenum">
              <a:rPr lang="en-US" sz="1200" b="0" smtClean="0">
                <a:solidFill>
                  <a:prstClr val="black"/>
                </a:solidFill>
                <a:latin typeface="Times" pitchFamily="1" charset="0"/>
              </a:rPr>
              <a:pPr/>
              <a:t>54</a:t>
            </a:fld>
            <a:endParaRPr lang="en-US" sz="1200" b="0">
              <a:solidFill>
                <a:prstClr val="black"/>
              </a:solidFill>
              <a:latin typeface="Times" pitchFamily="1"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67121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2F1139DF-7B37-4F1D-A83E-107A7DB7F755}" type="slidenum">
              <a:rPr lang="en-US" sz="1200" b="0" smtClean="0">
                <a:solidFill>
                  <a:prstClr val="black"/>
                </a:solidFill>
                <a:latin typeface="Times" pitchFamily="1" charset="0"/>
              </a:rPr>
              <a:pPr/>
              <a:t>55</a:t>
            </a:fld>
            <a:endParaRPr lang="en-US" sz="1200" b="0">
              <a:solidFill>
                <a:prstClr val="black"/>
              </a:solidFill>
              <a:latin typeface="Times" pitchFamily="1" charset="0"/>
            </a:endParaRPr>
          </a:p>
        </p:txBody>
      </p:sp>
      <p:sp>
        <p:nvSpPr>
          <p:cNvPr id="161795" name="Rectangle 2"/>
          <p:cNvSpPr>
            <a:spLocks noGrp="1" noRot="1" noChangeAspect="1" noChangeArrowheads="1" noTextEdit="1"/>
          </p:cNvSpPr>
          <p:nvPr>
            <p:ph type="sldImg"/>
          </p:nvPr>
        </p:nvSpPr>
        <p:spPr>
          <a:xfrm>
            <a:off x="1179513" y="696913"/>
            <a:ext cx="4648200" cy="3486150"/>
          </a:xfrm>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098017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A1792338-638B-403B-B217-2325EF01E3FC}" type="slidenum">
              <a:rPr lang="en-US" sz="1200" b="0" smtClean="0">
                <a:solidFill>
                  <a:prstClr val="black"/>
                </a:solidFill>
                <a:latin typeface="Times" pitchFamily="1" charset="0"/>
              </a:rPr>
              <a:pPr/>
              <a:t>56</a:t>
            </a:fld>
            <a:endParaRPr lang="en-US" sz="1200" b="0">
              <a:solidFill>
                <a:prstClr val="black"/>
              </a:solidFill>
              <a:latin typeface="Times" pitchFamily="1"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101746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10DB79A-5CCF-4F1E-B37E-F6B6C00BB51D}" type="slidenum">
              <a:rPr lang="en-US" smtClean="0">
                <a:solidFill>
                  <a:prstClr val="black"/>
                </a:solidFill>
              </a:rPr>
              <a:pPr eaLnBrk="1" hangingPunct="1"/>
              <a:t>14</a:t>
            </a:fld>
            <a:endParaRPr lang="en-US">
              <a:solidFill>
                <a:prstClr val="black"/>
              </a:solidFill>
            </a:endParaRPr>
          </a:p>
        </p:txBody>
      </p:sp>
      <p:sp>
        <p:nvSpPr>
          <p:cNvPr id="9216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2164" name="Rectangle 3"/>
          <p:cNvSpPr>
            <a:spLocks noGrp="1" noChangeArrowheads="1"/>
          </p:cNvSpPr>
          <p:nvPr>
            <p:ph type="body" idx="1"/>
          </p:nvPr>
        </p:nvSpPr>
        <p:spPr bwMode="auto">
          <a:xfrm>
            <a:off x="935039" y="4416428"/>
            <a:ext cx="5140325" cy="4183063"/>
          </a:xfrm>
          <a:solidFill>
            <a:srgbClr val="FFFFFF"/>
          </a:solidFill>
          <a:ln>
            <a:solidFill>
              <a:srgbClr val="000000"/>
            </a:solidFill>
            <a:miter lim="800000"/>
            <a:headEnd/>
            <a:tailEnd/>
          </a:ln>
        </p:spPr>
        <p:txBody>
          <a:bodyPr wrap="square" lIns="93177" tIns="46589" rIns="93177" bIns="46589" numCol="1" anchor="t" anchorCtr="0" compatLnSpc="1">
            <a:prstTxWarp prst="textNoShape">
              <a:avLst/>
            </a:prstTxWarp>
          </a:bodyPr>
          <a:lstStyle/>
          <a:p>
            <a:r>
              <a:rPr lang="en-US" dirty="0"/>
              <a:t>At NIH there are three major calendar cycles of this process that are staggered in overlap at any given time of the year. The NIH guide to grants and contracts details for you the specified application deadlines that initiate each cycle. </a:t>
            </a:r>
            <a:endParaRPr lang="en-US" dirty="0">
              <a:latin typeface="Times" pitchFamily="18" charset="0"/>
            </a:endParaRPr>
          </a:p>
        </p:txBody>
      </p:sp>
    </p:spTree>
    <p:extLst>
      <p:ext uri="{BB962C8B-B14F-4D97-AF65-F5344CB8AC3E}">
        <p14:creationId xmlns:p14="http://schemas.microsoft.com/office/powerpoint/2010/main" val="3725340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0028" eaLnBrk="0" hangingPunct="0">
              <a:defRPr sz="2000" b="1">
                <a:solidFill>
                  <a:schemeClr val="tx1"/>
                </a:solidFill>
                <a:latin typeface="Bodoni MT" pitchFamily="18" charset="0"/>
                <a:ea typeface="ＭＳ Ｐゴシック" pitchFamily="1" charset="-128"/>
              </a:defRPr>
            </a:lvl1pPr>
            <a:lvl2pPr marL="744760" indent="-286446" defTabSz="880028" eaLnBrk="0" hangingPunct="0">
              <a:defRPr sz="2000" b="1">
                <a:solidFill>
                  <a:schemeClr val="tx1"/>
                </a:solidFill>
                <a:latin typeface="Bodoni MT" pitchFamily="18" charset="0"/>
                <a:ea typeface="ＭＳ Ｐゴシック" pitchFamily="1" charset="-128"/>
              </a:defRPr>
            </a:lvl2pPr>
            <a:lvl3pPr marL="1145785" indent="-229158" defTabSz="880028" eaLnBrk="0" hangingPunct="0">
              <a:defRPr sz="2000" b="1">
                <a:solidFill>
                  <a:schemeClr val="tx1"/>
                </a:solidFill>
                <a:latin typeface="Bodoni MT" pitchFamily="18" charset="0"/>
                <a:ea typeface="ＭＳ Ｐゴシック" pitchFamily="1" charset="-128"/>
              </a:defRPr>
            </a:lvl3pPr>
            <a:lvl4pPr marL="1604100" indent="-229158" defTabSz="880028" eaLnBrk="0" hangingPunct="0">
              <a:defRPr sz="2000" b="1">
                <a:solidFill>
                  <a:schemeClr val="tx1"/>
                </a:solidFill>
                <a:latin typeface="Bodoni MT" pitchFamily="18" charset="0"/>
                <a:ea typeface="ＭＳ Ｐゴシック" pitchFamily="1" charset="-128"/>
              </a:defRPr>
            </a:lvl4pPr>
            <a:lvl5pPr marL="2062413" indent="-229158" defTabSz="880028" eaLnBrk="0" hangingPunct="0">
              <a:defRPr sz="2000" b="1">
                <a:solidFill>
                  <a:schemeClr val="tx1"/>
                </a:solidFill>
                <a:latin typeface="Bodoni MT" pitchFamily="18" charset="0"/>
                <a:ea typeface="ＭＳ Ｐゴシック" pitchFamily="1" charset="-128"/>
              </a:defRPr>
            </a:lvl5pPr>
            <a:lvl6pPr marL="2520727" indent="-229158" algn="ctr" defTabSz="88002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9041" indent="-229158" algn="ctr" defTabSz="88002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37356" indent="-229158" algn="ctr" defTabSz="88002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95671" indent="-229158" algn="ctr" defTabSz="88002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4502133E-6E6A-4FE1-9497-88DBF0AA2FD0}" type="slidenum">
              <a:rPr lang="en-US" sz="1200" b="0">
                <a:solidFill>
                  <a:prstClr val="black"/>
                </a:solidFill>
                <a:latin typeface="Times" pitchFamily="1" charset="0"/>
              </a:rPr>
              <a:pPr/>
              <a:t>57</a:t>
            </a:fld>
            <a:endParaRPr lang="en-US" sz="1200" b="0">
              <a:solidFill>
                <a:prstClr val="black"/>
              </a:solidFill>
              <a:latin typeface="Times" pitchFamily="1" charset="0"/>
            </a:endParaRPr>
          </a:p>
        </p:txBody>
      </p:sp>
      <p:sp>
        <p:nvSpPr>
          <p:cNvPr id="163843" name="Rectangle 2"/>
          <p:cNvSpPr>
            <a:spLocks noGrp="1" noRot="1" noChangeAspect="1" noChangeArrowheads="1" noTextEdit="1"/>
          </p:cNvSpPr>
          <p:nvPr>
            <p:ph type="sldImg"/>
          </p:nvPr>
        </p:nvSpPr>
        <p:spPr>
          <a:xfrm>
            <a:off x="1181100" y="696913"/>
            <a:ext cx="4648200" cy="3486150"/>
          </a:xfrm>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50">
              <a:defRPr/>
            </a:pPr>
            <a:endParaRPr lang="en-US" dirty="0"/>
          </a:p>
        </p:txBody>
      </p:sp>
    </p:spTree>
    <p:extLst>
      <p:ext uri="{BB962C8B-B14F-4D97-AF65-F5344CB8AC3E}">
        <p14:creationId xmlns:p14="http://schemas.microsoft.com/office/powerpoint/2010/main" val="3221969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BEEBC057-1A08-4704-B72C-46A6B2052AFA}" type="slidenum">
              <a:rPr lang="en-US" sz="1200" b="0" smtClean="0">
                <a:solidFill>
                  <a:prstClr val="black"/>
                </a:solidFill>
                <a:latin typeface="Times" pitchFamily="1" charset="0"/>
              </a:rPr>
              <a:pPr/>
              <a:t>58</a:t>
            </a:fld>
            <a:endParaRPr lang="en-US" sz="1200" b="0">
              <a:solidFill>
                <a:prstClr val="black"/>
              </a:solidFill>
              <a:latin typeface="Times" pitchFamily="1" charset="0"/>
            </a:endParaRPr>
          </a:p>
        </p:txBody>
      </p:sp>
      <p:sp>
        <p:nvSpPr>
          <p:cNvPr id="164867" name="Rectangle 2"/>
          <p:cNvSpPr>
            <a:spLocks noGrp="1" noRot="1" noChangeAspect="1" noChangeArrowheads="1" noTextEdit="1"/>
          </p:cNvSpPr>
          <p:nvPr>
            <p:ph type="sldImg"/>
          </p:nvPr>
        </p:nvSpPr>
        <p:spPr>
          <a:xfrm>
            <a:off x="1179513" y="696913"/>
            <a:ext cx="4648200" cy="3486150"/>
          </a:xfrm>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227490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4568" eaLnBrk="0" hangingPunct="0">
              <a:defRPr sz="2000" b="1">
                <a:solidFill>
                  <a:schemeClr val="tx1"/>
                </a:solidFill>
                <a:latin typeface="Bodoni MT" pitchFamily="18" charset="0"/>
                <a:ea typeface="ＭＳ Ｐゴシック" pitchFamily="1" charset="-128"/>
              </a:defRPr>
            </a:lvl1pPr>
            <a:lvl2pPr marL="757066" indent="-291179" defTabSz="894568" eaLnBrk="0" hangingPunct="0">
              <a:defRPr sz="2000" b="1">
                <a:solidFill>
                  <a:schemeClr val="tx1"/>
                </a:solidFill>
                <a:latin typeface="Bodoni MT" pitchFamily="18" charset="0"/>
                <a:ea typeface="ＭＳ Ｐゴシック" pitchFamily="1" charset="-128"/>
              </a:defRPr>
            </a:lvl2pPr>
            <a:lvl3pPr marL="1164717" indent="-232943" defTabSz="894568" eaLnBrk="0" hangingPunct="0">
              <a:defRPr sz="2000" b="1">
                <a:solidFill>
                  <a:schemeClr val="tx1"/>
                </a:solidFill>
                <a:latin typeface="Bodoni MT" pitchFamily="18" charset="0"/>
                <a:ea typeface="ＭＳ Ｐゴシック" pitchFamily="1" charset="-128"/>
              </a:defRPr>
            </a:lvl3pPr>
            <a:lvl4pPr marL="1630604" indent="-232943" defTabSz="894568" eaLnBrk="0" hangingPunct="0">
              <a:defRPr sz="2000" b="1">
                <a:solidFill>
                  <a:schemeClr val="tx1"/>
                </a:solidFill>
                <a:latin typeface="Bodoni MT" pitchFamily="18" charset="0"/>
                <a:ea typeface="ＭＳ Ｐゴシック" pitchFamily="1" charset="-128"/>
              </a:defRPr>
            </a:lvl4pPr>
            <a:lvl5pPr marL="2096491" indent="-232943" defTabSz="894568" eaLnBrk="0" hangingPunct="0">
              <a:defRPr sz="2000" b="1">
                <a:solidFill>
                  <a:schemeClr val="tx1"/>
                </a:solidFill>
                <a:latin typeface="Bodoni MT" pitchFamily="18" charset="0"/>
                <a:ea typeface="ＭＳ Ｐゴシック" pitchFamily="1" charset="-128"/>
              </a:defRPr>
            </a:lvl5pPr>
            <a:lvl6pPr marL="2562377" indent="-232943" algn="ctr" defTabSz="89456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3028264" indent="-232943" algn="ctr" defTabSz="89456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94151" indent="-232943" algn="ctr" defTabSz="89456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960038" indent="-232943" algn="ctr" defTabSz="89456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4502133E-6E6A-4FE1-9497-88DBF0AA2FD0}" type="slidenum">
              <a:rPr lang="en-US" sz="1200" b="0">
                <a:solidFill>
                  <a:prstClr val="black"/>
                </a:solidFill>
                <a:latin typeface="Times" pitchFamily="1" charset="0"/>
              </a:rPr>
              <a:pPr/>
              <a:t>59</a:t>
            </a:fld>
            <a:endParaRPr lang="en-US" sz="1200" b="0" dirty="0">
              <a:solidFill>
                <a:prstClr val="black"/>
              </a:solidFill>
              <a:latin typeface="Times" pitchFamily="1"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Summarize slide </a:t>
            </a:r>
          </a:p>
        </p:txBody>
      </p:sp>
    </p:spTree>
    <p:extLst>
      <p:ext uri="{BB962C8B-B14F-4D97-AF65-F5344CB8AC3E}">
        <p14:creationId xmlns:p14="http://schemas.microsoft.com/office/powerpoint/2010/main" val="3700594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8068" name="Slide Number Placeholder 3"/>
          <p:cNvSpPr>
            <a:spLocks noGrp="1"/>
          </p:cNvSpPr>
          <p:nvPr>
            <p:ph type="sldNum" sz="quarter" idx="5"/>
          </p:nvPr>
        </p:nvSpPr>
        <p:spPr/>
        <p:txBody>
          <a:bodyPr/>
          <a:lstStyle/>
          <a:p>
            <a:pPr>
              <a:defRPr/>
            </a:pPr>
            <a:fld id="{2B433CBB-D17A-43A7-AEAA-11DED772B10F}" type="slidenum">
              <a:rPr lang="en-US" smtClean="0">
                <a:solidFill>
                  <a:prstClr val="black"/>
                </a:solidFill>
              </a:rPr>
              <a:pPr>
                <a:defRPr/>
              </a:pPr>
              <a:t>60</a:t>
            </a:fld>
            <a:endParaRPr lang="en-US">
              <a:solidFill>
                <a:prstClr val="black"/>
              </a:solidFill>
            </a:endParaRPr>
          </a:p>
        </p:txBody>
      </p:sp>
    </p:spTree>
    <p:extLst>
      <p:ext uri="{BB962C8B-B14F-4D97-AF65-F5344CB8AC3E}">
        <p14:creationId xmlns:p14="http://schemas.microsoft.com/office/powerpoint/2010/main" val="4106930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preparation for a study section meeting, at least three scientists with broad experience in the external scientific community are assigned to your application by the SRO.  Additional reviewers may be recruited to ensure your application is reviewed appropriately.</a:t>
            </a:r>
          </a:p>
          <a:p>
            <a:endParaRPr lang="en-US" dirty="0"/>
          </a:p>
          <a:p>
            <a:r>
              <a:rPr lang="en-US" dirty="0"/>
              <a:t>For most panels, reviewers receive their assignments approximately 6 – 8 weeks in advance of the review meeting.  They are asked to read their assigned applications, then d draft preliminary critiques of each, and submit preliminary merit scores about one week prior to the meeting.  </a:t>
            </a:r>
          </a:p>
          <a:p>
            <a:endParaRPr lang="en-US" dirty="0"/>
          </a:p>
          <a:p>
            <a:endParaRPr lang="en-US" dirty="0"/>
          </a:p>
        </p:txBody>
      </p:sp>
      <p:sp>
        <p:nvSpPr>
          <p:cNvPr id="4" name="Slide Number Placeholder 3"/>
          <p:cNvSpPr>
            <a:spLocks noGrp="1"/>
          </p:cNvSpPr>
          <p:nvPr>
            <p:ph type="sldNum" sz="quarter" idx="5"/>
          </p:nvPr>
        </p:nvSpPr>
        <p:spPr/>
        <p:txBody>
          <a:bodyPr/>
          <a:lstStyle/>
          <a:p>
            <a:fld id="{29F3C83C-3FDA-4999-967A-A94C858BD9AB}" type="slidenum">
              <a:rPr lang="en-US" smtClean="0"/>
              <a:t>61</a:t>
            </a:fld>
            <a:endParaRPr lang="en-US"/>
          </a:p>
        </p:txBody>
      </p:sp>
    </p:spTree>
    <p:extLst>
      <p:ext uri="{BB962C8B-B14F-4D97-AF65-F5344CB8AC3E}">
        <p14:creationId xmlns:p14="http://schemas.microsoft.com/office/powerpoint/2010/main" val="16175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6300" eaLnBrk="0" hangingPunct="0">
              <a:defRPr sz="2000" b="1">
                <a:solidFill>
                  <a:schemeClr val="tx1"/>
                </a:solidFill>
                <a:latin typeface="Bodoni MT" pitchFamily="18" charset="0"/>
                <a:ea typeface="ＭＳ Ｐゴシック" pitchFamily="1" charset="-128"/>
              </a:defRPr>
            </a:lvl1pPr>
            <a:lvl2pPr marL="742950" indent="-285750" defTabSz="876300" eaLnBrk="0" hangingPunct="0">
              <a:defRPr sz="2000" b="1">
                <a:solidFill>
                  <a:schemeClr val="tx1"/>
                </a:solidFill>
                <a:latin typeface="Bodoni MT" pitchFamily="18" charset="0"/>
                <a:ea typeface="ＭＳ Ｐゴシック" pitchFamily="1" charset="-128"/>
              </a:defRPr>
            </a:lvl2pPr>
            <a:lvl3pPr marL="1143000" indent="-228600" defTabSz="876300" eaLnBrk="0" hangingPunct="0">
              <a:defRPr sz="2000" b="1">
                <a:solidFill>
                  <a:schemeClr val="tx1"/>
                </a:solidFill>
                <a:latin typeface="Bodoni MT" pitchFamily="18" charset="0"/>
                <a:ea typeface="ＭＳ Ｐゴシック" pitchFamily="1" charset="-128"/>
              </a:defRPr>
            </a:lvl3pPr>
            <a:lvl4pPr marL="1600200" indent="-228600" defTabSz="876300" eaLnBrk="0" hangingPunct="0">
              <a:defRPr sz="2000" b="1">
                <a:solidFill>
                  <a:schemeClr val="tx1"/>
                </a:solidFill>
                <a:latin typeface="Bodoni MT" pitchFamily="18" charset="0"/>
                <a:ea typeface="ＭＳ Ｐゴシック" pitchFamily="1" charset="-128"/>
              </a:defRPr>
            </a:lvl4pPr>
            <a:lvl5pPr marL="2057400" indent="-228600" defTabSz="876300" eaLnBrk="0" hangingPunct="0">
              <a:defRPr sz="2000" b="1">
                <a:solidFill>
                  <a:schemeClr val="tx1"/>
                </a:solidFill>
                <a:latin typeface="Bodoni MT" pitchFamily="18" charset="0"/>
                <a:ea typeface="ＭＳ Ｐゴシック" pitchFamily="1" charset="-128"/>
              </a:defRPr>
            </a:lvl5pPr>
            <a:lvl6pPr marL="2514600" indent="-228600" algn="ctr" defTabSz="876300"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6300"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6300"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6300"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E8F19560-B06E-4C0B-9D97-16B4F3662970}" type="slidenum">
              <a:rPr lang="en-US" sz="1200" b="0" smtClean="0">
                <a:solidFill>
                  <a:prstClr val="black"/>
                </a:solidFill>
                <a:latin typeface="Times" pitchFamily="1" charset="0"/>
              </a:rPr>
              <a:pPr/>
              <a:t>63</a:t>
            </a:fld>
            <a:endParaRPr lang="en-US" sz="1200" b="0">
              <a:solidFill>
                <a:prstClr val="black"/>
              </a:solidFill>
              <a:latin typeface="Times" pitchFamily="1"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p>
        </p:txBody>
      </p:sp>
    </p:spTree>
    <p:extLst>
      <p:ext uri="{BB962C8B-B14F-4D97-AF65-F5344CB8AC3E}">
        <p14:creationId xmlns:p14="http://schemas.microsoft.com/office/powerpoint/2010/main" val="369944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6EB2FB6E-3232-4323-8731-DFB8CCBF08FF}" type="slidenum">
              <a:rPr lang="en-US" sz="1200" b="0" smtClean="0">
                <a:solidFill>
                  <a:prstClr val="black"/>
                </a:solidFill>
                <a:latin typeface="Times" pitchFamily="1" charset="0"/>
              </a:rPr>
              <a:pPr/>
              <a:t>65</a:t>
            </a:fld>
            <a:endParaRPr lang="en-US" sz="1200" b="0">
              <a:solidFill>
                <a:prstClr val="black"/>
              </a:solidFill>
              <a:latin typeface="Times" pitchFamily="1"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140393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 6 – 8 weeks after the SRO has issued review assignments and one week after panelists have submitted preliminary critiques and scores, the review meeting is convened with the SRO as the official government representative. </a:t>
            </a:r>
          </a:p>
        </p:txBody>
      </p:sp>
      <p:sp>
        <p:nvSpPr>
          <p:cNvPr id="4" name="Slide Number Placeholder 3"/>
          <p:cNvSpPr>
            <a:spLocks noGrp="1"/>
          </p:cNvSpPr>
          <p:nvPr>
            <p:ph type="sldNum" sz="quarter" idx="10"/>
          </p:nvPr>
        </p:nvSpPr>
        <p:spPr/>
        <p:txBody>
          <a:bodyPr/>
          <a:lstStyle/>
          <a:p>
            <a:fld id="{C2E78429-5927-414E-9703-779B9CC15938}" type="slidenum">
              <a:rPr lang="en-US" smtClean="0"/>
              <a:t>66</a:t>
            </a:fld>
            <a:endParaRPr lang="en-US" dirty="0"/>
          </a:p>
        </p:txBody>
      </p:sp>
    </p:spTree>
    <p:extLst>
      <p:ext uri="{BB962C8B-B14F-4D97-AF65-F5344CB8AC3E}">
        <p14:creationId xmlns:p14="http://schemas.microsoft.com/office/powerpoint/2010/main" val="35482338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spcBef>
                <a:spcPts val="604"/>
              </a:spcBef>
              <a:spcAft>
                <a:spcPts val="604"/>
              </a:spcAft>
              <a:buClr>
                <a:srgbClr val="00B050"/>
              </a:buClr>
            </a:pPr>
            <a:endParaRPr lang="en-US" sz="800" dirty="0"/>
          </a:p>
          <a:p>
            <a:pPr eaLnBrk="1" hangingPunct="1">
              <a:spcBef>
                <a:spcPct val="0"/>
              </a:spcBef>
            </a:pPr>
            <a:r>
              <a:rPr lang="en-US" dirty="0"/>
              <a:t>The remaining applications will not be discussed unless explicitly recalled by any member of the panel. Even if your application is not discussed, you will receive the detailed critiques from each of your assigned reviewers.</a:t>
            </a:r>
          </a:p>
          <a:p>
            <a:pPr eaLnBrk="1" hangingPunct="1">
              <a:spcBef>
                <a:spcPct val="0"/>
              </a:spcBef>
            </a:pPr>
            <a:endParaRPr lang="en-US" dirty="0"/>
          </a:p>
          <a:p>
            <a:pPr eaLnBrk="1" hangingPunct="1">
              <a:spcBef>
                <a:spcPct val="0"/>
              </a:spcBef>
            </a:pPr>
            <a:r>
              <a:rPr lang="en-US" dirty="0"/>
              <a:t>We've talked broadly about evaluation and alluded to scoring. Let's look at more detail of how this is done. </a:t>
            </a:r>
          </a:p>
          <a:p>
            <a:pPr eaLnBrk="1" hangingPunct="1">
              <a:spcBef>
                <a:spcPct val="0"/>
              </a:spcBef>
            </a:pPr>
            <a:endParaRPr lang="en-US" b="1" dirty="0"/>
          </a:p>
          <a:p>
            <a:pPr eaLnBrk="1" hangingPunct="1">
              <a:spcBef>
                <a:spcPct val="0"/>
              </a:spcBef>
            </a:pPr>
            <a:endParaRPr lang="en-US" dirty="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8690" indent="-287957" eaLnBrk="0" hangingPunct="0">
              <a:defRPr>
                <a:solidFill>
                  <a:schemeClr val="tx1"/>
                </a:solidFill>
                <a:latin typeface="Arial" charset="0"/>
              </a:defRPr>
            </a:lvl2pPr>
            <a:lvl3pPr marL="1151831" indent="-230366" eaLnBrk="0" hangingPunct="0">
              <a:defRPr>
                <a:solidFill>
                  <a:schemeClr val="tx1"/>
                </a:solidFill>
                <a:latin typeface="Arial" charset="0"/>
              </a:defRPr>
            </a:lvl3pPr>
            <a:lvl4pPr marL="1612563" indent="-230366" eaLnBrk="0" hangingPunct="0">
              <a:defRPr>
                <a:solidFill>
                  <a:schemeClr val="tx1"/>
                </a:solidFill>
                <a:latin typeface="Arial" charset="0"/>
              </a:defRPr>
            </a:lvl4pPr>
            <a:lvl5pPr marL="2073296" indent="-230366" eaLnBrk="0" hangingPunct="0">
              <a:defRPr>
                <a:solidFill>
                  <a:schemeClr val="tx1"/>
                </a:solidFill>
                <a:latin typeface="Arial" charset="0"/>
              </a:defRPr>
            </a:lvl5pPr>
            <a:lvl6pPr marL="2534027" indent="-230366" eaLnBrk="0" fontAlgn="base" hangingPunct="0">
              <a:spcBef>
                <a:spcPct val="0"/>
              </a:spcBef>
              <a:spcAft>
                <a:spcPct val="0"/>
              </a:spcAft>
              <a:defRPr>
                <a:solidFill>
                  <a:schemeClr val="tx1"/>
                </a:solidFill>
                <a:latin typeface="Arial" charset="0"/>
              </a:defRPr>
            </a:lvl6pPr>
            <a:lvl7pPr marL="2994758" indent="-230366" eaLnBrk="0" fontAlgn="base" hangingPunct="0">
              <a:spcBef>
                <a:spcPct val="0"/>
              </a:spcBef>
              <a:spcAft>
                <a:spcPct val="0"/>
              </a:spcAft>
              <a:defRPr>
                <a:solidFill>
                  <a:schemeClr val="tx1"/>
                </a:solidFill>
                <a:latin typeface="Arial" charset="0"/>
              </a:defRPr>
            </a:lvl7pPr>
            <a:lvl8pPr marL="3455492" indent="-230366" eaLnBrk="0" fontAlgn="base" hangingPunct="0">
              <a:spcBef>
                <a:spcPct val="0"/>
              </a:spcBef>
              <a:spcAft>
                <a:spcPct val="0"/>
              </a:spcAft>
              <a:defRPr>
                <a:solidFill>
                  <a:schemeClr val="tx1"/>
                </a:solidFill>
                <a:latin typeface="Arial" charset="0"/>
              </a:defRPr>
            </a:lvl8pPr>
            <a:lvl9pPr marL="3916223" indent="-230366" eaLnBrk="0" fontAlgn="base" hangingPunct="0">
              <a:spcBef>
                <a:spcPct val="0"/>
              </a:spcBef>
              <a:spcAft>
                <a:spcPct val="0"/>
              </a:spcAft>
              <a:defRPr>
                <a:solidFill>
                  <a:schemeClr val="tx1"/>
                </a:solidFill>
                <a:latin typeface="Arial" charset="0"/>
              </a:defRPr>
            </a:lvl9pPr>
          </a:lstStyle>
          <a:p>
            <a:pPr eaLnBrk="1" hangingPunct="1">
              <a:spcBef>
                <a:spcPct val="20000"/>
              </a:spcBef>
            </a:pPr>
            <a:fld id="{DE3BE0E5-5AF5-4ED3-85EE-A674D90E5529}" type="slidenum">
              <a:rPr lang="en-US" b="1" smtClean="0">
                <a:solidFill>
                  <a:srgbClr val="000000"/>
                </a:solidFill>
                <a:latin typeface="Bodoni MT" pitchFamily="18" charset="0"/>
                <a:ea typeface="ＭＳ Ｐゴシック" pitchFamily="1" charset="-128"/>
              </a:rPr>
              <a:pPr eaLnBrk="1" hangingPunct="1">
                <a:spcBef>
                  <a:spcPct val="20000"/>
                </a:spcBef>
              </a:pPr>
              <a:t>70</a:t>
            </a:fld>
            <a:endParaRPr lang="en-US" b="1">
              <a:solidFill>
                <a:srgbClr val="000000"/>
              </a:solidFill>
              <a:latin typeface="Bodoni MT" pitchFamily="18" charset="0"/>
              <a:ea typeface="ＭＳ Ｐゴシック" pitchFamily="1" charset="-128"/>
            </a:endParaRPr>
          </a:p>
        </p:txBody>
      </p:sp>
    </p:spTree>
    <p:extLst>
      <p:ext uri="{BB962C8B-B14F-4D97-AF65-F5344CB8AC3E}">
        <p14:creationId xmlns:p14="http://schemas.microsoft.com/office/powerpoint/2010/main" val="1319100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6938" eaLnBrk="1" hangingPunct="1"/>
            <a:endParaRPr lang="en-US"/>
          </a:p>
        </p:txBody>
      </p:sp>
      <p:sp>
        <p:nvSpPr>
          <p:cNvPr id="138244" name="Slide Number Placeholder 3"/>
          <p:cNvSpPr>
            <a:spLocks noGrp="1"/>
          </p:cNvSpPr>
          <p:nvPr>
            <p:ph type="sldNum" sz="quarter" idx="5"/>
          </p:nvPr>
        </p:nvSpPr>
        <p:spPr/>
        <p:txBody>
          <a:bodyPr/>
          <a:lstStyle/>
          <a:p>
            <a:pPr>
              <a:defRPr/>
            </a:pPr>
            <a:fld id="{11094694-37A0-45D8-8571-D5EFBC2D3AE4}" type="slidenum">
              <a:rPr lang="en-US" smtClean="0">
                <a:solidFill>
                  <a:prstClr val="black"/>
                </a:solidFill>
              </a:rPr>
              <a:pPr>
                <a:defRPr/>
              </a:pPr>
              <a:t>71</a:t>
            </a:fld>
            <a:endParaRPr lang="en-US">
              <a:solidFill>
                <a:prstClr val="black"/>
              </a:solidFill>
            </a:endParaRPr>
          </a:p>
        </p:txBody>
      </p:sp>
    </p:spTree>
    <p:extLst>
      <p:ext uri="{BB962C8B-B14F-4D97-AF65-F5344CB8AC3E}">
        <p14:creationId xmlns:p14="http://schemas.microsoft.com/office/powerpoint/2010/main" val="2928170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142DF597-5719-4F37-A803-EBB7F650DAD4}" type="slidenum">
              <a:rPr lang="en-US" sz="1200" b="0" smtClean="0">
                <a:solidFill>
                  <a:prstClr val="black"/>
                </a:solidFill>
                <a:latin typeface="Times" pitchFamily="1" charset="0"/>
              </a:rPr>
              <a:pPr/>
              <a:t>17</a:t>
            </a:fld>
            <a:endParaRPr lang="en-US" sz="1200" b="0">
              <a:solidFill>
                <a:prstClr val="black"/>
              </a:solidFill>
              <a:latin typeface="Times" pitchFamily="1" charset="0"/>
            </a:endParaRPr>
          </a:p>
        </p:txBody>
      </p:sp>
      <p:sp>
        <p:nvSpPr>
          <p:cNvPr id="137219" name="Rectangle 2"/>
          <p:cNvSpPr>
            <a:spLocks noGrp="1" noRot="1" noChangeAspect="1" noChangeArrowheads="1" noTextEdit="1"/>
          </p:cNvSpPr>
          <p:nvPr>
            <p:ph type="sldImg"/>
          </p:nvPr>
        </p:nvSpPr>
        <p:spPr>
          <a:solidFill>
            <a:srgbClr val="FFFFFF"/>
          </a:solidFill>
          <a:ln/>
        </p:spPr>
      </p:sp>
      <p:sp>
        <p:nvSpPr>
          <p:cNvPr id="137220" name="Rectangle 3"/>
          <p:cNvSpPr>
            <a:spLocks noGrp="1" noChangeArrowheads="1"/>
          </p:cNvSpPr>
          <p:nvPr>
            <p:ph type="body" idx="1"/>
          </p:nvPr>
        </p:nvSpPr>
        <p:spPr>
          <a:xfrm>
            <a:off x="935039" y="4416428"/>
            <a:ext cx="5140325" cy="4183063"/>
          </a:xfrm>
          <a:solidFill>
            <a:srgbClr val="FFFFFF"/>
          </a:solidFill>
          <a:ln>
            <a:solidFill>
              <a:srgbClr val="000000"/>
            </a:solidFill>
          </a:ln>
        </p:spPr>
        <p:txBody>
          <a:bodyPr lIns="93147" tIns="46575" rIns="93147" bIns="46575"/>
          <a:lstStyle/>
          <a:p>
            <a:pPr eaLnBrk="1" hangingPunct="1"/>
            <a:endParaRPr lang="en-US"/>
          </a:p>
        </p:txBody>
      </p:sp>
    </p:spTree>
    <p:extLst>
      <p:ext uri="{BB962C8B-B14F-4D97-AF65-F5344CB8AC3E}">
        <p14:creationId xmlns:p14="http://schemas.microsoft.com/office/powerpoint/2010/main" val="21415734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pPr>
              <a:spcBef>
                <a:spcPct val="20000"/>
              </a:spcBef>
            </a:pPr>
            <a:fld id="{22E899B3-5AC0-4CE5-AF66-170B7AB000A3}" type="slidenum">
              <a:rPr lang="en-US" sz="1200" smtClean="0">
                <a:solidFill>
                  <a:srgbClr val="000000"/>
                </a:solidFill>
              </a:rPr>
              <a:pPr>
                <a:spcBef>
                  <a:spcPct val="20000"/>
                </a:spcBef>
              </a:pPr>
              <a:t>73</a:t>
            </a:fld>
            <a:endParaRPr lang="en-US" sz="1200">
              <a:solidFill>
                <a:srgbClr val="000000"/>
              </a:solidFill>
            </a:endParaRPr>
          </a:p>
        </p:txBody>
      </p:sp>
    </p:spTree>
    <p:extLst>
      <p:ext uri="{BB962C8B-B14F-4D97-AF65-F5344CB8AC3E}">
        <p14:creationId xmlns:p14="http://schemas.microsoft.com/office/powerpoint/2010/main" val="4689402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Rigor and transparency do not apply to all applications.  See List of Eligible Activity Codes: </a:t>
            </a:r>
            <a:r>
              <a:rPr lang="en-US" u="sng" dirty="0">
                <a:hlinkClick r:id="rId3"/>
              </a:rPr>
              <a:t>https://nih-extramural-intranet.od.nih.gov/d/sites/default/files/RigorActivityCodes-20151006.pdf</a:t>
            </a:r>
            <a:r>
              <a:rPr lang="en-US" dirty="0"/>
              <a:t>.  Also, certain Funding Opportunity Announcements are exempt from rigor, by request from the ICs.</a:t>
            </a:r>
          </a:p>
        </p:txBody>
      </p:sp>
      <p:sp>
        <p:nvSpPr>
          <p:cNvPr id="4" name="Slide Number Placeholder 3"/>
          <p:cNvSpPr>
            <a:spLocks noGrp="1"/>
          </p:cNvSpPr>
          <p:nvPr>
            <p:ph type="sldNum" sz="quarter" idx="10"/>
          </p:nvPr>
        </p:nvSpPr>
        <p:spPr/>
        <p:txBody>
          <a:bodyPr/>
          <a:lstStyle/>
          <a:p>
            <a:fld id="{3D2855AA-DC8B-4D62-AB3B-EE394D90694C}"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34451944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6020" name="Slide Number Placeholder 3"/>
          <p:cNvSpPr>
            <a:spLocks noGrp="1"/>
          </p:cNvSpPr>
          <p:nvPr>
            <p:ph type="sldNum" sz="quarter" idx="5"/>
          </p:nvPr>
        </p:nvSpPr>
        <p:spPr/>
        <p:txBody>
          <a:bodyPr/>
          <a:lstStyle/>
          <a:p>
            <a:pPr>
              <a:defRPr/>
            </a:pPr>
            <a:fld id="{A642BB82-128C-464E-A738-8776CAED0B82}" type="slidenum">
              <a:rPr lang="en-US" smtClean="0">
                <a:solidFill>
                  <a:prstClr val="black"/>
                </a:solidFill>
              </a:rPr>
              <a:pPr>
                <a:defRPr/>
              </a:pPr>
              <a:t>81</a:t>
            </a:fld>
            <a:endParaRPr lang="en-US">
              <a:solidFill>
                <a:prstClr val="black"/>
              </a:solidFill>
            </a:endParaRPr>
          </a:p>
        </p:txBody>
      </p:sp>
    </p:spTree>
    <p:extLst>
      <p:ext uri="{BB962C8B-B14F-4D97-AF65-F5344CB8AC3E}">
        <p14:creationId xmlns:p14="http://schemas.microsoft.com/office/powerpoint/2010/main" val="22072034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EC0E24B2-2EFD-442C-97CE-EC216834C22B}" type="slidenum">
              <a:rPr lang="en-US" sz="1200" b="0" smtClean="0">
                <a:solidFill>
                  <a:prstClr val="black"/>
                </a:solidFill>
                <a:latin typeface="Times" pitchFamily="1" charset="0"/>
              </a:rPr>
              <a:pPr/>
              <a:t>85</a:t>
            </a:fld>
            <a:endParaRPr lang="en-US" sz="1200" b="0">
              <a:solidFill>
                <a:prstClr val="black"/>
              </a:solidFill>
              <a:latin typeface="Times" pitchFamily="1"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1496238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44AC2950-2739-4755-94B9-F7A2ADD5158E}" type="slidenum">
              <a:rPr lang="en-US" sz="1200" b="0" smtClean="0">
                <a:solidFill>
                  <a:prstClr val="black"/>
                </a:solidFill>
                <a:latin typeface="Times" pitchFamily="1" charset="0"/>
              </a:rPr>
              <a:pPr/>
              <a:t>86</a:t>
            </a:fld>
            <a:endParaRPr lang="en-US" sz="1200" b="0">
              <a:solidFill>
                <a:prstClr val="black"/>
              </a:solidFill>
              <a:latin typeface="Times" pitchFamily="1"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527231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E276C6E3-7C51-4767-87D7-35464A44DABE}" type="slidenum">
              <a:rPr lang="en-US" sz="1200" b="0" smtClean="0">
                <a:solidFill>
                  <a:prstClr val="black"/>
                </a:solidFill>
                <a:latin typeface="Times" pitchFamily="1" charset="0"/>
              </a:rPr>
              <a:pPr/>
              <a:t>91</a:t>
            </a:fld>
            <a:endParaRPr lang="en-US" sz="1200" b="0">
              <a:solidFill>
                <a:prstClr val="black"/>
              </a:solidFill>
              <a:latin typeface="Times" pitchFamily="1"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5137080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96838"/>
            <a:r>
              <a:rPr lang="en-US"/>
              <a:t>responds to NIH institute and center requests for information about study section recommendations.</a:t>
            </a:r>
          </a:p>
          <a:p>
            <a:pPr defTabSz="896838"/>
            <a:endParaRPr lang="en-US"/>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868" indent="-285718" eaLnBrk="0" hangingPunct="0">
              <a:defRPr>
                <a:solidFill>
                  <a:schemeClr val="tx1"/>
                </a:solidFill>
                <a:latin typeface="Arial" charset="0"/>
              </a:defRPr>
            </a:lvl2pPr>
            <a:lvl3pPr marL="1142874" indent="-228574" eaLnBrk="0" hangingPunct="0">
              <a:defRPr>
                <a:solidFill>
                  <a:schemeClr val="tx1"/>
                </a:solidFill>
                <a:latin typeface="Arial" charset="0"/>
              </a:defRPr>
            </a:lvl3pPr>
            <a:lvl4pPr marL="1600023" indent="-228574" eaLnBrk="0" hangingPunct="0">
              <a:defRPr>
                <a:solidFill>
                  <a:schemeClr val="tx1"/>
                </a:solidFill>
                <a:latin typeface="Arial" charset="0"/>
              </a:defRPr>
            </a:lvl4pPr>
            <a:lvl5pPr marL="2057174" indent="-228574" eaLnBrk="0" hangingPunct="0">
              <a:defRPr>
                <a:solidFill>
                  <a:schemeClr val="tx1"/>
                </a:solidFill>
                <a:latin typeface="Arial" charset="0"/>
              </a:defRPr>
            </a:lvl5pPr>
            <a:lvl6pPr marL="2514322" indent="-228574" eaLnBrk="0" fontAlgn="base" hangingPunct="0">
              <a:spcBef>
                <a:spcPct val="0"/>
              </a:spcBef>
              <a:spcAft>
                <a:spcPct val="0"/>
              </a:spcAft>
              <a:defRPr>
                <a:solidFill>
                  <a:schemeClr val="tx1"/>
                </a:solidFill>
                <a:latin typeface="Arial" charset="0"/>
              </a:defRPr>
            </a:lvl6pPr>
            <a:lvl7pPr marL="2971470" indent="-228574" eaLnBrk="0" fontAlgn="base" hangingPunct="0">
              <a:spcBef>
                <a:spcPct val="0"/>
              </a:spcBef>
              <a:spcAft>
                <a:spcPct val="0"/>
              </a:spcAft>
              <a:defRPr>
                <a:solidFill>
                  <a:schemeClr val="tx1"/>
                </a:solidFill>
                <a:latin typeface="Arial" charset="0"/>
              </a:defRPr>
            </a:lvl7pPr>
            <a:lvl8pPr marL="3428621" indent="-228574" eaLnBrk="0" fontAlgn="base" hangingPunct="0">
              <a:spcBef>
                <a:spcPct val="0"/>
              </a:spcBef>
              <a:spcAft>
                <a:spcPct val="0"/>
              </a:spcAft>
              <a:defRPr>
                <a:solidFill>
                  <a:schemeClr val="tx1"/>
                </a:solidFill>
                <a:latin typeface="Arial" charset="0"/>
              </a:defRPr>
            </a:lvl8pPr>
            <a:lvl9pPr marL="3885770" indent="-228574" eaLnBrk="0" fontAlgn="base" hangingPunct="0">
              <a:spcBef>
                <a:spcPct val="0"/>
              </a:spcBef>
              <a:spcAft>
                <a:spcPct val="0"/>
              </a:spcAft>
              <a:defRPr>
                <a:solidFill>
                  <a:schemeClr val="tx1"/>
                </a:solidFill>
                <a:latin typeface="Arial" charset="0"/>
              </a:defRPr>
            </a:lvl9pPr>
          </a:lstStyle>
          <a:p>
            <a:pPr eaLnBrk="1" hangingPunct="1"/>
            <a:fld id="{F1C2944A-8ABC-432A-A2DE-913EF8207708}" type="slidenum">
              <a:rPr lang="en-US" smtClean="0">
                <a:solidFill>
                  <a:prstClr val="black"/>
                </a:solidFill>
                <a:ea typeface="ＭＳ Ｐゴシック" pitchFamily="1" charset="-128"/>
              </a:rPr>
              <a:pPr eaLnBrk="1" hangingPunct="1"/>
              <a:t>92</a:t>
            </a:fld>
            <a:endParaRPr lang="en-US">
              <a:solidFill>
                <a:prstClr val="black"/>
              </a:solidFill>
              <a:ea typeface="ＭＳ Ｐゴシック" pitchFamily="1" charset="-128"/>
            </a:endParaRPr>
          </a:p>
        </p:txBody>
      </p:sp>
    </p:spTree>
    <p:extLst>
      <p:ext uri="{BB962C8B-B14F-4D97-AF65-F5344CB8AC3E}">
        <p14:creationId xmlns:p14="http://schemas.microsoft.com/office/powerpoint/2010/main" val="7502013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000" b="1">
                <a:solidFill>
                  <a:schemeClr val="tx1"/>
                </a:solidFill>
                <a:latin typeface="Bodoni MT" pitchFamily="18" charset="0"/>
                <a:ea typeface="ＭＳ Ｐゴシック" pitchFamily="1" charset="-128"/>
              </a:defRPr>
            </a:lvl1pPr>
            <a:lvl2pPr marL="742950" indent="-285750" defTabSz="909638" eaLnBrk="0" hangingPunct="0">
              <a:defRPr sz="2000" b="1">
                <a:solidFill>
                  <a:schemeClr val="tx1"/>
                </a:solidFill>
                <a:latin typeface="Bodoni MT" pitchFamily="18" charset="0"/>
                <a:ea typeface="ＭＳ Ｐゴシック" pitchFamily="1" charset="-128"/>
              </a:defRPr>
            </a:lvl2pPr>
            <a:lvl3pPr marL="1143000" indent="-228600" defTabSz="909638" eaLnBrk="0" hangingPunct="0">
              <a:defRPr sz="2000" b="1">
                <a:solidFill>
                  <a:schemeClr val="tx1"/>
                </a:solidFill>
                <a:latin typeface="Bodoni MT" pitchFamily="18" charset="0"/>
                <a:ea typeface="ＭＳ Ｐゴシック" pitchFamily="1" charset="-128"/>
              </a:defRPr>
            </a:lvl3pPr>
            <a:lvl4pPr marL="1600200" indent="-228600" defTabSz="909638" eaLnBrk="0" hangingPunct="0">
              <a:defRPr sz="2000" b="1">
                <a:solidFill>
                  <a:schemeClr val="tx1"/>
                </a:solidFill>
                <a:latin typeface="Bodoni MT" pitchFamily="18" charset="0"/>
                <a:ea typeface="ＭＳ Ｐゴシック" pitchFamily="1" charset="-128"/>
              </a:defRPr>
            </a:lvl4pPr>
            <a:lvl5pPr marL="2057400" indent="-228600" defTabSz="909638" eaLnBrk="0" hangingPunct="0">
              <a:defRPr sz="2000" b="1">
                <a:solidFill>
                  <a:schemeClr val="tx1"/>
                </a:solidFill>
                <a:latin typeface="Bodoni MT" pitchFamily="18" charset="0"/>
                <a:ea typeface="ＭＳ Ｐゴシック" pitchFamily="1" charset="-128"/>
              </a:defRPr>
            </a:lvl5pPr>
            <a:lvl6pPr marL="2514600" indent="-228600" algn="ctr" defTabSz="90963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90963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90963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90963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E545A7F1-B0A2-45C0-8A96-C8E81AEB99DF}" type="slidenum">
              <a:rPr lang="en-US" sz="1200" b="0" smtClean="0">
                <a:solidFill>
                  <a:srgbClr val="000000"/>
                </a:solidFill>
                <a:latin typeface="Arial" charset="0"/>
              </a:rPr>
              <a:pPr/>
              <a:t>94</a:t>
            </a:fld>
            <a:endParaRPr lang="en-US" sz="1200" b="0">
              <a:solidFill>
                <a:srgbClr val="000000"/>
              </a:solidFill>
              <a:latin typeface="Arial" charset="0"/>
            </a:endParaRPr>
          </a:p>
        </p:txBody>
      </p:sp>
      <p:sp>
        <p:nvSpPr>
          <p:cNvPr id="188419" name="Rectangle 2"/>
          <p:cNvSpPr>
            <a:spLocks noGrp="1" noRot="1" noChangeAspect="1" noChangeArrowheads="1" noTextEdit="1"/>
          </p:cNvSpPr>
          <p:nvPr>
            <p:ph type="sldImg"/>
          </p:nvPr>
        </p:nvSpPr>
        <p:spPr>
          <a:xfrm>
            <a:off x="1179513" y="696913"/>
            <a:ext cx="4648200" cy="3486150"/>
          </a:xfrm>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1107772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5517" eaLnBrk="0" hangingPunct="0">
              <a:defRPr>
                <a:solidFill>
                  <a:schemeClr val="tx1"/>
                </a:solidFill>
                <a:latin typeface="Arial" charset="0"/>
              </a:defRPr>
            </a:lvl1pPr>
            <a:lvl2pPr marL="748732" indent="-287973" defTabSz="905517" eaLnBrk="0" hangingPunct="0">
              <a:defRPr>
                <a:solidFill>
                  <a:schemeClr val="tx1"/>
                </a:solidFill>
                <a:latin typeface="Arial" charset="0"/>
              </a:defRPr>
            </a:lvl2pPr>
            <a:lvl3pPr marL="1151895" indent="-230379" defTabSz="905517" eaLnBrk="0" hangingPunct="0">
              <a:defRPr>
                <a:solidFill>
                  <a:schemeClr val="tx1"/>
                </a:solidFill>
                <a:latin typeface="Arial" charset="0"/>
              </a:defRPr>
            </a:lvl3pPr>
            <a:lvl4pPr marL="1612652" indent="-230379" defTabSz="905517" eaLnBrk="0" hangingPunct="0">
              <a:defRPr>
                <a:solidFill>
                  <a:schemeClr val="tx1"/>
                </a:solidFill>
                <a:latin typeface="Arial" charset="0"/>
              </a:defRPr>
            </a:lvl4pPr>
            <a:lvl5pPr marL="2073411" indent="-230379" defTabSz="905517" eaLnBrk="0" hangingPunct="0">
              <a:defRPr>
                <a:solidFill>
                  <a:schemeClr val="tx1"/>
                </a:solidFill>
                <a:latin typeface="Arial" charset="0"/>
              </a:defRPr>
            </a:lvl5pPr>
            <a:lvl6pPr marL="2534167" indent="-230379" defTabSz="905517" eaLnBrk="0" fontAlgn="base" hangingPunct="0">
              <a:spcBef>
                <a:spcPct val="0"/>
              </a:spcBef>
              <a:spcAft>
                <a:spcPct val="0"/>
              </a:spcAft>
              <a:defRPr>
                <a:solidFill>
                  <a:schemeClr val="tx1"/>
                </a:solidFill>
                <a:latin typeface="Arial" charset="0"/>
              </a:defRPr>
            </a:lvl6pPr>
            <a:lvl7pPr marL="2994924" indent="-230379" defTabSz="905517" eaLnBrk="0" fontAlgn="base" hangingPunct="0">
              <a:spcBef>
                <a:spcPct val="0"/>
              </a:spcBef>
              <a:spcAft>
                <a:spcPct val="0"/>
              </a:spcAft>
              <a:defRPr>
                <a:solidFill>
                  <a:schemeClr val="tx1"/>
                </a:solidFill>
                <a:latin typeface="Arial" charset="0"/>
              </a:defRPr>
            </a:lvl7pPr>
            <a:lvl8pPr marL="3455683" indent="-230379" defTabSz="905517" eaLnBrk="0" fontAlgn="base" hangingPunct="0">
              <a:spcBef>
                <a:spcPct val="0"/>
              </a:spcBef>
              <a:spcAft>
                <a:spcPct val="0"/>
              </a:spcAft>
              <a:defRPr>
                <a:solidFill>
                  <a:schemeClr val="tx1"/>
                </a:solidFill>
                <a:latin typeface="Arial" charset="0"/>
              </a:defRPr>
            </a:lvl8pPr>
            <a:lvl9pPr marL="3916440" indent="-230379" defTabSz="905517" eaLnBrk="0" fontAlgn="base" hangingPunct="0">
              <a:spcBef>
                <a:spcPct val="0"/>
              </a:spcBef>
              <a:spcAft>
                <a:spcPct val="0"/>
              </a:spcAft>
              <a:defRPr>
                <a:solidFill>
                  <a:schemeClr val="tx1"/>
                </a:solidFill>
                <a:latin typeface="Arial" charset="0"/>
              </a:defRPr>
            </a:lvl9pPr>
          </a:lstStyle>
          <a:p>
            <a:pPr eaLnBrk="1" hangingPunct="1"/>
            <a:fld id="{AB33A472-154D-40EE-8E4B-313F5044CF01}" type="slidenum">
              <a:rPr lang="en-US" smtClean="0">
                <a:solidFill>
                  <a:srgbClr val="000000"/>
                </a:solidFill>
                <a:ea typeface="ＭＳ Ｐゴシック" pitchFamily="1" charset="-128"/>
              </a:rPr>
              <a:pPr eaLnBrk="1" hangingPunct="1"/>
              <a:t>95</a:t>
            </a:fld>
            <a:endParaRPr lang="en-US">
              <a:solidFill>
                <a:srgbClr val="000000"/>
              </a:solidFill>
              <a:ea typeface="ＭＳ Ｐゴシック" pitchFamily="1" charset="-128"/>
            </a:endParaRPr>
          </a:p>
        </p:txBody>
      </p:sp>
      <p:sp>
        <p:nvSpPr>
          <p:cNvPr id="138243" name="Rectangle 2"/>
          <p:cNvSpPr>
            <a:spLocks noGrp="1" noRot="1" noChangeAspect="1" noChangeArrowheads="1" noTextEdit="1"/>
          </p:cNvSpPr>
          <p:nvPr>
            <p:ph type="sldImg"/>
          </p:nvPr>
        </p:nvSpPr>
        <p:spPr bwMode="auto">
          <a:xfrm>
            <a:off x="1179513"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4" name="Rectangle 3"/>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dirty="0"/>
              <a:t>The summary (resume) of the discussion itself</a:t>
            </a:r>
            <a:r>
              <a:rPr lang="en-US" baseline="0" dirty="0"/>
              <a:t> is</a:t>
            </a:r>
            <a:r>
              <a:rPr lang="en-US" dirty="0"/>
              <a:t> written by the SRO</a:t>
            </a:r>
          </a:p>
          <a:p>
            <a:pPr>
              <a:defRPr/>
            </a:pPr>
            <a:endParaRPr lang="en-US" dirty="0"/>
          </a:p>
          <a:p>
            <a:pPr>
              <a:defRPr/>
            </a:pPr>
            <a:r>
              <a:rPr lang="en-US" dirty="0"/>
              <a:t>Summary statements are released within 30 days of the meeting except for R01 applications submitted by New Investigators or Early Stage Investigators, which are released within 10 business</a:t>
            </a:r>
            <a:r>
              <a:rPr lang="en-US" baseline="0" dirty="0"/>
              <a:t> </a:t>
            </a:r>
            <a:r>
              <a:rPr lang="en-US" dirty="0"/>
              <a:t>days of the meeting for first submissions</a:t>
            </a:r>
            <a:r>
              <a:rPr lang="en-US" baseline="0" dirty="0"/>
              <a:t> only</a:t>
            </a:r>
            <a:r>
              <a:rPr lang="en-US" dirty="0"/>
              <a:t>. </a:t>
            </a:r>
          </a:p>
          <a:p>
            <a:pPr>
              <a:defRPr/>
            </a:pPr>
            <a:endParaRPr lang="en-US" b="1" dirty="0"/>
          </a:p>
          <a:p>
            <a:pPr>
              <a:defRPr/>
            </a:pPr>
            <a:r>
              <a:rPr lang="en-US" dirty="0"/>
              <a:t>Once received, the Investigator/applicant may then discuss the contents of the summary statement with the Program Officer, </a:t>
            </a:r>
            <a:r>
              <a:rPr lang="en-US" i="1" dirty="0"/>
              <a:t>but the SRO who prepared it is not at liberty to do so. </a:t>
            </a:r>
            <a:endParaRPr lang="en-US" i="1" dirty="0">
              <a:latin typeface="Times" pitchFamily="18" charset="0"/>
            </a:endParaRPr>
          </a:p>
          <a:p>
            <a:pPr>
              <a:defRPr/>
            </a:pPr>
            <a:endParaRPr lang="en-US" b="1" strike="sngStrike" dirty="0"/>
          </a:p>
          <a:p>
            <a:pPr>
              <a:defRPr/>
            </a:pPr>
            <a:endParaRPr lang="en-US" dirty="0"/>
          </a:p>
        </p:txBody>
      </p:sp>
    </p:spTree>
    <p:extLst>
      <p:ext uri="{BB962C8B-B14F-4D97-AF65-F5344CB8AC3E}">
        <p14:creationId xmlns:p14="http://schemas.microsoft.com/office/powerpoint/2010/main" val="13330153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C8A2D465-76D3-4FBB-8913-2FB76B4E1C04}" type="slidenum">
              <a:rPr lang="en-US" sz="1200" b="0" smtClean="0">
                <a:solidFill>
                  <a:prstClr val="black"/>
                </a:solidFill>
                <a:latin typeface="Times" pitchFamily="1" charset="0"/>
              </a:rPr>
              <a:pPr/>
              <a:t>97</a:t>
            </a:fld>
            <a:endParaRPr lang="en-US" sz="1200" b="0">
              <a:solidFill>
                <a:prstClr val="black"/>
              </a:solidFill>
              <a:latin typeface="Times" pitchFamily="1"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054731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47CE2A48-74EB-438D-889E-ED738251B32A}" type="slidenum">
              <a:rPr lang="en-US" sz="1200" b="0" smtClean="0">
                <a:solidFill>
                  <a:prstClr val="black"/>
                </a:solidFill>
                <a:latin typeface="Times" pitchFamily="1" charset="0"/>
              </a:rPr>
              <a:pPr/>
              <a:t>19</a:t>
            </a:fld>
            <a:endParaRPr lang="en-US" sz="1200" b="0">
              <a:solidFill>
                <a:prstClr val="black"/>
              </a:solidFill>
              <a:latin typeface="Times" pitchFamily="1" charset="0"/>
            </a:endParaRPr>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xfrm>
            <a:off x="935039" y="4416428"/>
            <a:ext cx="5140325" cy="4183063"/>
          </a:xfrm>
          <a:solidFill>
            <a:srgbClr val="FFFFFF"/>
          </a:solidFill>
          <a:ln>
            <a:solidFill>
              <a:srgbClr val="000000"/>
            </a:solidFill>
          </a:ln>
        </p:spPr>
        <p:txBody>
          <a:bodyPr lIns="93147" tIns="46575" rIns="93147" bIns="46575"/>
          <a:lstStyle/>
          <a:p>
            <a:pPr eaLnBrk="1" hangingPunct="1"/>
            <a:endParaRPr lang="en-US"/>
          </a:p>
        </p:txBody>
      </p:sp>
    </p:spTree>
    <p:extLst>
      <p:ext uri="{BB962C8B-B14F-4D97-AF65-F5344CB8AC3E}">
        <p14:creationId xmlns:p14="http://schemas.microsoft.com/office/powerpoint/2010/main" val="31973938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896888">
              <a:defRPr/>
            </a:pPr>
            <a:r>
              <a:rPr lang="en-US" dirty="0"/>
              <a:t>When you submit an R01 grant application.  </a:t>
            </a:r>
          </a:p>
        </p:txBody>
      </p:sp>
      <p:sp>
        <p:nvSpPr>
          <p:cNvPr id="128004" name="Slide Number Placeholder 3"/>
          <p:cNvSpPr>
            <a:spLocks noGrp="1"/>
          </p:cNvSpPr>
          <p:nvPr>
            <p:ph type="sldNum" sz="quarter" idx="5"/>
          </p:nvPr>
        </p:nvSpPr>
        <p:spPr/>
        <p:txBody>
          <a:bodyPr/>
          <a:lstStyle/>
          <a:p>
            <a:pPr defTabSz="931774">
              <a:defRPr/>
            </a:pPr>
            <a:fld id="{9978D37B-1DF6-4CDC-8A51-C2D5ED618297}" type="slidenum">
              <a:rPr lang="en-US">
                <a:solidFill>
                  <a:prstClr val="black"/>
                </a:solidFill>
                <a:latin typeface="Calibri"/>
              </a:rPr>
              <a:pPr defTabSz="931774">
                <a:defRPr/>
              </a:pPr>
              <a:t>98</a:t>
            </a:fld>
            <a:endParaRPr lang="en-US" dirty="0">
              <a:solidFill>
                <a:prstClr val="black"/>
              </a:solidFill>
              <a:latin typeface="Calibri"/>
            </a:endParaRPr>
          </a:p>
        </p:txBody>
      </p:sp>
    </p:spTree>
    <p:extLst>
      <p:ext uri="{BB962C8B-B14F-4D97-AF65-F5344CB8AC3E}">
        <p14:creationId xmlns:p14="http://schemas.microsoft.com/office/powerpoint/2010/main" val="39701880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D1CBEBCB-2484-419C-AE14-978DAC35667C}" type="slidenum">
              <a:rPr lang="en-US" sz="1200" b="0" smtClean="0">
                <a:solidFill>
                  <a:srgbClr val="000000"/>
                </a:solidFill>
                <a:latin typeface="Times" pitchFamily="1" charset="0"/>
              </a:rPr>
              <a:pPr/>
              <a:t>100</a:t>
            </a:fld>
            <a:endParaRPr lang="en-US" sz="1200" b="0">
              <a:solidFill>
                <a:srgbClr val="000000"/>
              </a:solidFill>
              <a:latin typeface="Times" pitchFamily="1"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xfrm>
            <a:off x="935039" y="4416428"/>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7" tIns="46575" rIns="93147" bIns="46575"/>
          <a:lstStyle/>
          <a:p>
            <a:pPr eaLnBrk="1" hangingPunct="1"/>
            <a:endParaRPr lang="en-US"/>
          </a:p>
        </p:txBody>
      </p:sp>
    </p:spTree>
    <p:extLst>
      <p:ext uri="{BB962C8B-B14F-4D97-AF65-F5344CB8AC3E}">
        <p14:creationId xmlns:p14="http://schemas.microsoft.com/office/powerpoint/2010/main" val="13987046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photo and you’ll go to the ECR Video.  The</a:t>
            </a:r>
            <a:r>
              <a:rPr lang="en-US" baseline="0" dirty="0"/>
              <a:t> slides need to be in slide show mode for the links to work.</a:t>
            </a:r>
            <a:endParaRPr lang="en-US" dirty="0"/>
          </a:p>
          <a:p>
            <a:endParaRPr lang="en-US" dirty="0"/>
          </a:p>
          <a:p>
            <a:r>
              <a:rPr lang="en-US" dirty="0"/>
              <a:t>Note the CSR video</a:t>
            </a:r>
            <a:r>
              <a:rPr lang="en-US" baseline="0" dirty="0"/>
              <a:t> URL goes directly to YouTube instead of the CSR Video page</a:t>
            </a:r>
            <a:endParaRPr lang="en-US" dirty="0"/>
          </a:p>
        </p:txBody>
      </p:sp>
      <p:sp>
        <p:nvSpPr>
          <p:cNvPr id="4" name="Slide Number Placeholder 3"/>
          <p:cNvSpPr>
            <a:spLocks noGrp="1"/>
          </p:cNvSpPr>
          <p:nvPr>
            <p:ph type="sldNum" sz="quarter" idx="10"/>
          </p:nvPr>
        </p:nvSpPr>
        <p:spPr/>
        <p:txBody>
          <a:bodyPr/>
          <a:lstStyle/>
          <a:p>
            <a:fld id="{9BF83C9A-729C-4696-A751-18294C36D541}"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1905280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F936CFAA-8099-4EBD-B162-011EC6ED019B}" type="slidenum">
              <a:rPr lang="en-US" sz="1200" b="0" smtClean="0">
                <a:solidFill>
                  <a:prstClr val="black"/>
                </a:solidFill>
                <a:latin typeface="Times" pitchFamily="1" charset="0"/>
              </a:rPr>
              <a:pPr/>
              <a:t>108</a:t>
            </a:fld>
            <a:endParaRPr lang="en-US" sz="1200" b="0">
              <a:solidFill>
                <a:prstClr val="black"/>
              </a:solidFill>
              <a:latin typeface="Times" pitchFamily="1"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1292707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031"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fld id="{91900A6A-F631-4DE5-85CD-60A32C70D696}" type="slidenum">
              <a:rPr lang="en-US" smtClean="0"/>
              <a:pPr/>
              <a:t>109</a:t>
            </a:fld>
            <a:endParaRPr lang="en-US" dirty="0"/>
          </a:p>
        </p:txBody>
      </p:sp>
    </p:spTree>
    <p:extLst>
      <p:ext uri="{BB962C8B-B14F-4D97-AF65-F5344CB8AC3E}">
        <p14:creationId xmlns:p14="http://schemas.microsoft.com/office/powerpoint/2010/main" val="17677391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031" rtl="0" eaLnBrk="1" fontAlgn="auto" latinLnBrk="0" hangingPunct="1">
              <a:lnSpc>
                <a:spcPct val="100000"/>
              </a:lnSpc>
              <a:spcBef>
                <a:spcPts val="0"/>
              </a:spcBef>
              <a:spcAft>
                <a:spcPts val="0"/>
              </a:spcAft>
              <a:buClrTx/>
              <a:buSzTx/>
              <a:buFontTx/>
              <a:buNone/>
              <a:tabLst/>
              <a:defRPr/>
            </a:pPr>
            <a:r>
              <a:rPr lang="en-US" dirty="0">
                <a:solidFill>
                  <a:srgbClr val="41BA00"/>
                </a:solidFill>
                <a:latin typeface="Arial" charset="0"/>
                <a:hlinkClick r:id="rId3"/>
              </a:rPr>
              <a:t>http://public.csr.nih.gov/aboutcsr/NewsAndPublications/Publications/Pages/InsidersGuide.aspx</a:t>
            </a:r>
            <a:r>
              <a:rPr lang="en-US" dirty="0">
                <a:solidFill>
                  <a:srgbClr val="41BA00"/>
                </a:solidFill>
                <a:latin typeface="Arial" charset="0"/>
              </a:rPr>
              <a:t> </a:t>
            </a:r>
          </a:p>
          <a:p>
            <a:endParaRPr lang="en-US" dirty="0"/>
          </a:p>
        </p:txBody>
      </p:sp>
      <p:sp>
        <p:nvSpPr>
          <p:cNvPr id="4" name="Slide Number Placeholder 3"/>
          <p:cNvSpPr>
            <a:spLocks noGrp="1"/>
          </p:cNvSpPr>
          <p:nvPr>
            <p:ph type="sldNum" sz="quarter" idx="10"/>
          </p:nvPr>
        </p:nvSpPr>
        <p:spPr/>
        <p:txBody>
          <a:bodyPr/>
          <a:lstStyle/>
          <a:p>
            <a:fld id="{91900A6A-F631-4DE5-85CD-60A32C70D696}" type="slidenum">
              <a:rPr lang="en-US" smtClean="0">
                <a:solidFill>
                  <a:prstClr val="black"/>
                </a:solidFill>
              </a:rPr>
              <a:pPr/>
              <a:t>110</a:t>
            </a:fld>
            <a:endParaRPr lang="en-US" dirty="0">
              <a:solidFill>
                <a:prstClr val="black"/>
              </a:solidFill>
            </a:endParaRPr>
          </a:p>
        </p:txBody>
      </p:sp>
    </p:spTree>
    <p:extLst>
      <p:ext uri="{BB962C8B-B14F-4D97-AF65-F5344CB8AC3E}">
        <p14:creationId xmlns:p14="http://schemas.microsoft.com/office/powerpoint/2010/main" val="6963239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In thinking upon what one of your peers might generally look for as a reviewer of an application keep the following practical ideas in mind:</a:t>
            </a:r>
          </a:p>
        </p:txBody>
      </p:sp>
      <p:sp>
        <p:nvSpPr>
          <p:cNvPr id="168964" name="Slide Number Placeholder 3"/>
          <p:cNvSpPr>
            <a:spLocks noGrp="1"/>
          </p:cNvSpPr>
          <p:nvPr>
            <p:ph type="sldNum" sz="quarter" idx="5"/>
          </p:nvPr>
        </p:nvSpPr>
        <p:spPr/>
        <p:txBody>
          <a:bodyPr/>
          <a:lstStyle/>
          <a:p>
            <a:pPr>
              <a:defRPr/>
            </a:pPr>
            <a:fld id="{593044BB-E567-46AA-8C2E-FABC8C705490}" type="slidenum">
              <a:rPr lang="en-US" smtClean="0">
                <a:solidFill>
                  <a:prstClr val="black"/>
                </a:solidFill>
              </a:rPr>
              <a:pPr>
                <a:defRPr/>
              </a:pPr>
              <a:t>122</a:t>
            </a:fld>
            <a:endParaRPr lang="en-US">
              <a:solidFill>
                <a:prstClr val="black"/>
              </a:solidFill>
            </a:endParaRPr>
          </a:p>
        </p:txBody>
      </p:sp>
    </p:spTree>
    <p:extLst>
      <p:ext uri="{BB962C8B-B14F-4D97-AF65-F5344CB8AC3E}">
        <p14:creationId xmlns:p14="http://schemas.microsoft.com/office/powerpoint/2010/main" val="6754543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F3C83C-3FDA-4999-967A-A94C858BD9AB}" type="slidenum">
              <a:rPr lang="en-US" smtClean="0">
                <a:solidFill>
                  <a:prstClr val="black"/>
                </a:solidFill>
              </a:rPr>
              <a:pPr/>
              <a:t>124</a:t>
            </a:fld>
            <a:endParaRPr lang="en-US">
              <a:solidFill>
                <a:prstClr val="black"/>
              </a:solidFill>
            </a:endParaRPr>
          </a:p>
        </p:txBody>
      </p:sp>
    </p:spTree>
    <p:extLst>
      <p:ext uri="{BB962C8B-B14F-4D97-AF65-F5344CB8AC3E}">
        <p14:creationId xmlns:p14="http://schemas.microsoft.com/office/powerpoint/2010/main" val="42849642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28B843C7-76EB-4286-BB12-0D1FF9F41C92}" type="slidenum">
              <a:rPr lang="en-US" sz="1200" b="0" smtClean="0">
                <a:solidFill>
                  <a:prstClr val="black"/>
                </a:solidFill>
                <a:latin typeface="Times" pitchFamily="1" charset="0"/>
              </a:rPr>
              <a:pPr/>
              <a:t>141</a:t>
            </a:fld>
            <a:endParaRPr lang="en-US" sz="1200" b="0">
              <a:solidFill>
                <a:prstClr val="black"/>
              </a:solidFill>
              <a:latin typeface="Times" pitchFamily="1" charset="0"/>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5490667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71012" name="Slide Number Placeholder 3"/>
          <p:cNvSpPr>
            <a:spLocks noGrp="1"/>
          </p:cNvSpPr>
          <p:nvPr>
            <p:ph type="sldNum" sz="quarter" idx="5"/>
          </p:nvPr>
        </p:nvSpPr>
        <p:spPr/>
        <p:txBody>
          <a:bodyPr/>
          <a:lstStyle/>
          <a:p>
            <a:pPr>
              <a:defRPr/>
            </a:pPr>
            <a:fld id="{B58858D0-047E-4AB9-82E3-325F22F401AF}" type="slidenum">
              <a:rPr lang="en-US" smtClean="0">
                <a:solidFill>
                  <a:prstClr val="black"/>
                </a:solidFill>
              </a:rPr>
              <a:pPr>
                <a:defRPr/>
              </a:pPr>
              <a:t>144</a:t>
            </a:fld>
            <a:endParaRPr lang="en-US">
              <a:solidFill>
                <a:prstClr val="black"/>
              </a:solidFill>
            </a:endParaRPr>
          </a:p>
        </p:txBody>
      </p:sp>
    </p:spTree>
    <p:extLst>
      <p:ext uri="{BB962C8B-B14F-4D97-AF65-F5344CB8AC3E}">
        <p14:creationId xmlns:p14="http://schemas.microsoft.com/office/powerpoint/2010/main" val="44555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867607">
              <a:defRPr/>
            </a:pPr>
            <a:fld id="{21CC91B4-1DEA-4885-9F4F-41FC182F2A58}" type="slidenum">
              <a:rPr lang="en-US">
                <a:solidFill>
                  <a:prstClr val="black"/>
                </a:solidFill>
                <a:latin typeface="Calibri"/>
                <a:ea typeface="ＭＳ Ｐゴシック" charset="-128"/>
              </a:rPr>
              <a:pPr defTabSz="867607">
                <a:defRPr/>
              </a:pPr>
              <a:t>20</a:t>
            </a:fld>
            <a:endParaRPr lang="en-US" dirty="0">
              <a:solidFill>
                <a:prstClr val="black"/>
              </a:solidFill>
              <a:latin typeface="Calibri"/>
              <a:ea typeface="ＭＳ Ｐゴシック" charset="-128"/>
            </a:endParaRPr>
          </a:p>
        </p:txBody>
      </p:sp>
      <p:sp>
        <p:nvSpPr>
          <p:cNvPr id="20483" name="Rectangle 2"/>
          <p:cNvSpPr>
            <a:spLocks noGrp="1" noRot="1" noChangeAspect="1" noChangeArrowheads="1" noTextEdit="1"/>
          </p:cNvSpPr>
          <p:nvPr>
            <p:ph type="sldImg"/>
          </p:nvPr>
        </p:nvSpPr>
        <p:spPr bwMode="auto">
          <a:xfrm>
            <a:off x="1182688" y="696913"/>
            <a:ext cx="4648200" cy="3486150"/>
          </a:xfrm>
          <a:solidFill>
            <a:srgbClr val="FFFFFF"/>
          </a:solidFill>
          <a:ln>
            <a:solidFill>
              <a:srgbClr val="000000"/>
            </a:solidFill>
            <a:miter lim="800000"/>
            <a:headEnd/>
            <a:tailEnd/>
          </a:ln>
        </p:spPr>
      </p:sp>
      <p:sp>
        <p:nvSpPr>
          <p:cNvPr id="20484" name="Rectangle 3"/>
          <p:cNvSpPr>
            <a:spLocks noGrp="1" noChangeArrowheads="1"/>
          </p:cNvSpPr>
          <p:nvPr>
            <p:ph type="body" idx="1"/>
          </p:nvPr>
        </p:nvSpPr>
        <p:spPr bwMode="auto">
          <a:xfrm>
            <a:off x="934721" y="4415791"/>
            <a:ext cx="5140960" cy="4183380"/>
          </a:xfrm>
          <a:solidFill>
            <a:srgbClr val="FFFFFF"/>
          </a:solidFill>
          <a:ln>
            <a:solidFill>
              <a:srgbClr val="000000"/>
            </a:solidFill>
            <a:miter lim="800000"/>
            <a:headEnd/>
            <a:tailEnd/>
          </a:ln>
        </p:spPr>
        <p:txBody>
          <a:bodyPr wrap="square" lIns="92476" tIns="46239" rIns="92476" bIns="46239"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2791055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83CE7D52-67B2-4F22-BC90-0524790DF300}" type="slidenum">
              <a:rPr lang="en-US" sz="1200" b="0" smtClean="0">
                <a:solidFill>
                  <a:prstClr val="black"/>
                </a:solidFill>
                <a:latin typeface="Times" pitchFamily="1" charset="0"/>
              </a:rPr>
              <a:pPr/>
              <a:t>145</a:t>
            </a:fld>
            <a:endParaRPr lang="en-US" sz="1200" b="0">
              <a:solidFill>
                <a:prstClr val="black"/>
              </a:solidFill>
              <a:latin typeface="Times" pitchFamily="1"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611646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6300" eaLnBrk="0" hangingPunct="0">
              <a:defRPr sz="2000" b="1">
                <a:solidFill>
                  <a:schemeClr val="tx1"/>
                </a:solidFill>
                <a:latin typeface="Bodoni MT" pitchFamily="18" charset="0"/>
                <a:ea typeface="ＭＳ Ｐゴシック" pitchFamily="1" charset="-128"/>
              </a:defRPr>
            </a:lvl1pPr>
            <a:lvl2pPr marL="742950" indent="-285750" defTabSz="876300" eaLnBrk="0" hangingPunct="0">
              <a:defRPr sz="2000" b="1">
                <a:solidFill>
                  <a:schemeClr val="tx1"/>
                </a:solidFill>
                <a:latin typeface="Bodoni MT" pitchFamily="18" charset="0"/>
                <a:ea typeface="ＭＳ Ｐゴシック" pitchFamily="1" charset="-128"/>
              </a:defRPr>
            </a:lvl2pPr>
            <a:lvl3pPr marL="1143000" indent="-228600" defTabSz="876300" eaLnBrk="0" hangingPunct="0">
              <a:defRPr sz="2000" b="1">
                <a:solidFill>
                  <a:schemeClr val="tx1"/>
                </a:solidFill>
                <a:latin typeface="Bodoni MT" pitchFamily="18" charset="0"/>
                <a:ea typeface="ＭＳ Ｐゴシック" pitchFamily="1" charset="-128"/>
              </a:defRPr>
            </a:lvl3pPr>
            <a:lvl4pPr marL="1600200" indent="-228600" defTabSz="876300" eaLnBrk="0" hangingPunct="0">
              <a:defRPr sz="2000" b="1">
                <a:solidFill>
                  <a:schemeClr val="tx1"/>
                </a:solidFill>
                <a:latin typeface="Bodoni MT" pitchFamily="18" charset="0"/>
                <a:ea typeface="ＭＳ Ｐゴシック" pitchFamily="1" charset="-128"/>
              </a:defRPr>
            </a:lvl4pPr>
            <a:lvl5pPr marL="2057400" indent="-228600" defTabSz="876300" eaLnBrk="0" hangingPunct="0">
              <a:defRPr sz="2000" b="1">
                <a:solidFill>
                  <a:schemeClr val="tx1"/>
                </a:solidFill>
                <a:latin typeface="Bodoni MT" pitchFamily="18" charset="0"/>
                <a:ea typeface="ＭＳ Ｐゴシック" pitchFamily="1" charset="-128"/>
              </a:defRPr>
            </a:lvl5pPr>
            <a:lvl6pPr marL="2514600" indent="-228600" algn="ctr" defTabSz="876300"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6300"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6300"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6300"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6973AC6F-E3B6-417A-9944-11EFB60F8EB5}" type="slidenum">
              <a:rPr lang="en-US" sz="1200" b="0" smtClean="0">
                <a:solidFill>
                  <a:srgbClr val="000000"/>
                </a:solidFill>
                <a:latin typeface="Arial" charset="0"/>
              </a:rPr>
              <a:pPr/>
              <a:t>147</a:t>
            </a:fld>
            <a:endParaRPr lang="en-US" sz="1200" b="0">
              <a:solidFill>
                <a:srgbClr val="000000"/>
              </a:solidFill>
              <a:latin typeface="Arial" charset="0"/>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838952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5188" eaLnBrk="0" hangingPunct="0">
              <a:defRPr sz="2000" b="1">
                <a:solidFill>
                  <a:schemeClr val="tx1"/>
                </a:solidFill>
                <a:latin typeface="Bodoni MT" pitchFamily="18" charset="0"/>
                <a:ea typeface="ＭＳ Ｐゴシック" pitchFamily="1" charset="-128"/>
              </a:defRPr>
            </a:lvl1pPr>
            <a:lvl2pPr marL="742950" indent="-285750" defTabSz="865188" eaLnBrk="0" hangingPunct="0">
              <a:defRPr sz="2000" b="1">
                <a:solidFill>
                  <a:schemeClr val="tx1"/>
                </a:solidFill>
                <a:latin typeface="Bodoni MT" pitchFamily="18" charset="0"/>
                <a:ea typeface="ＭＳ Ｐゴシック" pitchFamily="1" charset="-128"/>
              </a:defRPr>
            </a:lvl2pPr>
            <a:lvl3pPr marL="1143000" indent="-228600" defTabSz="865188" eaLnBrk="0" hangingPunct="0">
              <a:defRPr sz="2000" b="1">
                <a:solidFill>
                  <a:schemeClr val="tx1"/>
                </a:solidFill>
                <a:latin typeface="Bodoni MT" pitchFamily="18" charset="0"/>
                <a:ea typeface="ＭＳ Ｐゴシック" pitchFamily="1" charset="-128"/>
              </a:defRPr>
            </a:lvl3pPr>
            <a:lvl4pPr marL="1600200" indent="-228600" defTabSz="865188" eaLnBrk="0" hangingPunct="0">
              <a:defRPr sz="2000" b="1">
                <a:solidFill>
                  <a:schemeClr val="tx1"/>
                </a:solidFill>
                <a:latin typeface="Bodoni MT" pitchFamily="18" charset="0"/>
                <a:ea typeface="ＭＳ Ｐゴシック" pitchFamily="1" charset="-128"/>
              </a:defRPr>
            </a:lvl4pPr>
            <a:lvl5pPr marL="2057400" indent="-228600" defTabSz="865188" eaLnBrk="0" hangingPunct="0">
              <a:defRPr sz="2000" b="1">
                <a:solidFill>
                  <a:schemeClr val="tx1"/>
                </a:solidFill>
                <a:latin typeface="Bodoni MT" pitchFamily="18" charset="0"/>
                <a:ea typeface="ＭＳ Ｐゴシック" pitchFamily="1" charset="-128"/>
              </a:defRPr>
            </a:lvl5pPr>
            <a:lvl6pPr marL="2514600" indent="-228600" algn="ctr" defTabSz="8651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651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651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651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28F3B4C0-FAF2-40D1-9993-1A4B7D7DD929}" type="slidenum">
              <a:rPr lang="en-US" sz="1200" b="0" smtClean="0">
                <a:solidFill>
                  <a:srgbClr val="000000"/>
                </a:solidFill>
                <a:latin typeface="Arial" charset="0"/>
              </a:rPr>
              <a:pPr/>
              <a:t>148</a:t>
            </a:fld>
            <a:endParaRPr lang="en-US" sz="1200" b="0">
              <a:solidFill>
                <a:srgbClr val="000000"/>
              </a:solidFill>
              <a:latin typeface="Arial"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 lot of critical information and answers to your questions can be found online . . . . </a:t>
            </a:r>
          </a:p>
        </p:txBody>
      </p:sp>
    </p:spTree>
    <p:extLst>
      <p:ext uri="{BB962C8B-B14F-4D97-AF65-F5344CB8AC3E}">
        <p14:creationId xmlns:p14="http://schemas.microsoft.com/office/powerpoint/2010/main" val="11980839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C3780253-1E6B-478E-81F3-F171255B135A}" type="slidenum">
              <a:rPr lang="en-US" sz="1200" b="0" smtClean="0">
                <a:solidFill>
                  <a:prstClr val="black"/>
                </a:solidFill>
                <a:latin typeface="Times" pitchFamily="1" charset="0"/>
              </a:rPr>
              <a:pPr/>
              <a:t>155</a:t>
            </a:fld>
            <a:endParaRPr lang="en-US" sz="1200" b="0">
              <a:solidFill>
                <a:prstClr val="black"/>
              </a:solidFill>
              <a:latin typeface="Times" pitchFamily="1"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639372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3666" eaLnBrk="0" hangingPunct="0">
              <a:defRPr sz="2000" b="1">
                <a:solidFill>
                  <a:schemeClr val="tx1"/>
                </a:solidFill>
                <a:latin typeface="Bodoni MT" pitchFamily="18" charset="0"/>
                <a:ea typeface="ＭＳ Ｐゴシック" pitchFamily="1" charset="-128"/>
              </a:defRPr>
            </a:lvl1pPr>
            <a:lvl2pPr marL="730914" indent="-281121" defTabSz="863666" eaLnBrk="0" hangingPunct="0">
              <a:defRPr sz="2000" b="1">
                <a:solidFill>
                  <a:schemeClr val="tx1"/>
                </a:solidFill>
                <a:latin typeface="Bodoni MT" pitchFamily="18" charset="0"/>
                <a:ea typeface="ＭＳ Ｐゴシック" pitchFamily="1" charset="-128"/>
              </a:defRPr>
            </a:lvl2pPr>
            <a:lvl3pPr marL="1124483" indent="-224897" defTabSz="863666" eaLnBrk="0" hangingPunct="0">
              <a:defRPr sz="2000" b="1">
                <a:solidFill>
                  <a:schemeClr val="tx1"/>
                </a:solidFill>
                <a:latin typeface="Bodoni MT" pitchFamily="18" charset="0"/>
                <a:ea typeface="ＭＳ Ｐゴシック" pitchFamily="1" charset="-128"/>
              </a:defRPr>
            </a:lvl3pPr>
            <a:lvl4pPr marL="1574277" indent="-224897" defTabSz="863666" eaLnBrk="0" hangingPunct="0">
              <a:defRPr sz="2000" b="1">
                <a:solidFill>
                  <a:schemeClr val="tx1"/>
                </a:solidFill>
                <a:latin typeface="Bodoni MT" pitchFamily="18" charset="0"/>
                <a:ea typeface="ＭＳ Ｐゴシック" pitchFamily="1" charset="-128"/>
              </a:defRPr>
            </a:lvl4pPr>
            <a:lvl5pPr marL="2024070" indent="-224897" defTabSz="863666" eaLnBrk="0" hangingPunct="0">
              <a:defRPr sz="2000" b="1">
                <a:solidFill>
                  <a:schemeClr val="tx1"/>
                </a:solidFill>
                <a:latin typeface="Bodoni MT" pitchFamily="18" charset="0"/>
                <a:ea typeface="ＭＳ Ｐゴシック" pitchFamily="1" charset="-128"/>
              </a:defRPr>
            </a:lvl5pPr>
            <a:lvl6pPr marL="2473863" indent="-224897" algn="ctr" defTabSz="863666"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23657" indent="-224897" algn="ctr" defTabSz="863666"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373450" indent="-224897" algn="ctr" defTabSz="863666"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23244" indent="-224897" algn="ctr" defTabSz="863666"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pPr marL="0" marR="0" lvl="0" indent="0" algn="r" defTabSz="863666" rtl="0" eaLnBrk="0" fontAlgn="auto" latinLnBrk="0" hangingPunct="0">
              <a:lnSpc>
                <a:spcPct val="100000"/>
              </a:lnSpc>
              <a:spcBef>
                <a:spcPts val="0"/>
              </a:spcBef>
              <a:spcAft>
                <a:spcPts val="0"/>
              </a:spcAft>
              <a:buClrTx/>
              <a:buSzTx/>
              <a:buFontTx/>
              <a:buNone/>
              <a:tabLst/>
              <a:defRPr/>
            </a:pPr>
            <a:fld id="{BD184B18-89D4-443E-A38F-1E51A8C05818}" type="slidenum">
              <a:rPr kumimoji="0" lang="en-US" sz="1200" b="0" i="0" u="none" strike="noStrike" kern="1200" cap="none" spc="0" normalizeH="0" baseline="0" noProof="0">
                <a:ln>
                  <a:noFill/>
                </a:ln>
                <a:solidFill>
                  <a:prstClr val="black"/>
                </a:solidFill>
                <a:effectLst/>
                <a:uLnTx/>
                <a:uFillTx/>
                <a:latin typeface="Times" pitchFamily="1" charset="0"/>
                <a:ea typeface="ＭＳ Ｐゴシック" pitchFamily="1" charset="-128"/>
                <a:cs typeface="+mn-cs"/>
              </a:rPr>
              <a:pPr marL="0" marR="0" lvl="0" indent="0" algn="r" defTabSz="863666" rtl="0" eaLnBrk="0" fontAlgn="auto" latinLnBrk="0" hangingPunct="0">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pitchFamily="1" charset="0"/>
              <a:ea typeface="ＭＳ Ｐゴシック" pitchFamily="1" charset="-128"/>
              <a:cs typeface="+mn-cs"/>
            </a:endParaRPr>
          </a:p>
        </p:txBody>
      </p:sp>
      <p:sp>
        <p:nvSpPr>
          <p:cNvPr id="136195" name="Rectangle 2"/>
          <p:cNvSpPr>
            <a:spLocks noGrp="1" noRot="1" noChangeAspect="1" noChangeArrowheads="1" noTextEdit="1"/>
          </p:cNvSpPr>
          <p:nvPr>
            <p:ph type="sldImg"/>
          </p:nvPr>
        </p:nvSpPr>
        <p:spPr>
          <a:xfrm>
            <a:off x="1143000" y="685800"/>
            <a:ext cx="4572000" cy="3429000"/>
          </a:xfrm>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097570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8CC59BC4-AB61-4836-8CF3-98B7640407BE}" type="slidenum">
              <a:rPr lang="en-US" sz="1200" b="0" smtClean="0">
                <a:solidFill>
                  <a:prstClr val="black"/>
                </a:solidFill>
                <a:latin typeface="Times" pitchFamily="1" charset="0"/>
              </a:rPr>
              <a:pPr/>
              <a:t>26</a:t>
            </a:fld>
            <a:endParaRPr lang="en-US" sz="1200" b="0">
              <a:solidFill>
                <a:prstClr val="black"/>
              </a:solidFill>
              <a:latin typeface="Times" pitchFamily="1" charset="0"/>
            </a:endParaRPr>
          </a:p>
        </p:txBody>
      </p:sp>
      <p:sp>
        <p:nvSpPr>
          <p:cNvPr id="139267" name="Rectangle 2"/>
          <p:cNvSpPr>
            <a:spLocks noGrp="1" noRot="1" noChangeAspect="1" noChangeArrowheads="1" noTextEdit="1"/>
          </p:cNvSpPr>
          <p:nvPr>
            <p:ph type="sldImg"/>
          </p:nvPr>
        </p:nvSpPr>
        <p:spPr>
          <a:solidFill>
            <a:srgbClr val="FFFFFF"/>
          </a:solidFill>
          <a:ln/>
        </p:spPr>
      </p:sp>
      <p:sp>
        <p:nvSpPr>
          <p:cNvPr id="139268" name="Rectangle 3"/>
          <p:cNvSpPr>
            <a:spLocks noGrp="1" noChangeArrowheads="1"/>
          </p:cNvSpPr>
          <p:nvPr>
            <p:ph type="body" idx="1"/>
          </p:nvPr>
        </p:nvSpPr>
        <p:spPr>
          <a:xfrm>
            <a:off x="935039" y="4416428"/>
            <a:ext cx="5140325" cy="4183063"/>
          </a:xfrm>
          <a:solidFill>
            <a:srgbClr val="FFFFFF"/>
          </a:solidFill>
          <a:ln>
            <a:solidFill>
              <a:srgbClr val="000000"/>
            </a:solidFill>
          </a:ln>
        </p:spPr>
        <p:txBody>
          <a:bodyPr lIns="93147" tIns="46575" rIns="93147" bIns="46575"/>
          <a:lstStyle/>
          <a:p>
            <a:pPr eaLnBrk="1" hangingPunct="1"/>
            <a:endParaRPr lang="en-US"/>
          </a:p>
        </p:txBody>
      </p:sp>
    </p:spTree>
    <p:extLst>
      <p:ext uri="{BB962C8B-B14F-4D97-AF65-F5344CB8AC3E}">
        <p14:creationId xmlns:p14="http://schemas.microsoft.com/office/powerpoint/2010/main" val="713160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fld id="{7BE7D45D-CDFF-4B31-BAF1-CDBD03547180}" type="slidenum">
              <a:rPr lang="en-US" sz="1200" b="0" smtClean="0">
                <a:solidFill>
                  <a:prstClr val="black"/>
                </a:solidFill>
                <a:latin typeface="Times" pitchFamily="1" charset="0"/>
              </a:rPr>
              <a:pPr/>
              <a:t>27</a:t>
            </a:fld>
            <a:endParaRPr lang="en-US" sz="1200" b="0">
              <a:solidFill>
                <a:prstClr val="black"/>
              </a:solidFill>
              <a:latin typeface="Times" pitchFamily="1"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xfrm>
            <a:off x="935039" y="4416428"/>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7" tIns="46575" rIns="93147" bIns="46575"/>
          <a:lstStyle/>
          <a:p>
            <a:pPr eaLnBrk="1" hangingPunct="1"/>
            <a:endParaRPr lang="en-US"/>
          </a:p>
        </p:txBody>
      </p:sp>
    </p:spTree>
    <p:extLst>
      <p:ext uri="{BB962C8B-B14F-4D97-AF65-F5344CB8AC3E}">
        <p14:creationId xmlns:p14="http://schemas.microsoft.com/office/powerpoint/2010/main" val="1718573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2286024"/>
            <a:ext cx="7772400" cy="1470025"/>
          </a:xfrm>
        </p:spPr>
        <p:txBody>
          <a:bodyPr>
            <a:normAutofit/>
          </a:bodyPr>
          <a:lstStyle>
            <a:lvl1pPr>
              <a:defRPr sz="2800" b="1">
                <a:solidFill>
                  <a:schemeClr val="bg1"/>
                </a:solidFill>
                <a:latin typeface="+mj-lt"/>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066800" y="3581400"/>
            <a:ext cx="6400800" cy="1600200"/>
          </a:xfrm>
        </p:spPr>
        <p:txBody>
          <a:bodyPr/>
          <a:lstStyle>
            <a:lvl1pPr marL="0" indent="0" algn="l">
              <a:buNone/>
              <a:defRPr>
                <a:solidFill>
                  <a:schemeClr val="bg1">
                    <a:lumMod val="95000"/>
                  </a:schemeClr>
                </a:solidFill>
                <a:latin typeface="Arial" pitchFamily="34" charset="0"/>
                <a:cs typeface="Arial" pitchFamily="34" charset="0"/>
              </a:defRPr>
            </a:lvl1pPr>
            <a:lvl2pPr marL="456514" indent="0" algn="ctr">
              <a:buNone/>
              <a:defRPr>
                <a:solidFill>
                  <a:schemeClr val="tx1">
                    <a:tint val="75000"/>
                  </a:schemeClr>
                </a:solidFill>
              </a:defRPr>
            </a:lvl2pPr>
            <a:lvl3pPr marL="913031" indent="0" algn="ctr">
              <a:buNone/>
              <a:defRPr>
                <a:solidFill>
                  <a:schemeClr val="tx1">
                    <a:tint val="75000"/>
                  </a:schemeClr>
                </a:solidFill>
              </a:defRPr>
            </a:lvl3pPr>
            <a:lvl4pPr marL="1369544" indent="0" algn="ctr">
              <a:buNone/>
              <a:defRPr>
                <a:solidFill>
                  <a:schemeClr val="tx1">
                    <a:tint val="75000"/>
                  </a:schemeClr>
                </a:solidFill>
              </a:defRPr>
            </a:lvl4pPr>
            <a:lvl5pPr marL="1826060" indent="0" algn="ctr">
              <a:buNone/>
              <a:defRPr>
                <a:solidFill>
                  <a:schemeClr val="tx1">
                    <a:tint val="75000"/>
                  </a:schemeClr>
                </a:solidFill>
              </a:defRPr>
            </a:lvl5pPr>
            <a:lvl6pPr marL="2282580" indent="0" algn="ctr">
              <a:buNone/>
              <a:defRPr>
                <a:solidFill>
                  <a:schemeClr val="tx1">
                    <a:tint val="75000"/>
                  </a:schemeClr>
                </a:solidFill>
              </a:defRPr>
            </a:lvl6pPr>
            <a:lvl7pPr marL="2739088" indent="0" algn="ctr">
              <a:buNone/>
              <a:defRPr>
                <a:solidFill>
                  <a:schemeClr val="tx1">
                    <a:tint val="75000"/>
                  </a:schemeClr>
                </a:solidFill>
              </a:defRPr>
            </a:lvl7pPr>
            <a:lvl8pPr marL="3195603" indent="0" algn="ctr">
              <a:buNone/>
              <a:defRPr>
                <a:solidFill>
                  <a:schemeClr val="tx1">
                    <a:tint val="75000"/>
                  </a:schemeClr>
                </a:solidFill>
              </a:defRPr>
            </a:lvl8pPr>
            <a:lvl9pPr marL="365211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007270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6899" y="1626692"/>
            <a:ext cx="3507878" cy="4572000"/>
          </a:xfrm>
        </p:spPr>
        <p:txBody>
          <a:bodyPr/>
          <a:lstStyle>
            <a:lvl1pPr>
              <a:defRPr sz="26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7686" y="1626692"/>
            <a:ext cx="3509367" cy="4572000"/>
          </a:xfrm>
        </p:spPr>
        <p:txBody>
          <a:bodyPr/>
          <a:lstStyle>
            <a:lvl1pPr>
              <a:defRPr sz="26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009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46899" y="965956"/>
            <a:ext cx="7160121" cy="532805"/>
          </a:xfrm>
        </p:spPr>
        <p:txBody>
          <a:bodyPr/>
          <a:lstStyle/>
          <a:p>
            <a:r>
              <a:rPr lang="en-US"/>
              <a:t>Click to edit Master title style</a:t>
            </a:r>
          </a:p>
        </p:txBody>
      </p:sp>
      <p:sp>
        <p:nvSpPr>
          <p:cNvPr id="3" name="ClipArt Placeholder 2"/>
          <p:cNvSpPr>
            <a:spLocks noGrp="1"/>
          </p:cNvSpPr>
          <p:nvPr>
            <p:ph type="clipArt" sz="half" idx="1"/>
          </p:nvPr>
        </p:nvSpPr>
        <p:spPr>
          <a:xfrm>
            <a:off x="1346899" y="1626692"/>
            <a:ext cx="3507878" cy="4572000"/>
          </a:xfrm>
        </p:spPr>
        <p:txBody>
          <a:bodyPr lIns="85428" tIns="42724" rIns="85428" bIns="42724"/>
          <a:lstStyle/>
          <a:p>
            <a:pPr lvl="0"/>
            <a:endParaRPr lang="en-US" noProof="0"/>
          </a:p>
        </p:txBody>
      </p:sp>
      <p:sp>
        <p:nvSpPr>
          <p:cNvPr id="4" name="Text Placeholder 3"/>
          <p:cNvSpPr>
            <a:spLocks noGrp="1"/>
          </p:cNvSpPr>
          <p:nvPr>
            <p:ph type="body" sz="half" idx="2"/>
          </p:nvPr>
        </p:nvSpPr>
        <p:spPr>
          <a:xfrm>
            <a:off x="4997686" y="1626692"/>
            <a:ext cx="3509367"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1552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30679" y="962025"/>
            <a:ext cx="7162800" cy="533400"/>
          </a:xfrm>
        </p:spPr>
        <p:txBody>
          <a:bodyPr/>
          <a:lstStyle/>
          <a:p>
            <a:r>
              <a:rPr lang="en-US"/>
              <a:t>Click to edit Master title style</a:t>
            </a:r>
          </a:p>
        </p:txBody>
      </p:sp>
      <p:sp>
        <p:nvSpPr>
          <p:cNvPr id="3" name="Text Placeholder 2"/>
          <p:cNvSpPr>
            <a:spLocks noGrp="1"/>
          </p:cNvSpPr>
          <p:nvPr>
            <p:ph type="body" sz="half" idx="1"/>
          </p:nvPr>
        </p:nvSpPr>
        <p:spPr>
          <a:xfrm>
            <a:off x="1330741" y="1524000"/>
            <a:ext cx="3513667"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79875" y="1524000"/>
            <a:ext cx="3513667"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3283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457200" y="304800"/>
            <a:ext cx="8229600" cy="7620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062030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2286024"/>
            <a:ext cx="7772400" cy="1470025"/>
          </a:xfrm>
        </p:spPr>
        <p:txBody>
          <a:bodyPr>
            <a:normAutofit/>
          </a:bodyPr>
          <a:lstStyle>
            <a:lvl1pPr>
              <a:defRPr sz="2800" b="1">
                <a:solidFill>
                  <a:schemeClr val="bg1"/>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066800" y="3581400"/>
            <a:ext cx="6400800" cy="1600200"/>
          </a:xfrm>
        </p:spPr>
        <p:txBody>
          <a:bodyPr/>
          <a:lstStyle>
            <a:lvl1pPr marL="0" indent="0" algn="l">
              <a:buNone/>
              <a:defRPr>
                <a:solidFill>
                  <a:schemeClr val="bg1">
                    <a:lumMod val="95000"/>
                  </a:schemeClr>
                </a:solidFill>
                <a:latin typeface="Arial" pitchFamily="34" charset="0"/>
                <a:cs typeface="Arial" pitchFamily="34" charset="0"/>
              </a:defRPr>
            </a:lvl1pPr>
            <a:lvl2pPr marL="456514" indent="0" algn="ctr">
              <a:buNone/>
              <a:defRPr>
                <a:solidFill>
                  <a:schemeClr val="tx1">
                    <a:tint val="75000"/>
                  </a:schemeClr>
                </a:solidFill>
              </a:defRPr>
            </a:lvl2pPr>
            <a:lvl3pPr marL="913031" indent="0" algn="ctr">
              <a:buNone/>
              <a:defRPr>
                <a:solidFill>
                  <a:schemeClr val="tx1">
                    <a:tint val="75000"/>
                  </a:schemeClr>
                </a:solidFill>
              </a:defRPr>
            </a:lvl3pPr>
            <a:lvl4pPr marL="1369544" indent="0" algn="ctr">
              <a:buNone/>
              <a:defRPr>
                <a:solidFill>
                  <a:schemeClr val="tx1">
                    <a:tint val="75000"/>
                  </a:schemeClr>
                </a:solidFill>
              </a:defRPr>
            </a:lvl4pPr>
            <a:lvl5pPr marL="1826060" indent="0" algn="ctr">
              <a:buNone/>
              <a:defRPr>
                <a:solidFill>
                  <a:schemeClr val="tx1">
                    <a:tint val="75000"/>
                  </a:schemeClr>
                </a:solidFill>
              </a:defRPr>
            </a:lvl5pPr>
            <a:lvl6pPr marL="2282580" indent="0" algn="ctr">
              <a:buNone/>
              <a:defRPr>
                <a:solidFill>
                  <a:schemeClr val="tx1">
                    <a:tint val="75000"/>
                  </a:schemeClr>
                </a:solidFill>
              </a:defRPr>
            </a:lvl6pPr>
            <a:lvl7pPr marL="2739088" indent="0" algn="ctr">
              <a:buNone/>
              <a:defRPr>
                <a:solidFill>
                  <a:schemeClr val="tx1">
                    <a:tint val="75000"/>
                  </a:schemeClr>
                </a:solidFill>
              </a:defRPr>
            </a:lvl7pPr>
            <a:lvl8pPr marL="3195603" indent="0" algn="ctr">
              <a:buNone/>
              <a:defRPr>
                <a:solidFill>
                  <a:schemeClr val="tx1">
                    <a:tint val="75000"/>
                  </a:schemeClr>
                </a:solidFill>
              </a:defRPr>
            </a:lvl8pPr>
            <a:lvl9pPr marL="365211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48844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a:bodyPr>
          <a:lstStyle>
            <a:lvl1pPr algn="l">
              <a:defRPr sz="28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57200" y="1371600"/>
            <a:ext cx="8229600" cy="4419600"/>
          </a:xfrm>
        </p:spPr>
        <p:txBody>
          <a:bodyPr/>
          <a:lstStyle>
            <a:lvl2pPr>
              <a:defRPr/>
            </a:lvl2pPr>
            <a:lvl3pPr marL="635000" indent="-292100">
              <a:buFont typeface="Arial" pitchFamily="34" charset="0"/>
              <a:buChar char="−"/>
              <a:defRPr baseline="0"/>
            </a:lvl3pPr>
            <a:lvl4pPr marL="914400" indent="-228600">
              <a:buFont typeface="Arial" pitchFamily="34" charset="0"/>
              <a:buChar char="•"/>
              <a:defRPr/>
            </a:lvl4pPr>
            <a:lvl5pPr marL="1257300" indent="-279400">
              <a:defRPr/>
            </a:lvl5pPr>
          </a:lstStyle>
          <a:p>
            <a:pPr lvl="0"/>
            <a:r>
              <a:rPr lang="en-US" dirty="0"/>
              <a:t>Click to edit Master text styles</a:t>
            </a:r>
          </a:p>
          <a:p>
            <a:pPr lvl="2"/>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1114794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a:bodyPr>
          <a:lstStyle>
            <a:lvl1pPr>
              <a:defRPr sz="2800" b="1"/>
            </a:lvl1pPr>
          </a:lstStyle>
          <a:p>
            <a:r>
              <a:rPr lang="en-US" dirty="0"/>
              <a:t>Click to edit Master title style</a:t>
            </a:r>
          </a:p>
        </p:txBody>
      </p:sp>
      <p:sp>
        <p:nvSpPr>
          <p:cNvPr id="3" name="Text Placeholder 2"/>
          <p:cNvSpPr>
            <a:spLocks noGrp="1"/>
          </p:cNvSpPr>
          <p:nvPr>
            <p:ph type="body" idx="1"/>
          </p:nvPr>
        </p:nvSpPr>
        <p:spPr>
          <a:xfrm>
            <a:off x="457200" y="1295402"/>
            <a:ext cx="4040188" cy="639762"/>
          </a:xfrm>
        </p:spPr>
        <p:txBody>
          <a:bodyPr anchor="b">
            <a:normAutofit/>
          </a:bodyPr>
          <a:lstStyle>
            <a:lvl1pPr marL="0" indent="0">
              <a:buNone/>
              <a:defRPr sz="2200" b="0">
                <a:latin typeface="Arial" pitchFamily="34" charset="0"/>
                <a:cs typeface="Arial" pitchFamily="34" charset="0"/>
              </a:defRPr>
            </a:lvl1pPr>
            <a:lvl2pPr marL="456514" indent="0">
              <a:buNone/>
              <a:defRPr sz="2000" b="1"/>
            </a:lvl2pPr>
            <a:lvl3pPr marL="913031" indent="0">
              <a:buNone/>
              <a:defRPr sz="1800" b="1"/>
            </a:lvl3pPr>
            <a:lvl4pPr marL="1369544" indent="0">
              <a:buNone/>
              <a:defRPr sz="1600" b="1"/>
            </a:lvl4pPr>
            <a:lvl5pPr marL="1826060" indent="0">
              <a:buNone/>
              <a:defRPr sz="1600" b="1"/>
            </a:lvl5pPr>
            <a:lvl6pPr marL="2282580" indent="0">
              <a:buNone/>
              <a:defRPr sz="1600" b="1"/>
            </a:lvl6pPr>
            <a:lvl7pPr marL="2739088" indent="0">
              <a:buNone/>
              <a:defRPr sz="1600" b="1"/>
            </a:lvl7pPr>
            <a:lvl8pPr marL="3195603" indent="0">
              <a:buNone/>
              <a:defRPr sz="1600" b="1"/>
            </a:lvl8pPr>
            <a:lvl9pPr marL="365211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35186"/>
            <a:ext cx="4040188" cy="3844925"/>
          </a:xfrm>
        </p:spPr>
        <p:txBody>
          <a:bodyPr>
            <a:normAutofit/>
          </a:bodyPr>
          <a:lstStyle>
            <a:lvl1pPr>
              <a:defRPr sz="2200">
                <a:latin typeface="Arial" pitchFamily="34" charset="0"/>
                <a:cs typeface="Arial" pitchFamily="34" charset="0"/>
              </a:defRPr>
            </a:lvl1pPr>
            <a:lvl2pPr>
              <a:defRPr sz="2200">
                <a:latin typeface="Arial" pitchFamily="34" charset="0"/>
                <a:cs typeface="Arial" pitchFamily="34" charset="0"/>
              </a:defRPr>
            </a:lvl2pPr>
            <a:lvl3pPr>
              <a:defRPr sz="2200">
                <a:latin typeface="Arial" pitchFamily="34" charset="0"/>
                <a:cs typeface="Arial" pitchFamily="34" charset="0"/>
              </a:defRPr>
            </a:lvl3pPr>
            <a:lvl4pPr>
              <a:defRPr sz="2200">
                <a:latin typeface="Arial" pitchFamily="34" charset="0"/>
                <a:cs typeface="Arial" pitchFamily="34" charset="0"/>
              </a:defRPr>
            </a:lvl4pPr>
            <a:lvl5pPr>
              <a:defRPr sz="22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9" y="1295402"/>
            <a:ext cx="4041775" cy="639762"/>
          </a:xfrm>
        </p:spPr>
        <p:txBody>
          <a:bodyPr anchor="b">
            <a:normAutofit/>
          </a:bodyPr>
          <a:lstStyle>
            <a:lvl1pPr marL="0" indent="0">
              <a:buNone/>
              <a:defRPr sz="2200" b="0">
                <a:latin typeface="Arial" pitchFamily="34" charset="0"/>
                <a:cs typeface="Arial" pitchFamily="34" charset="0"/>
              </a:defRPr>
            </a:lvl1pPr>
            <a:lvl2pPr marL="456514" indent="0">
              <a:buNone/>
              <a:defRPr sz="2000" b="1"/>
            </a:lvl2pPr>
            <a:lvl3pPr marL="913031" indent="0">
              <a:buNone/>
              <a:defRPr sz="1800" b="1"/>
            </a:lvl3pPr>
            <a:lvl4pPr marL="1369544" indent="0">
              <a:buNone/>
              <a:defRPr sz="1600" b="1"/>
            </a:lvl4pPr>
            <a:lvl5pPr marL="1826060" indent="0">
              <a:buNone/>
              <a:defRPr sz="1600" b="1"/>
            </a:lvl5pPr>
            <a:lvl6pPr marL="2282580" indent="0">
              <a:buNone/>
              <a:defRPr sz="1600" b="1"/>
            </a:lvl6pPr>
            <a:lvl7pPr marL="2739088" indent="0">
              <a:buNone/>
              <a:defRPr sz="1600" b="1"/>
            </a:lvl7pPr>
            <a:lvl8pPr marL="3195603" indent="0">
              <a:buNone/>
              <a:defRPr sz="1600" b="1"/>
            </a:lvl8pPr>
            <a:lvl9pPr marL="365211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9" y="1935186"/>
            <a:ext cx="4041775" cy="3844925"/>
          </a:xfrm>
        </p:spPr>
        <p:txBody>
          <a:bodyPr>
            <a:normAutofit/>
          </a:bodyPr>
          <a:lstStyle>
            <a:lvl1pPr>
              <a:defRPr sz="2200">
                <a:latin typeface="Arial" pitchFamily="34" charset="0"/>
                <a:cs typeface="Arial" pitchFamily="34" charset="0"/>
              </a:defRPr>
            </a:lvl1pPr>
            <a:lvl2pPr>
              <a:defRPr sz="2200">
                <a:latin typeface="Arial" pitchFamily="34" charset="0"/>
                <a:cs typeface="Arial" pitchFamily="34" charset="0"/>
              </a:defRPr>
            </a:lvl2pPr>
            <a:lvl3pPr>
              <a:defRPr sz="2200">
                <a:latin typeface="Arial" pitchFamily="34" charset="0"/>
                <a:cs typeface="Arial" pitchFamily="34" charset="0"/>
              </a:defRPr>
            </a:lvl3pPr>
            <a:lvl4pPr>
              <a:defRPr sz="2200">
                <a:latin typeface="Arial" pitchFamily="34" charset="0"/>
                <a:cs typeface="Arial" pitchFamily="34" charset="0"/>
              </a:defRPr>
            </a:lvl4pPr>
            <a:lvl5pPr>
              <a:defRPr sz="22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979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143133"/>
            <a:ext cx="7772400" cy="1362075"/>
          </a:xfrm>
        </p:spPr>
        <p:txBody>
          <a:bodyPr anchor="t">
            <a:normAutofit/>
          </a:bodyPr>
          <a:lstStyle>
            <a:lvl1pPr algn="l">
              <a:defRPr sz="2800" b="1" cap="none">
                <a:solidFill>
                  <a:schemeClr val="tx1"/>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3762175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a:bodyPr>
          <a:lstStyle>
            <a:lvl1pPr algn="l">
              <a:defRPr sz="28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57200" y="1371600"/>
            <a:ext cx="82296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22920" y="6019800"/>
            <a:ext cx="716280" cy="716280"/>
          </a:xfrm>
          <a:prstGeom prst="rect">
            <a:avLst/>
          </a:prstGeom>
        </p:spPr>
      </p:pic>
    </p:spTree>
    <p:extLst>
      <p:ext uri="{BB962C8B-B14F-4D97-AF65-F5344CB8AC3E}">
        <p14:creationId xmlns:p14="http://schemas.microsoft.com/office/powerpoint/2010/main" val="1570338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5_Comparis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a:bodyPr>
          <a:lstStyle>
            <a:lvl1pPr>
              <a:defRPr sz="2800" b="1"/>
            </a:lvl1pPr>
          </a:lstStyle>
          <a:p>
            <a:r>
              <a:rPr lang="en-US" dirty="0"/>
              <a:t>Click to edit Master title style</a:t>
            </a:r>
          </a:p>
        </p:txBody>
      </p:sp>
      <p:sp>
        <p:nvSpPr>
          <p:cNvPr id="3" name="Text Placeholder 2"/>
          <p:cNvSpPr>
            <a:spLocks noGrp="1"/>
          </p:cNvSpPr>
          <p:nvPr>
            <p:ph type="body" idx="1"/>
          </p:nvPr>
        </p:nvSpPr>
        <p:spPr>
          <a:xfrm>
            <a:off x="457200" y="1295402"/>
            <a:ext cx="4040188" cy="639762"/>
          </a:xfrm>
        </p:spPr>
        <p:txBody>
          <a:bodyPr anchor="b">
            <a:normAutofit/>
          </a:bodyPr>
          <a:lstStyle>
            <a:lvl1pPr marL="0" indent="0">
              <a:buNone/>
              <a:defRPr sz="2200" b="0">
                <a:latin typeface="Arial" pitchFamily="34" charset="0"/>
                <a:cs typeface="Arial" pitchFamily="34" charset="0"/>
              </a:defRPr>
            </a:lvl1pPr>
            <a:lvl2pPr marL="456514" indent="0">
              <a:buNone/>
              <a:defRPr sz="2000" b="1"/>
            </a:lvl2pPr>
            <a:lvl3pPr marL="913031" indent="0">
              <a:buNone/>
              <a:defRPr sz="1800" b="1"/>
            </a:lvl3pPr>
            <a:lvl4pPr marL="1369544" indent="0">
              <a:buNone/>
              <a:defRPr sz="1600" b="1"/>
            </a:lvl4pPr>
            <a:lvl5pPr marL="1826060" indent="0">
              <a:buNone/>
              <a:defRPr sz="1600" b="1"/>
            </a:lvl5pPr>
            <a:lvl6pPr marL="2282580" indent="0">
              <a:buNone/>
              <a:defRPr sz="1600" b="1"/>
            </a:lvl6pPr>
            <a:lvl7pPr marL="2739088" indent="0">
              <a:buNone/>
              <a:defRPr sz="1600" b="1"/>
            </a:lvl7pPr>
            <a:lvl8pPr marL="3195603" indent="0">
              <a:buNone/>
              <a:defRPr sz="1600" b="1"/>
            </a:lvl8pPr>
            <a:lvl9pPr marL="365211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35186"/>
            <a:ext cx="4040188" cy="3844925"/>
          </a:xfrm>
        </p:spPr>
        <p:txBody>
          <a:bodyPr>
            <a:normAutofit/>
          </a:bodyPr>
          <a:lstStyle>
            <a:lvl1pPr>
              <a:defRPr sz="2200">
                <a:latin typeface="Arial" pitchFamily="34" charset="0"/>
                <a:cs typeface="Arial" pitchFamily="34" charset="0"/>
              </a:defRPr>
            </a:lvl1pPr>
            <a:lvl2pPr>
              <a:defRPr sz="2200">
                <a:latin typeface="Arial" pitchFamily="34" charset="0"/>
                <a:cs typeface="Arial" pitchFamily="34" charset="0"/>
              </a:defRPr>
            </a:lvl2pPr>
            <a:lvl3pPr>
              <a:defRPr sz="2200">
                <a:latin typeface="Arial" pitchFamily="34" charset="0"/>
                <a:cs typeface="Arial" pitchFamily="34" charset="0"/>
              </a:defRPr>
            </a:lvl3pPr>
            <a:lvl4pPr>
              <a:defRPr sz="2200">
                <a:latin typeface="Arial" pitchFamily="34" charset="0"/>
                <a:cs typeface="Arial" pitchFamily="34" charset="0"/>
              </a:defRPr>
            </a:lvl4pPr>
            <a:lvl5pPr>
              <a:defRPr sz="22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9" y="1295402"/>
            <a:ext cx="4041775" cy="639762"/>
          </a:xfrm>
        </p:spPr>
        <p:txBody>
          <a:bodyPr anchor="b">
            <a:normAutofit/>
          </a:bodyPr>
          <a:lstStyle>
            <a:lvl1pPr marL="0" indent="0">
              <a:buNone/>
              <a:defRPr sz="2200" b="0">
                <a:latin typeface="Arial" pitchFamily="34" charset="0"/>
                <a:cs typeface="Arial" pitchFamily="34" charset="0"/>
              </a:defRPr>
            </a:lvl1pPr>
            <a:lvl2pPr marL="456514" indent="0">
              <a:buNone/>
              <a:defRPr sz="2000" b="1"/>
            </a:lvl2pPr>
            <a:lvl3pPr marL="913031" indent="0">
              <a:buNone/>
              <a:defRPr sz="1800" b="1"/>
            </a:lvl3pPr>
            <a:lvl4pPr marL="1369544" indent="0">
              <a:buNone/>
              <a:defRPr sz="1600" b="1"/>
            </a:lvl4pPr>
            <a:lvl5pPr marL="1826060" indent="0">
              <a:buNone/>
              <a:defRPr sz="1600" b="1"/>
            </a:lvl5pPr>
            <a:lvl6pPr marL="2282580" indent="0">
              <a:buNone/>
              <a:defRPr sz="1600" b="1"/>
            </a:lvl6pPr>
            <a:lvl7pPr marL="2739088" indent="0">
              <a:buNone/>
              <a:defRPr sz="1600" b="1"/>
            </a:lvl7pPr>
            <a:lvl8pPr marL="3195603" indent="0">
              <a:buNone/>
              <a:defRPr sz="1600" b="1"/>
            </a:lvl8pPr>
            <a:lvl9pPr marL="365211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9" y="1935186"/>
            <a:ext cx="4041775" cy="3844925"/>
          </a:xfrm>
        </p:spPr>
        <p:txBody>
          <a:bodyPr>
            <a:normAutofit/>
          </a:bodyPr>
          <a:lstStyle>
            <a:lvl1pPr>
              <a:defRPr sz="2200">
                <a:latin typeface="Arial" pitchFamily="34" charset="0"/>
                <a:cs typeface="Arial" pitchFamily="34" charset="0"/>
              </a:defRPr>
            </a:lvl1pPr>
            <a:lvl2pPr>
              <a:defRPr sz="2200">
                <a:latin typeface="Arial" pitchFamily="34" charset="0"/>
                <a:cs typeface="Arial" pitchFamily="34" charset="0"/>
              </a:defRPr>
            </a:lvl2pPr>
            <a:lvl3pPr>
              <a:defRPr sz="2200">
                <a:latin typeface="Arial" pitchFamily="34" charset="0"/>
                <a:cs typeface="Arial" pitchFamily="34" charset="0"/>
              </a:defRPr>
            </a:lvl3pPr>
            <a:lvl4pPr>
              <a:defRPr sz="2200">
                <a:latin typeface="Arial" pitchFamily="34" charset="0"/>
                <a:cs typeface="Arial" pitchFamily="34" charset="0"/>
              </a:defRPr>
            </a:lvl4pPr>
            <a:lvl5pPr>
              <a:defRPr sz="22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22920" y="6019800"/>
            <a:ext cx="716280" cy="716280"/>
          </a:xfrm>
          <a:prstGeom prst="rect">
            <a:avLst/>
          </a:prstGeom>
        </p:spPr>
      </p:pic>
    </p:spTree>
    <p:extLst>
      <p:ext uri="{BB962C8B-B14F-4D97-AF65-F5344CB8AC3E}">
        <p14:creationId xmlns:p14="http://schemas.microsoft.com/office/powerpoint/2010/main" val="1205925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a:bodyPr>
          <a:lstStyle>
            <a:lvl1pPr algn="l">
              <a:defRPr sz="2800" b="1">
                <a:solidFill>
                  <a:schemeClr val="tx1"/>
                </a:solidFill>
                <a:latin typeface="+mj-lt"/>
              </a:defRPr>
            </a:lvl1pPr>
          </a:lstStyle>
          <a:p>
            <a:r>
              <a:rPr lang="en-US" dirty="0"/>
              <a:t>Click to edit Master title style</a:t>
            </a:r>
          </a:p>
        </p:txBody>
      </p:sp>
      <p:sp>
        <p:nvSpPr>
          <p:cNvPr id="3" name="Content Placeholder 2"/>
          <p:cNvSpPr>
            <a:spLocks noGrp="1"/>
          </p:cNvSpPr>
          <p:nvPr>
            <p:ph idx="1"/>
          </p:nvPr>
        </p:nvSpPr>
        <p:spPr>
          <a:xfrm>
            <a:off x="457200" y="1371600"/>
            <a:ext cx="8229600" cy="4419600"/>
          </a:xfrm>
        </p:spPr>
        <p:txBody>
          <a:bodyPr/>
          <a:lstStyle>
            <a:lvl2pPr>
              <a:defRPr/>
            </a:lvl2pPr>
            <a:lvl3pPr marL="635000" indent="-292100">
              <a:buFont typeface="Arial" pitchFamily="34" charset="0"/>
              <a:buChar char="−"/>
              <a:defRPr baseline="0"/>
            </a:lvl3pPr>
            <a:lvl4pPr marL="914400" indent="-228600">
              <a:buFont typeface="Arial" pitchFamily="34" charset="0"/>
              <a:buChar char="•"/>
              <a:defRPr/>
            </a:lvl4pPr>
            <a:lvl5pPr marL="1257300" indent="-279400">
              <a:defRPr/>
            </a:lvl5pPr>
          </a:lstStyle>
          <a:p>
            <a:pPr lvl="0"/>
            <a:r>
              <a:rPr lang="en-US" dirty="0"/>
              <a:t>Click to edit Master text styles</a:t>
            </a:r>
          </a:p>
          <a:p>
            <a:pPr lvl="2"/>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4089568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143133"/>
            <a:ext cx="7772400" cy="1362075"/>
          </a:xfrm>
        </p:spPr>
        <p:txBody>
          <a:bodyPr anchor="t">
            <a:normAutofit/>
          </a:bodyPr>
          <a:lstStyle>
            <a:lvl1pPr algn="l">
              <a:defRPr sz="2800" b="1" cap="none">
                <a:solidFill>
                  <a:schemeClr val="tx1"/>
                </a:solidFill>
                <a:latin typeface="Arial" pitchFamily="34" charset="0"/>
                <a:cs typeface="Arial" pitchFamily="34" charset="0"/>
              </a:defRPr>
            </a:lvl1pPr>
          </a:lstStyle>
          <a:p>
            <a:r>
              <a:rPr lang="en-US" dirty="0"/>
              <a:t>Click To Edit Master 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22920" y="6019800"/>
            <a:ext cx="716280" cy="716280"/>
          </a:xfrm>
          <a:prstGeom prst="rect">
            <a:avLst/>
          </a:prstGeom>
        </p:spPr>
      </p:pic>
    </p:spTree>
    <p:extLst>
      <p:ext uri="{BB962C8B-B14F-4D97-AF65-F5344CB8AC3E}">
        <p14:creationId xmlns:p14="http://schemas.microsoft.com/office/powerpoint/2010/main" val="592417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457200" y="304800"/>
            <a:ext cx="8229600" cy="762000"/>
          </a:xfrm>
        </p:spPr>
        <p:txBody>
          <a:bodyPr/>
          <a:lstStyle>
            <a:lvl1pPr>
              <a:defRPr b="1"/>
            </a:lvl1pPr>
          </a:lstStyle>
          <a:p>
            <a:endParaRPr lang="en-US" dirty="0"/>
          </a:p>
        </p:txBody>
      </p:sp>
    </p:spTree>
    <p:extLst>
      <p:ext uri="{BB962C8B-B14F-4D97-AF65-F5344CB8AC3E}">
        <p14:creationId xmlns:p14="http://schemas.microsoft.com/office/powerpoint/2010/main" val="1782890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46899" y="965956"/>
            <a:ext cx="7160121" cy="532805"/>
          </a:xfrm>
        </p:spPr>
        <p:txBody>
          <a:bodyPr/>
          <a:lstStyle/>
          <a:p>
            <a:r>
              <a:rPr lang="en-US"/>
              <a:t>Click to edit Master title style</a:t>
            </a:r>
          </a:p>
        </p:txBody>
      </p:sp>
      <p:sp>
        <p:nvSpPr>
          <p:cNvPr id="3" name="ClipArt Placeholder 2"/>
          <p:cNvSpPr>
            <a:spLocks noGrp="1"/>
          </p:cNvSpPr>
          <p:nvPr>
            <p:ph type="clipArt" sz="half" idx="1"/>
          </p:nvPr>
        </p:nvSpPr>
        <p:spPr>
          <a:xfrm>
            <a:off x="1346899" y="1626692"/>
            <a:ext cx="3507878" cy="4572000"/>
          </a:xfrm>
        </p:spPr>
        <p:txBody>
          <a:bodyPr lIns="85428" tIns="42724" rIns="85428" bIns="42724"/>
          <a:lstStyle/>
          <a:p>
            <a:pPr lvl="0"/>
            <a:endParaRPr lang="en-US" noProof="0"/>
          </a:p>
        </p:txBody>
      </p:sp>
      <p:sp>
        <p:nvSpPr>
          <p:cNvPr id="4" name="Text Placeholder 3"/>
          <p:cNvSpPr>
            <a:spLocks noGrp="1"/>
          </p:cNvSpPr>
          <p:nvPr>
            <p:ph type="body" sz="half" idx="2"/>
          </p:nvPr>
        </p:nvSpPr>
        <p:spPr>
          <a:xfrm>
            <a:off x="4997686" y="1626692"/>
            <a:ext cx="3509367"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4371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2358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a:defRPr/>
            </a:pPr>
            <a:endParaRPr lang="en-US">
              <a:solidFill>
                <a:prstClr val="black"/>
              </a:solidFill>
            </a:endParaRPr>
          </a:p>
        </p:txBody>
      </p:sp>
      <p:sp>
        <p:nvSpPr>
          <p:cNvPr id="3" name="Rectangle 6"/>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defTabSz="914400">
              <a:defRPr/>
            </a:pPr>
            <a:endParaRPr lang="en-US">
              <a:solidFill>
                <a:prstClr val="black"/>
              </a:solidFill>
            </a:endParaRPr>
          </a:p>
        </p:txBody>
      </p:sp>
      <p:sp>
        <p:nvSpPr>
          <p:cNvPr id="4" name="Rectangle 7"/>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a:defRPr/>
            </a:pPr>
            <a:fld id="{5F59A6BE-D671-46EF-9E06-A743DC706875}" type="slidenum">
              <a:rPr lang="en-US">
                <a:solidFill>
                  <a:prstClr val="black"/>
                </a:solidFill>
              </a:rPr>
              <a:pPr defTabSz="914400">
                <a:defRPr/>
              </a:pPr>
              <a:t>‹#›</a:t>
            </a:fld>
            <a:endParaRPr lang="en-US">
              <a:solidFill>
                <a:prstClr val="black"/>
              </a:solidFill>
            </a:endParaRPr>
          </a:p>
        </p:txBody>
      </p:sp>
    </p:spTree>
    <p:extLst>
      <p:ext uri="{BB962C8B-B14F-4D97-AF65-F5344CB8AC3E}">
        <p14:creationId xmlns:p14="http://schemas.microsoft.com/office/powerpoint/2010/main" val="2957176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30679" y="962025"/>
            <a:ext cx="7162800" cy="533400"/>
          </a:xfrm>
        </p:spPr>
        <p:txBody>
          <a:bodyPr/>
          <a:lstStyle/>
          <a:p>
            <a:r>
              <a:rPr lang="en-US"/>
              <a:t>Click to edit Master title style</a:t>
            </a:r>
          </a:p>
        </p:txBody>
      </p:sp>
      <p:sp>
        <p:nvSpPr>
          <p:cNvPr id="3" name="Text Placeholder 2"/>
          <p:cNvSpPr>
            <a:spLocks noGrp="1"/>
          </p:cNvSpPr>
          <p:nvPr>
            <p:ph type="body" sz="half" idx="1"/>
          </p:nvPr>
        </p:nvSpPr>
        <p:spPr>
          <a:xfrm>
            <a:off x="1330705" y="1524000"/>
            <a:ext cx="3513667"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79839" y="1524000"/>
            <a:ext cx="3513667"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1095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B1172A-B3B3-43F6-B21D-CA5F0B3C54FA}" type="datetimeFigureOut">
              <a:rPr lang="en-US" smtClean="0"/>
              <a:t>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FFE3B9-7944-4F34-9E03-EC4879657BCA}" type="slidenum">
              <a:rPr lang="en-US" smtClean="0"/>
              <a:t>‹#›</a:t>
            </a:fld>
            <a:endParaRPr lang="en-US"/>
          </a:p>
        </p:txBody>
      </p:sp>
    </p:spTree>
    <p:extLst>
      <p:ext uri="{BB962C8B-B14F-4D97-AF65-F5344CB8AC3E}">
        <p14:creationId xmlns:p14="http://schemas.microsoft.com/office/powerpoint/2010/main" val="1216737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B1172A-B3B3-43F6-B21D-CA5F0B3C54FA}" type="datetimeFigureOut">
              <a:rPr lang="en-US" smtClean="0"/>
              <a:t>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FFE3B9-7944-4F34-9E03-EC4879657BCA}" type="slidenum">
              <a:rPr lang="en-US" smtClean="0"/>
              <a:t>‹#›</a:t>
            </a:fld>
            <a:endParaRPr lang="en-US"/>
          </a:p>
        </p:txBody>
      </p:sp>
    </p:spTree>
    <p:extLst>
      <p:ext uri="{BB962C8B-B14F-4D97-AF65-F5344CB8AC3E}">
        <p14:creationId xmlns:p14="http://schemas.microsoft.com/office/powerpoint/2010/main" val="4236081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FB1172A-B3B3-43F6-B21D-CA5F0B3C54FA}" type="datetimeFigureOut">
              <a:rPr lang="en-US" smtClean="0"/>
              <a:t>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FFE3B9-7944-4F34-9E03-EC4879657BCA}" type="slidenum">
              <a:rPr lang="en-US" smtClean="0"/>
              <a:t>‹#›</a:t>
            </a:fld>
            <a:endParaRPr lang="en-US"/>
          </a:p>
        </p:txBody>
      </p:sp>
    </p:spTree>
    <p:extLst>
      <p:ext uri="{BB962C8B-B14F-4D97-AF65-F5344CB8AC3E}">
        <p14:creationId xmlns:p14="http://schemas.microsoft.com/office/powerpoint/2010/main" val="1697631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B1172A-B3B3-43F6-B21D-CA5F0B3C54FA}" type="datetimeFigureOut">
              <a:rPr lang="en-US" smtClean="0"/>
              <a:t>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FFE3B9-7944-4F34-9E03-EC4879657BCA}" type="slidenum">
              <a:rPr lang="en-US" smtClean="0"/>
              <a:t>‹#›</a:t>
            </a:fld>
            <a:endParaRPr lang="en-US"/>
          </a:p>
        </p:txBody>
      </p:sp>
    </p:spTree>
    <p:extLst>
      <p:ext uri="{BB962C8B-B14F-4D97-AF65-F5344CB8AC3E}">
        <p14:creationId xmlns:p14="http://schemas.microsoft.com/office/powerpoint/2010/main" val="2822346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a:bodyPr>
          <a:lstStyle>
            <a:lvl1pPr>
              <a:defRPr sz="2800" b="1">
                <a:latin typeface="+mj-lt"/>
              </a:defRPr>
            </a:lvl1pPr>
          </a:lstStyle>
          <a:p>
            <a:r>
              <a:rPr lang="en-US" dirty="0"/>
              <a:t>Click to edit Master title style</a:t>
            </a:r>
          </a:p>
        </p:txBody>
      </p:sp>
      <p:sp>
        <p:nvSpPr>
          <p:cNvPr id="3" name="Text Placeholder 2"/>
          <p:cNvSpPr>
            <a:spLocks noGrp="1"/>
          </p:cNvSpPr>
          <p:nvPr>
            <p:ph type="body" idx="1"/>
          </p:nvPr>
        </p:nvSpPr>
        <p:spPr>
          <a:xfrm>
            <a:off x="457200" y="1295402"/>
            <a:ext cx="4040188" cy="639762"/>
          </a:xfrm>
        </p:spPr>
        <p:txBody>
          <a:bodyPr anchor="b">
            <a:normAutofit/>
          </a:bodyPr>
          <a:lstStyle>
            <a:lvl1pPr marL="0" indent="0">
              <a:buNone/>
              <a:defRPr sz="2200" b="0">
                <a:latin typeface="Arial" pitchFamily="34" charset="0"/>
                <a:cs typeface="Arial" pitchFamily="34" charset="0"/>
              </a:defRPr>
            </a:lvl1pPr>
            <a:lvl2pPr marL="456514" indent="0">
              <a:buNone/>
              <a:defRPr sz="2000" b="1"/>
            </a:lvl2pPr>
            <a:lvl3pPr marL="913031" indent="0">
              <a:buNone/>
              <a:defRPr sz="1800" b="1"/>
            </a:lvl3pPr>
            <a:lvl4pPr marL="1369544" indent="0">
              <a:buNone/>
              <a:defRPr sz="1600" b="1"/>
            </a:lvl4pPr>
            <a:lvl5pPr marL="1826060" indent="0">
              <a:buNone/>
              <a:defRPr sz="1600" b="1"/>
            </a:lvl5pPr>
            <a:lvl6pPr marL="2282580" indent="0">
              <a:buNone/>
              <a:defRPr sz="1600" b="1"/>
            </a:lvl6pPr>
            <a:lvl7pPr marL="2739088" indent="0">
              <a:buNone/>
              <a:defRPr sz="1600" b="1"/>
            </a:lvl7pPr>
            <a:lvl8pPr marL="3195603" indent="0">
              <a:buNone/>
              <a:defRPr sz="1600" b="1"/>
            </a:lvl8pPr>
            <a:lvl9pPr marL="365211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35186"/>
            <a:ext cx="4040188" cy="3844925"/>
          </a:xfrm>
        </p:spPr>
        <p:txBody>
          <a:bodyPr>
            <a:normAutofit/>
          </a:bodyPr>
          <a:lstStyle>
            <a:lvl1pPr>
              <a:defRPr sz="2200">
                <a:latin typeface="Arial" pitchFamily="34" charset="0"/>
                <a:cs typeface="Arial" pitchFamily="34" charset="0"/>
              </a:defRPr>
            </a:lvl1pPr>
            <a:lvl2pPr>
              <a:defRPr sz="2200">
                <a:latin typeface="Arial" pitchFamily="34" charset="0"/>
                <a:cs typeface="Arial" pitchFamily="34" charset="0"/>
              </a:defRPr>
            </a:lvl2pPr>
            <a:lvl3pPr>
              <a:defRPr sz="2200">
                <a:latin typeface="Arial" pitchFamily="34" charset="0"/>
                <a:cs typeface="Arial" pitchFamily="34" charset="0"/>
              </a:defRPr>
            </a:lvl3pPr>
            <a:lvl4pPr>
              <a:defRPr sz="2200">
                <a:latin typeface="Arial" pitchFamily="34" charset="0"/>
                <a:cs typeface="Arial" pitchFamily="34" charset="0"/>
              </a:defRPr>
            </a:lvl4pPr>
            <a:lvl5pPr>
              <a:defRPr sz="22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9" y="1295402"/>
            <a:ext cx="4041775" cy="639762"/>
          </a:xfrm>
        </p:spPr>
        <p:txBody>
          <a:bodyPr anchor="b">
            <a:normAutofit/>
          </a:bodyPr>
          <a:lstStyle>
            <a:lvl1pPr marL="0" indent="0">
              <a:buNone/>
              <a:defRPr sz="2200" b="0">
                <a:latin typeface="Arial" pitchFamily="34" charset="0"/>
                <a:cs typeface="Arial" pitchFamily="34" charset="0"/>
              </a:defRPr>
            </a:lvl1pPr>
            <a:lvl2pPr marL="456514" indent="0">
              <a:buNone/>
              <a:defRPr sz="2000" b="1"/>
            </a:lvl2pPr>
            <a:lvl3pPr marL="913031" indent="0">
              <a:buNone/>
              <a:defRPr sz="1800" b="1"/>
            </a:lvl3pPr>
            <a:lvl4pPr marL="1369544" indent="0">
              <a:buNone/>
              <a:defRPr sz="1600" b="1"/>
            </a:lvl4pPr>
            <a:lvl5pPr marL="1826060" indent="0">
              <a:buNone/>
              <a:defRPr sz="1600" b="1"/>
            </a:lvl5pPr>
            <a:lvl6pPr marL="2282580" indent="0">
              <a:buNone/>
              <a:defRPr sz="1600" b="1"/>
            </a:lvl6pPr>
            <a:lvl7pPr marL="2739088" indent="0">
              <a:buNone/>
              <a:defRPr sz="1600" b="1"/>
            </a:lvl7pPr>
            <a:lvl8pPr marL="3195603" indent="0">
              <a:buNone/>
              <a:defRPr sz="1600" b="1"/>
            </a:lvl8pPr>
            <a:lvl9pPr marL="365211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9" y="1935186"/>
            <a:ext cx="4041775" cy="3844925"/>
          </a:xfrm>
        </p:spPr>
        <p:txBody>
          <a:bodyPr>
            <a:normAutofit/>
          </a:bodyPr>
          <a:lstStyle>
            <a:lvl1pPr>
              <a:defRPr sz="2200">
                <a:latin typeface="Arial" pitchFamily="34" charset="0"/>
                <a:cs typeface="Arial" pitchFamily="34" charset="0"/>
              </a:defRPr>
            </a:lvl1pPr>
            <a:lvl2pPr>
              <a:defRPr sz="2200">
                <a:latin typeface="Arial" pitchFamily="34" charset="0"/>
                <a:cs typeface="Arial" pitchFamily="34" charset="0"/>
              </a:defRPr>
            </a:lvl2pPr>
            <a:lvl3pPr>
              <a:defRPr sz="2200">
                <a:latin typeface="Arial" pitchFamily="34" charset="0"/>
                <a:cs typeface="Arial" pitchFamily="34" charset="0"/>
              </a:defRPr>
            </a:lvl3pPr>
            <a:lvl4pPr>
              <a:defRPr sz="2200">
                <a:latin typeface="Arial" pitchFamily="34" charset="0"/>
                <a:cs typeface="Arial" pitchFamily="34" charset="0"/>
              </a:defRPr>
            </a:lvl4pPr>
            <a:lvl5pPr>
              <a:defRPr sz="22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0070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B1172A-B3B3-43F6-B21D-CA5F0B3C54FA}" type="datetimeFigureOut">
              <a:rPr lang="en-US" smtClean="0"/>
              <a:t>12/6/2019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FFE3B9-7944-4F34-9E03-EC4879657BCA}" type="slidenum">
              <a:rPr lang="en-US" smtClean="0"/>
              <a:t>‹#›</a:t>
            </a:fld>
            <a:endParaRPr lang="en-US"/>
          </a:p>
        </p:txBody>
      </p:sp>
    </p:spTree>
    <p:extLst>
      <p:ext uri="{BB962C8B-B14F-4D97-AF65-F5344CB8AC3E}">
        <p14:creationId xmlns:p14="http://schemas.microsoft.com/office/powerpoint/2010/main" val="3805355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B1172A-B3B3-43F6-B21D-CA5F0B3C54FA}" type="datetimeFigureOut">
              <a:rPr lang="en-US" smtClean="0"/>
              <a:t>12/6/2019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FFE3B9-7944-4F34-9E03-EC4879657BCA}" type="slidenum">
              <a:rPr lang="en-US" smtClean="0"/>
              <a:t>‹#›</a:t>
            </a:fld>
            <a:endParaRPr lang="en-US"/>
          </a:p>
        </p:txBody>
      </p:sp>
    </p:spTree>
    <p:extLst>
      <p:ext uri="{BB962C8B-B14F-4D97-AF65-F5344CB8AC3E}">
        <p14:creationId xmlns:p14="http://schemas.microsoft.com/office/powerpoint/2010/main" val="240982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1172A-B3B3-43F6-B21D-CA5F0B3C54FA}" type="datetimeFigureOut">
              <a:rPr lang="en-US" smtClean="0"/>
              <a:t>12/6/2019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FFE3B9-7944-4F34-9E03-EC4879657BCA}" type="slidenum">
              <a:rPr lang="en-US" smtClean="0"/>
              <a:t>‹#›</a:t>
            </a:fld>
            <a:endParaRPr lang="en-US"/>
          </a:p>
        </p:txBody>
      </p:sp>
    </p:spTree>
    <p:extLst>
      <p:ext uri="{BB962C8B-B14F-4D97-AF65-F5344CB8AC3E}">
        <p14:creationId xmlns:p14="http://schemas.microsoft.com/office/powerpoint/2010/main" val="8321682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B1172A-B3B3-43F6-B21D-CA5F0B3C54FA}" type="datetimeFigureOut">
              <a:rPr lang="en-US" smtClean="0"/>
              <a:t>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FFE3B9-7944-4F34-9E03-EC4879657BCA}" type="slidenum">
              <a:rPr lang="en-US" smtClean="0"/>
              <a:t>‹#›</a:t>
            </a:fld>
            <a:endParaRPr lang="en-US"/>
          </a:p>
        </p:txBody>
      </p:sp>
    </p:spTree>
    <p:extLst>
      <p:ext uri="{BB962C8B-B14F-4D97-AF65-F5344CB8AC3E}">
        <p14:creationId xmlns:p14="http://schemas.microsoft.com/office/powerpoint/2010/main" val="2149475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B1172A-B3B3-43F6-B21D-CA5F0B3C54FA}" type="datetimeFigureOut">
              <a:rPr lang="en-US" smtClean="0"/>
              <a:t>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FFE3B9-7944-4F34-9E03-EC4879657BCA}" type="slidenum">
              <a:rPr lang="en-US" smtClean="0"/>
              <a:t>‹#›</a:t>
            </a:fld>
            <a:endParaRPr lang="en-US"/>
          </a:p>
        </p:txBody>
      </p:sp>
    </p:spTree>
    <p:extLst>
      <p:ext uri="{BB962C8B-B14F-4D97-AF65-F5344CB8AC3E}">
        <p14:creationId xmlns:p14="http://schemas.microsoft.com/office/powerpoint/2010/main" val="35243657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B1172A-B3B3-43F6-B21D-CA5F0B3C54FA}" type="datetimeFigureOut">
              <a:rPr lang="en-US" smtClean="0"/>
              <a:t>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FFE3B9-7944-4F34-9E03-EC4879657BCA}" type="slidenum">
              <a:rPr lang="en-US" smtClean="0"/>
              <a:t>‹#›</a:t>
            </a:fld>
            <a:endParaRPr lang="en-US"/>
          </a:p>
        </p:txBody>
      </p:sp>
    </p:spTree>
    <p:extLst>
      <p:ext uri="{BB962C8B-B14F-4D97-AF65-F5344CB8AC3E}">
        <p14:creationId xmlns:p14="http://schemas.microsoft.com/office/powerpoint/2010/main" val="27999863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B1172A-B3B3-43F6-B21D-CA5F0B3C54FA}" type="datetimeFigureOut">
              <a:rPr lang="en-US" smtClean="0"/>
              <a:t>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FFE3B9-7944-4F34-9E03-EC4879657BCA}" type="slidenum">
              <a:rPr lang="en-US" smtClean="0"/>
              <a:t>‹#›</a:t>
            </a:fld>
            <a:endParaRPr lang="en-US"/>
          </a:p>
        </p:txBody>
      </p:sp>
    </p:spTree>
    <p:extLst>
      <p:ext uri="{BB962C8B-B14F-4D97-AF65-F5344CB8AC3E}">
        <p14:creationId xmlns:p14="http://schemas.microsoft.com/office/powerpoint/2010/main" val="1221578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2133600"/>
            <a:ext cx="7772400" cy="1362075"/>
          </a:xfrm>
        </p:spPr>
        <p:txBody>
          <a:bodyPr anchor="t">
            <a:normAutofit/>
          </a:bodyPr>
          <a:lstStyle>
            <a:lvl1pPr algn="l">
              <a:defRPr sz="2800" b="1" cap="none">
                <a:solidFill>
                  <a:schemeClr val="tx1"/>
                </a:solidFill>
                <a:latin typeface="+mj-lt"/>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2558499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a:bodyPr>
          <a:lstStyle>
            <a:lvl1pPr algn="l">
              <a:defRPr sz="2800" b="1">
                <a:solidFill>
                  <a:schemeClr val="tx1"/>
                </a:solidFill>
                <a:latin typeface="+mj-lt"/>
              </a:defRPr>
            </a:lvl1pPr>
          </a:lstStyle>
          <a:p>
            <a:r>
              <a:rPr lang="en-US" dirty="0"/>
              <a:t>Click to edit Master title style</a:t>
            </a:r>
          </a:p>
        </p:txBody>
      </p:sp>
      <p:sp>
        <p:nvSpPr>
          <p:cNvPr id="3" name="Content Placeholder 2"/>
          <p:cNvSpPr>
            <a:spLocks noGrp="1"/>
          </p:cNvSpPr>
          <p:nvPr>
            <p:ph idx="1"/>
          </p:nvPr>
        </p:nvSpPr>
        <p:spPr>
          <a:xfrm>
            <a:off x="457200" y="1371600"/>
            <a:ext cx="82296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22920" y="6019800"/>
            <a:ext cx="716280" cy="716280"/>
          </a:xfrm>
          <a:prstGeom prst="rect">
            <a:avLst/>
          </a:prstGeom>
        </p:spPr>
      </p:pic>
    </p:spTree>
    <p:extLst>
      <p:ext uri="{BB962C8B-B14F-4D97-AF65-F5344CB8AC3E}">
        <p14:creationId xmlns:p14="http://schemas.microsoft.com/office/powerpoint/2010/main" val="28134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5_Comparis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a:bodyPr>
          <a:lstStyle>
            <a:lvl1pPr>
              <a:defRPr sz="2800" b="1">
                <a:latin typeface="+mj-lt"/>
              </a:defRPr>
            </a:lvl1pPr>
          </a:lstStyle>
          <a:p>
            <a:r>
              <a:rPr lang="en-US" dirty="0"/>
              <a:t>Click to edit Master title style</a:t>
            </a:r>
          </a:p>
        </p:txBody>
      </p:sp>
      <p:sp>
        <p:nvSpPr>
          <p:cNvPr id="3" name="Text Placeholder 2"/>
          <p:cNvSpPr>
            <a:spLocks noGrp="1"/>
          </p:cNvSpPr>
          <p:nvPr>
            <p:ph type="body" idx="1"/>
          </p:nvPr>
        </p:nvSpPr>
        <p:spPr>
          <a:xfrm>
            <a:off x="457200" y="1295402"/>
            <a:ext cx="4040188" cy="639762"/>
          </a:xfrm>
        </p:spPr>
        <p:txBody>
          <a:bodyPr anchor="b">
            <a:normAutofit/>
          </a:bodyPr>
          <a:lstStyle>
            <a:lvl1pPr marL="0" indent="0">
              <a:buNone/>
              <a:defRPr sz="2200" b="0">
                <a:latin typeface="Arial" pitchFamily="34" charset="0"/>
                <a:cs typeface="Arial" pitchFamily="34" charset="0"/>
              </a:defRPr>
            </a:lvl1pPr>
            <a:lvl2pPr marL="456514" indent="0">
              <a:buNone/>
              <a:defRPr sz="2000" b="1"/>
            </a:lvl2pPr>
            <a:lvl3pPr marL="913031" indent="0">
              <a:buNone/>
              <a:defRPr sz="1800" b="1"/>
            </a:lvl3pPr>
            <a:lvl4pPr marL="1369544" indent="0">
              <a:buNone/>
              <a:defRPr sz="1600" b="1"/>
            </a:lvl4pPr>
            <a:lvl5pPr marL="1826060" indent="0">
              <a:buNone/>
              <a:defRPr sz="1600" b="1"/>
            </a:lvl5pPr>
            <a:lvl6pPr marL="2282580" indent="0">
              <a:buNone/>
              <a:defRPr sz="1600" b="1"/>
            </a:lvl6pPr>
            <a:lvl7pPr marL="2739088" indent="0">
              <a:buNone/>
              <a:defRPr sz="1600" b="1"/>
            </a:lvl7pPr>
            <a:lvl8pPr marL="3195603" indent="0">
              <a:buNone/>
              <a:defRPr sz="1600" b="1"/>
            </a:lvl8pPr>
            <a:lvl9pPr marL="365211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35186"/>
            <a:ext cx="4040188" cy="3844925"/>
          </a:xfrm>
        </p:spPr>
        <p:txBody>
          <a:bodyPr>
            <a:normAutofit/>
          </a:bodyPr>
          <a:lstStyle>
            <a:lvl1pPr>
              <a:defRPr sz="2200">
                <a:latin typeface="Arial" pitchFamily="34" charset="0"/>
                <a:cs typeface="Arial" pitchFamily="34" charset="0"/>
              </a:defRPr>
            </a:lvl1pPr>
            <a:lvl2pPr>
              <a:defRPr sz="2200">
                <a:latin typeface="Arial" pitchFamily="34" charset="0"/>
                <a:cs typeface="Arial" pitchFamily="34" charset="0"/>
              </a:defRPr>
            </a:lvl2pPr>
            <a:lvl3pPr>
              <a:defRPr sz="2200">
                <a:latin typeface="Arial" pitchFamily="34" charset="0"/>
                <a:cs typeface="Arial" pitchFamily="34" charset="0"/>
              </a:defRPr>
            </a:lvl3pPr>
            <a:lvl4pPr>
              <a:defRPr sz="2200">
                <a:latin typeface="Arial" pitchFamily="34" charset="0"/>
                <a:cs typeface="Arial" pitchFamily="34" charset="0"/>
              </a:defRPr>
            </a:lvl4pPr>
            <a:lvl5pPr>
              <a:defRPr sz="22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9" y="1295402"/>
            <a:ext cx="4041775" cy="639762"/>
          </a:xfrm>
        </p:spPr>
        <p:txBody>
          <a:bodyPr anchor="b">
            <a:normAutofit/>
          </a:bodyPr>
          <a:lstStyle>
            <a:lvl1pPr marL="0" indent="0">
              <a:buNone/>
              <a:defRPr sz="2200" b="0">
                <a:latin typeface="Arial" pitchFamily="34" charset="0"/>
                <a:cs typeface="Arial" pitchFamily="34" charset="0"/>
              </a:defRPr>
            </a:lvl1pPr>
            <a:lvl2pPr marL="456514" indent="0">
              <a:buNone/>
              <a:defRPr sz="2000" b="1"/>
            </a:lvl2pPr>
            <a:lvl3pPr marL="913031" indent="0">
              <a:buNone/>
              <a:defRPr sz="1800" b="1"/>
            </a:lvl3pPr>
            <a:lvl4pPr marL="1369544" indent="0">
              <a:buNone/>
              <a:defRPr sz="1600" b="1"/>
            </a:lvl4pPr>
            <a:lvl5pPr marL="1826060" indent="0">
              <a:buNone/>
              <a:defRPr sz="1600" b="1"/>
            </a:lvl5pPr>
            <a:lvl6pPr marL="2282580" indent="0">
              <a:buNone/>
              <a:defRPr sz="1600" b="1"/>
            </a:lvl6pPr>
            <a:lvl7pPr marL="2739088" indent="0">
              <a:buNone/>
              <a:defRPr sz="1600" b="1"/>
            </a:lvl7pPr>
            <a:lvl8pPr marL="3195603" indent="0">
              <a:buNone/>
              <a:defRPr sz="1600" b="1"/>
            </a:lvl8pPr>
            <a:lvl9pPr marL="365211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9" y="1935186"/>
            <a:ext cx="4041775" cy="3844925"/>
          </a:xfrm>
        </p:spPr>
        <p:txBody>
          <a:bodyPr>
            <a:normAutofit/>
          </a:bodyPr>
          <a:lstStyle>
            <a:lvl1pPr>
              <a:defRPr sz="2200">
                <a:latin typeface="Arial" pitchFamily="34" charset="0"/>
                <a:cs typeface="Arial" pitchFamily="34" charset="0"/>
              </a:defRPr>
            </a:lvl1pPr>
            <a:lvl2pPr>
              <a:defRPr sz="2200">
                <a:latin typeface="Arial" pitchFamily="34" charset="0"/>
                <a:cs typeface="Arial" pitchFamily="34" charset="0"/>
              </a:defRPr>
            </a:lvl2pPr>
            <a:lvl3pPr>
              <a:defRPr sz="2200">
                <a:latin typeface="Arial" pitchFamily="34" charset="0"/>
                <a:cs typeface="Arial" pitchFamily="34" charset="0"/>
              </a:defRPr>
            </a:lvl3pPr>
            <a:lvl4pPr>
              <a:defRPr sz="2200">
                <a:latin typeface="Arial" pitchFamily="34" charset="0"/>
                <a:cs typeface="Arial" pitchFamily="34" charset="0"/>
              </a:defRPr>
            </a:lvl4pPr>
            <a:lvl5pPr>
              <a:defRPr sz="22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22920" y="6019800"/>
            <a:ext cx="716280" cy="716280"/>
          </a:xfrm>
          <a:prstGeom prst="rect">
            <a:avLst/>
          </a:prstGeom>
        </p:spPr>
      </p:pic>
    </p:spTree>
    <p:extLst>
      <p:ext uri="{BB962C8B-B14F-4D97-AF65-F5344CB8AC3E}">
        <p14:creationId xmlns:p14="http://schemas.microsoft.com/office/powerpoint/2010/main" val="2035555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143133"/>
            <a:ext cx="7772400" cy="1362075"/>
          </a:xfrm>
        </p:spPr>
        <p:txBody>
          <a:bodyPr anchor="t">
            <a:normAutofit/>
          </a:bodyPr>
          <a:lstStyle>
            <a:lvl1pPr algn="l">
              <a:defRPr sz="2800" b="1" cap="none">
                <a:solidFill>
                  <a:schemeClr val="tx1"/>
                </a:solidFill>
                <a:latin typeface="+mj-lt"/>
                <a:cs typeface="Arial" pitchFamily="34" charset="0"/>
              </a:defRPr>
            </a:lvl1pPr>
          </a:lstStyle>
          <a:p>
            <a:r>
              <a:rPr lang="en-US" dirty="0"/>
              <a:t>Click To Edit Master 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22920" y="6019800"/>
            <a:ext cx="716280" cy="716280"/>
          </a:xfrm>
          <a:prstGeom prst="rect">
            <a:avLst/>
          </a:prstGeom>
        </p:spPr>
      </p:pic>
    </p:spTree>
    <p:extLst>
      <p:ext uri="{BB962C8B-B14F-4D97-AF65-F5344CB8AC3E}">
        <p14:creationId xmlns:p14="http://schemas.microsoft.com/office/powerpoint/2010/main" val="3953917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457200" y="304800"/>
            <a:ext cx="8229600" cy="762000"/>
          </a:xfrm>
        </p:spPr>
        <p:txBody>
          <a:bodyPr/>
          <a:lstStyle>
            <a:lvl1pPr>
              <a:defRPr b="1">
                <a:latin typeface="+mj-lt"/>
              </a:defRPr>
            </a:lvl1pPr>
          </a:lstStyle>
          <a:p>
            <a:endParaRPr lang="en-US" dirty="0"/>
          </a:p>
        </p:txBody>
      </p:sp>
    </p:spTree>
    <p:extLst>
      <p:ext uri="{BB962C8B-B14F-4D97-AF65-F5344CB8AC3E}">
        <p14:creationId xmlns:p14="http://schemas.microsoft.com/office/powerpoint/2010/main" val="2891165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8515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4800"/>
            <a:ext cx="8229600" cy="762000"/>
          </a:xfrm>
          <a:prstGeom prst="rect">
            <a:avLst/>
          </a:prstGeom>
        </p:spPr>
        <p:txBody>
          <a:bodyPr vert="horz" lIns="91305" tIns="45650" rIns="91305" bIns="45650" rtlCol="0" anchor="ctr">
            <a:normAutofit/>
          </a:bodyPr>
          <a:lstStyle/>
          <a:p>
            <a:r>
              <a:rPr lang="en-US" dirty="0"/>
              <a:t>Click to edit Master title style</a:t>
            </a:r>
          </a:p>
        </p:txBody>
      </p:sp>
      <p:sp>
        <p:nvSpPr>
          <p:cNvPr id="3" name="Text Placeholder 2"/>
          <p:cNvSpPr>
            <a:spLocks noGrp="1"/>
          </p:cNvSpPr>
          <p:nvPr>
            <p:ph type="body" idx="1"/>
          </p:nvPr>
        </p:nvSpPr>
        <p:spPr>
          <a:xfrm>
            <a:off x="457200" y="1371600"/>
            <a:ext cx="8229600" cy="4419600"/>
          </a:xfrm>
          <a:prstGeom prst="rect">
            <a:avLst/>
          </a:prstGeom>
        </p:spPr>
        <p:txBody>
          <a:bodyPr vert="horz" lIns="91305" tIns="45650" rIns="91305" bIns="4565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297703718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44" r:id="rId9"/>
    <p:sldLayoutId id="2147483745" r:id="rId10"/>
    <p:sldLayoutId id="2147483746" r:id="rId11"/>
    <p:sldLayoutId id="2147483747" r:id="rId12"/>
    <p:sldLayoutId id="2147483748" r:id="rId13"/>
  </p:sldLayoutIdLst>
  <p:txStyles>
    <p:titleStyle>
      <a:lvl1pPr algn="l" defTabSz="913031" rtl="0" eaLnBrk="1" latinLnBrk="0" hangingPunct="1">
        <a:spcBef>
          <a:spcPct val="0"/>
        </a:spcBef>
        <a:buNone/>
        <a:defRPr sz="2800" kern="1200">
          <a:solidFill>
            <a:schemeClr val="tx1"/>
          </a:solidFill>
          <a:latin typeface="+mj-lt"/>
          <a:ea typeface="+mj-ea"/>
          <a:cs typeface="Arial" pitchFamily="34" charset="0"/>
        </a:defRPr>
      </a:lvl1pPr>
    </p:titleStyle>
    <p:bodyStyle>
      <a:lvl1pPr marL="342385" indent="-342385" algn="l" defTabSz="913031" rtl="0" eaLnBrk="1" latinLnBrk="0" hangingPunct="1">
        <a:spcBef>
          <a:spcPct val="20000"/>
        </a:spcBef>
        <a:buClr>
          <a:srgbClr val="719500"/>
        </a:buClr>
        <a:buFont typeface="Arial" pitchFamily="34" charset="0"/>
        <a:buChar char="•"/>
        <a:defRPr sz="2200" kern="1200">
          <a:solidFill>
            <a:schemeClr val="tx1"/>
          </a:solidFill>
          <a:latin typeface="Arial" pitchFamily="34" charset="0"/>
          <a:ea typeface="+mn-ea"/>
          <a:cs typeface="Arial" pitchFamily="34" charset="0"/>
        </a:defRPr>
      </a:lvl1pPr>
      <a:lvl2pPr marL="342385" indent="291663"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2pPr>
      <a:lvl3pPr marL="749300" indent="-342900" algn="l" defTabSz="913031" rtl="0" eaLnBrk="1" latinLnBrk="0" hangingPunct="1">
        <a:spcBef>
          <a:spcPct val="20000"/>
        </a:spcBef>
        <a:buFont typeface="Arial" pitchFamily="34" charset="0"/>
        <a:buChar char="−"/>
        <a:tabLst>
          <a:tab pos="976436" algn="l"/>
        </a:tabLst>
        <a:defRPr sz="2200" kern="1200">
          <a:solidFill>
            <a:schemeClr val="tx1"/>
          </a:solidFill>
          <a:latin typeface="Arial" pitchFamily="34" charset="0"/>
          <a:ea typeface="+mn-ea"/>
          <a:cs typeface="Arial" pitchFamily="34" charset="0"/>
        </a:defRPr>
      </a:lvl3pPr>
      <a:lvl4pPr marL="1092200" indent="-292100"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4pPr>
      <a:lvl5pPr marL="1485900" indent="-342900"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5pPr>
      <a:lvl6pPr marL="2510829"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46"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861"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376"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31" rtl="0" eaLnBrk="1" latinLnBrk="0" hangingPunct="1">
        <a:defRPr sz="1800" kern="1200">
          <a:solidFill>
            <a:schemeClr val="tx1"/>
          </a:solidFill>
          <a:latin typeface="+mn-lt"/>
          <a:ea typeface="+mn-ea"/>
          <a:cs typeface="+mn-cs"/>
        </a:defRPr>
      </a:lvl1pPr>
      <a:lvl2pPr marL="456514" algn="l" defTabSz="913031" rtl="0" eaLnBrk="1" latinLnBrk="0" hangingPunct="1">
        <a:defRPr sz="1800" kern="1200">
          <a:solidFill>
            <a:schemeClr val="tx1"/>
          </a:solidFill>
          <a:latin typeface="+mn-lt"/>
          <a:ea typeface="+mn-ea"/>
          <a:cs typeface="+mn-cs"/>
        </a:defRPr>
      </a:lvl2pPr>
      <a:lvl3pPr marL="913031" algn="l" defTabSz="913031" rtl="0" eaLnBrk="1" latinLnBrk="0" hangingPunct="1">
        <a:defRPr sz="1800" kern="1200">
          <a:solidFill>
            <a:schemeClr val="tx1"/>
          </a:solidFill>
          <a:latin typeface="+mn-lt"/>
          <a:ea typeface="+mn-ea"/>
          <a:cs typeface="+mn-cs"/>
        </a:defRPr>
      </a:lvl3pPr>
      <a:lvl4pPr marL="1369544" algn="l" defTabSz="913031" rtl="0" eaLnBrk="1" latinLnBrk="0" hangingPunct="1">
        <a:defRPr sz="1800" kern="1200">
          <a:solidFill>
            <a:schemeClr val="tx1"/>
          </a:solidFill>
          <a:latin typeface="+mn-lt"/>
          <a:ea typeface="+mn-ea"/>
          <a:cs typeface="+mn-cs"/>
        </a:defRPr>
      </a:lvl4pPr>
      <a:lvl5pPr marL="1826060" algn="l" defTabSz="913031" rtl="0" eaLnBrk="1" latinLnBrk="0" hangingPunct="1">
        <a:defRPr sz="1800" kern="1200">
          <a:solidFill>
            <a:schemeClr val="tx1"/>
          </a:solidFill>
          <a:latin typeface="+mn-lt"/>
          <a:ea typeface="+mn-ea"/>
          <a:cs typeface="+mn-cs"/>
        </a:defRPr>
      </a:lvl5pPr>
      <a:lvl6pPr marL="2282580" algn="l" defTabSz="913031" rtl="0" eaLnBrk="1" latinLnBrk="0" hangingPunct="1">
        <a:defRPr sz="1800" kern="1200">
          <a:solidFill>
            <a:schemeClr val="tx1"/>
          </a:solidFill>
          <a:latin typeface="+mn-lt"/>
          <a:ea typeface="+mn-ea"/>
          <a:cs typeface="+mn-cs"/>
        </a:defRPr>
      </a:lvl6pPr>
      <a:lvl7pPr marL="2739088" algn="l" defTabSz="913031" rtl="0" eaLnBrk="1" latinLnBrk="0" hangingPunct="1">
        <a:defRPr sz="1800" kern="1200">
          <a:solidFill>
            <a:schemeClr val="tx1"/>
          </a:solidFill>
          <a:latin typeface="+mn-lt"/>
          <a:ea typeface="+mn-ea"/>
          <a:cs typeface="+mn-cs"/>
        </a:defRPr>
      </a:lvl7pPr>
      <a:lvl8pPr marL="3195603" algn="l" defTabSz="913031" rtl="0" eaLnBrk="1" latinLnBrk="0" hangingPunct="1">
        <a:defRPr sz="1800" kern="1200">
          <a:solidFill>
            <a:schemeClr val="tx1"/>
          </a:solidFill>
          <a:latin typeface="+mn-lt"/>
          <a:ea typeface="+mn-ea"/>
          <a:cs typeface="+mn-cs"/>
        </a:defRPr>
      </a:lvl8pPr>
      <a:lvl9pPr marL="3652119" algn="l" defTabSz="91303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4800"/>
            <a:ext cx="8229600" cy="762000"/>
          </a:xfrm>
          <a:prstGeom prst="rect">
            <a:avLst/>
          </a:prstGeom>
        </p:spPr>
        <p:txBody>
          <a:bodyPr vert="horz" lIns="91305" tIns="45650" rIns="91305" bIns="45650" rtlCol="0" anchor="ctr">
            <a:normAutofit/>
          </a:bodyPr>
          <a:lstStyle/>
          <a:p>
            <a:r>
              <a:rPr lang="en-US" dirty="0"/>
              <a:t>Click to edit Master title style</a:t>
            </a:r>
          </a:p>
        </p:txBody>
      </p:sp>
      <p:sp>
        <p:nvSpPr>
          <p:cNvPr id="3" name="Text Placeholder 2"/>
          <p:cNvSpPr>
            <a:spLocks noGrp="1"/>
          </p:cNvSpPr>
          <p:nvPr>
            <p:ph type="body" idx="1"/>
          </p:nvPr>
        </p:nvSpPr>
        <p:spPr>
          <a:xfrm>
            <a:off x="457200" y="1371600"/>
            <a:ext cx="8229600" cy="4419600"/>
          </a:xfrm>
          <a:prstGeom prst="rect">
            <a:avLst/>
          </a:prstGeom>
        </p:spPr>
        <p:txBody>
          <a:bodyPr vert="horz" lIns="91305" tIns="45650" rIns="91305" bIns="4565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110950301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l" defTabSz="913031" rtl="0" eaLnBrk="1" latinLnBrk="0" hangingPunct="1">
        <a:spcBef>
          <a:spcPct val="0"/>
        </a:spcBef>
        <a:buNone/>
        <a:defRPr sz="2800" kern="1200">
          <a:solidFill>
            <a:schemeClr val="tx1"/>
          </a:solidFill>
          <a:latin typeface="Arial" pitchFamily="34" charset="0"/>
          <a:ea typeface="+mj-ea"/>
          <a:cs typeface="Arial" pitchFamily="34" charset="0"/>
        </a:defRPr>
      </a:lvl1pPr>
    </p:titleStyle>
    <p:bodyStyle>
      <a:lvl1pPr marL="342385" indent="-342385" algn="l" defTabSz="913031" rtl="0" eaLnBrk="1" latinLnBrk="0" hangingPunct="1">
        <a:spcBef>
          <a:spcPct val="20000"/>
        </a:spcBef>
        <a:buClr>
          <a:srgbClr val="719500"/>
        </a:buClr>
        <a:buFont typeface="Arial" pitchFamily="34" charset="0"/>
        <a:buChar char="•"/>
        <a:defRPr sz="2200" kern="1200">
          <a:solidFill>
            <a:schemeClr val="tx1"/>
          </a:solidFill>
          <a:latin typeface="Arial" pitchFamily="34" charset="0"/>
          <a:ea typeface="+mn-ea"/>
          <a:cs typeface="Arial" pitchFamily="34" charset="0"/>
        </a:defRPr>
      </a:lvl1pPr>
      <a:lvl2pPr marL="342385" indent="291663"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2pPr>
      <a:lvl3pPr marL="749300" indent="-342900" algn="l" defTabSz="913031" rtl="0" eaLnBrk="1" latinLnBrk="0" hangingPunct="1">
        <a:spcBef>
          <a:spcPct val="20000"/>
        </a:spcBef>
        <a:buFont typeface="Arial" pitchFamily="34" charset="0"/>
        <a:buChar char="−"/>
        <a:tabLst>
          <a:tab pos="976436" algn="l"/>
        </a:tabLst>
        <a:defRPr sz="2200" kern="1200">
          <a:solidFill>
            <a:schemeClr val="tx1"/>
          </a:solidFill>
          <a:latin typeface="Arial" pitchFamily="34" charset="0"/>
          <a:ea typeface="+mn-ea"/>
          <a:cs typeface="Arial" pitchFamily="34" charset="0"/>
        </a:defRPr>
      </a:lvl3pPr>
      <a:lvl4pPr marL="1092200" indent="-292100"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4pPr>
      <a:lvl5pPr marL="1485900" indent="-342900"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5pPr>
      <a:lvl6pPr marL="2510829"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46"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861"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376"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31" rtl="0" eaLnBrk="1" latinLnBrk="0" hangingPunct="1">
        <a:defRPr sz="1800" kern="1200">
          <a:solidFill>
            <a:schemeClr val="tx1"/>
          </a:solidFill>
          <a:latin typeface="+mn-lt"/>
          <a:ea typeface="+mn-ea"/>
          <a:cs typeface="+mn-cs"/>
        </a:defRPr>
      </a:lvl1pPr>
      <a:lvl2pPr marL="456514" algn="l" defTabSz="913031" rtl="0" eaLnBrk="1" latinLnBrk="0" hangingPunct="1">
        <a:defRPr sz="1800" kern="1200">
          <a:solidFill>
            <a:schemeClr val="tx1"/>
          </a:solidFill>
          <a:latin typeface="+mn-lt"/>
          <a:ea typeface="+mn-ea"/>
          <a:cs typeface="+mn-cs"/>
        </a:defRPr>
      </a:lvl2pPr>
      <a:lvl3pPr marL="913031" algn="l" defTabSz="913031" rtl="0" eaLnBrk="1" latinLnBrk="0" hangingPunct="1">
        <a:defRPr sz="1800" kern="1200">
          <a:solidFill>
            <a:schemeClr val="tx1"/>
          </a:solidFill>
          <a:latin typeface="+mn-lt"/>
          <a:ea typeface="+mn-ea"/>
          <a:cs typeface="+mn-cs"/>
        </a:defRPr>
      </a:lvl3pPr>
      <a:lvl4pPr marL="1369544" algn="l" defTabSz="913031" rtl="0" eaLnBrk="1" latinLnBrk="0" hangingPunct="1">
        <a:defRPr sz="1800" kern="1200">
          <a:solidFill>
            <a:schemeClr val="tx1"/>
          </a:solidFill>
          <a:latin typeface="+mn-lt"/>
          <a:ea typeface="+mn-ea"/>
          <a:cs typeface="+mn-cs"/>
        </a:defRPr>
      </a:lvl4pPr>
      <a:lvl5pPr marL="1826060" algn="l" defTabSz="913031" rtl="0" eaLnBrk="1" latinLnBrk="0" hangingPunct="1">
        <a:defRPr sz="1800" kern="1200">
          <a:solidFill>
            <a:schemeClr val="tx1"/>
          </a:solidFill>
          <a:latin typeface="+mn-lt"/>
          <a:ea typeface="+mn-ea"/>
          <a:cs typeface="+mn-cs"/>
        </a:defRPr>
      </a:lvl5pPr>
      <a:lvl6pPr marL="2282580" algn="l" defTabSz="913031" rtl="0" eaLnBrk="1" latinLnBrk="0" hangingPunct="1">
        <a:defRPr sz="1800" kern="1200">
          <a:solidFill>
            <a:schemeClr val="tx1"/>
          </a:solidFill>
          <a:latin typeface="+mn-lt"/>
          <a:ea typeface="+mn-ea"/>
          <a:cs typeface="+mn-cs"/>
        </a:defRPr>
      </a:lvl6pPr>
      <a:lvl7pPr marL="2739088" algn="l" defTabSz="913031" rtl="0" eaLnBrk="1" latinLnBrk="0" hangingPunct="1">
        <a:defRPr sz="1800" kern="1200">
          <a:solidFill>
            <a:schemeClr val="tx1"/>
          </a:solidFill>
          <a:latin typeface="+mn-lt"/>
          <a:ea typeface="+mn-ea"/>
          <a:cs typeface="+mn-cs"/>
        </a:defRPr>
      </a:lvl7pPr>
      <a:lvl8pPr marL="3195603" algn="l" defTabSz="913031" rtl="0" eaLnBrk="1" latinLnBrk="0" hangingPunct="1">
        <a:defRPr sz="1800" kern="1200">
          <a:solidFill>
            <a:schemeClr val="tx1"/>
          </a:solidFill>
          <a:latin typeface="+mn-lt"/>
          <a:ea typeface="+mn-ea"/>
          <a:cs typeface="+mn-cs"/>
        </a:defRPr>
      </a:lvl8pPr>
      <a:lvl9pPr marL="3652119" algn="l" defTabSz="91303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1172A-B3B3-43F6-B21D-CA5F0B3C54FA}" type="datetimeFigureOut">
              <a:rPr lang="en-US" smtClean="0"/>
              <a:t>12/6/2019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FE3B9-7944-4F34-9E03-EC4879657BCA}" type="slidenum">
              <a:rPr lang="en-US" smtClean="0"/>
              <a:t>‹#›</a:t>
            </a:fld>
            <a:endParaRPr lang="en-US"/>
          </a:p>
        </p:txBody>
      </p:sp>
    </p:spTree>
    <p:extLst>
      <p:ext uri="{BB962C8B-B14F-4D97-AF65-F5344CB8AC3E}">
        <p14:creationId xmlns:p14="http://schemas.microsoft.com/office/powerpoint/2010/main" val="58516164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hyperlink" Target="http://www.csr.nih.gov/review4CSR" TargetMode="External"/><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hyperlink" Target="mailto:csrvolunteer@mail.nih.gov" TargetMode="External"/><Relationship Id="rId4" Type="http://schemas.openxmlformats.org/officeDocument/2006/relationships/hyperlink" Target="http://www.csr.nih.gov/ecr"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www.youtube.com/watch?v=dtKwYgiuh7M&amp;feature=player_embedded"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hyperlink" Target="http://www.youtube.com/watch?v=dtKwYgiuh7M" TargetMode="External"/><Relationship Id="rId4" Type="http://schemas.openxmlformats.org/officeDocument/2006/relationships/image" Target="../media/image61.jpeg"/></Relationships>
</file>

<file path=ppt/slides/_rels/slide107.xml.rels><?xml version="1.0" encoding="UTF-8" standalone="yes"?>
<Relationships xmlns="http://schemas.openxmlformats.org/package/2006/relationships"><Relationship Id="rId2" Type="http://schemas.openxmlformats.org/officeDocument/2006/relationships/hyperlink" Target="http://www.csr.nih.gov/ECR"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www.csr.nih.gov/applicantresources/insider"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www.csr.nih.gov/applicantresources/insider"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hyperlink" Target="http://www.nih.gov/"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hyperlink" Target="https://commons.era.nih.gov/commons/"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hyperlink" Target="http://grants.nih.gov/grants/plain_language.htm" TargetMode="External"/><Relationship Id="rId2" Type="http://schemas.openxmlformats.org/officeDocument/2006/relationships/hyperlink" Target="http://projectreporter.nih.gov/" TargetMode="Externa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projectreporter.nih.gov/" TargetMode="External"/><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hyperlink" Target="http://grants.nih.gov/grants/plain_language.htm"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grants.nih.gov/grants/guide/notice-files/NOT-OD-14-082.html" TargetMode="External"/><Relationship Id="rId2" Type="http://schemas.openxmlformats.org/officeDocument/2006/relationships/hyperlink" Target="http://grants.nih.gov/grants/guide/notice-files/NOT-OD-14-074.html" TargetMode="External"/><Relationship Id="rId1" Type="http://schemas.openxmlformats.org/officeDocument/2006/relationships/slideLayout" Target="../slideLayouts/slideLayout2.xml"/><Relationship Id="rId4" Type="http://schemas.openxmlformats.org/officeDocument/2006/relationships/hyperlink" Target="http://grants.nih.gov/grants/policy/resubmission_q&amp;a.ht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grants1.nih.gov/grants/funding/submissionschedule.ht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hyperlink" Target="http://www.csr.nih.gov/video/video.asp"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www.csr.nih.gov/webinar" TargetMode="External"/><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8" Type="http://schemas.openxmlformats.org/officeDocument/2006/relationships/hyperlink" Target="http://www.csr.nih.gov/ResourcesforApplicants" TargetMode="External"/><Relationship Id="rId3" Type="http://schemas.openxmlformats.org/officeDocument/2006/relationships/hyperlink" Target="http://www.nih.gov/" TargetMode="External"/><Relationship Id="rId7" Type="http://schemas.openxmlformats.org/officeDocument/2006/relationships/hyperlink" Target="http://www.csr.nih.gov/"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era.nih.gov/ElectronicReceipt" TargetMode="External"/><Relationship Id="rId5" Type="http://schemas.openxmlformats.org/officeDocument/2006/relationships/hyperlink" Target="http://www.nih.gov/grants/policy/policy.htm" TargetMode="External"/><Relationship Id="rId10" Type="http://schemas.openxmlformats.org/officeDocument/2006/relationships/hyperlink" Target="http://public.csr.nih.gov/RosterAndMeetings" TargetMode="External"/><Relationship Id="rId4" Type="http://schemas.openxmlformats.org/officeDocument/2006/relationships/hyperlink" Target="http://www.nih.gov/grants/oer.htm" TargetMode="External"/><Relationship Id="rId9" Type="http://schemas.openxmlformats.org/officeDocument/2006/relationships/hyperlink" Target="http://public.csr.nih.gov/StudySections"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grants.nih.gov/grants/next_steps.htm"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www.csr.nih.gov/"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www.csr.nih.gov/" TargetMode="External"/><Relationship Id="rId5" Type="http://schemas.openxmlformats.org/officeDocument/2006/relationships/image" Target="../media/image72.png"/><Relationship Id="rId4" Type="http://schemas.openxmlformats.org/officeDocument/2006/relationships/hyperlink" Target="http://grants.nih.gov/"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www.nih.gov/" TargetMode="External"/><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grants1.nih.gov/grants/funding/submissionschedule.htm" TargetMode="External"/><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2" Type="http://schemas.openxmlformats.org/officeDocument/2006/relationships/hyperlink" Target="https://www.nsf.gov/" TargetMode="Externa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hyperlink" Target="https://cdmrp.army/mil" TargetMode="External"/><Relationship Id="rId2" Type="http://schemas.openxmlformats.org/officeDocument/2006/relationships/hyperlink" Target="http://www.defense.gov/" TargetMode="Externa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2.xml"/><Relationship Id="rId5" Type="http://schemas.openxmlformats.org/officeDocument/2006/relationships/hyperlink" Target="http://www.csr.nih.gov/publications/" TargetMode="External"/><Relationship Id="rId4" Type="http://schemas.openxmlformats.org/officeDocument/2006/relationships/image" Target="../media/image66.jpg"/></Relationships>
</file>

<file path=ppt/slides/_rels/slide1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1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grants.nih.gov/grants/guide/notice-files/not-od-11-057.html" TargetMode="External"/><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hyperlink" Target="mailto:rnayaksai@yahoo.com" TargetMode="Externa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s://grants.nih.gov/funding/searchguide/index.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hyperlink" Target="http://projectreporter.nih.gov/reporter.cf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hyperlink" Target="http://public.csr.nih.gov/"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art.csr.nih.gov/"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public.csr.nih.gov/StudySection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commons.era.nih.gov/common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37.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hyperlink" Target="http://projectreporter.nih.gov/reporter.cfm"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grants.nih.gov/grants/peer/peer_coi.htm"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hyperlink" Target="http://grants.nih.gov/grants/funding/women_min/women_min.htm"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3.jpeg"/></Relationships>
</file>

<file path=ppt/slides/_rels/slide9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en-US" dirty="0" smtClean="0"/>
              <a:t>DEMYSTIFYING PEER REVIEW: NIH, NSF, DOD</a:t>
            </a:r>
            <a:endParaRPr lang="en-US" dirty="0"/>
          </a:p>
        </p:txBody>
      </p:sp>
      <p:sp>
        <p:nvSpPr>
          <p:cNvPr id="3" name="Content Placeholder 2"/>
          <p:cNvSpPr>
            <a:spLocks noGrp="1"/>
          </p:cNvSpPr>
          <p:nvPr>
            <p:ph idx="1"/>
          </p:nvPr>
        </p:nvSpPr>
        <p:spPr/>
        <p:txBody>
          <a:bodyPr>
            <a:normAutofit fontScale="92500"/>
          </a:bodyPr>
          <a:lstStyle/>
          <a:p>
            <a:r>
              <a:rPr lang="en-US" dirty="0" smtClean="0"/>
              <a:t>Overall Peer Review Process, Preparing an application</a:t>
            </a:r>
          </a:p>
          <a:p>
            <a:r>
              <a:rPr lang="en-US" dirty="0" smtClean="0"/>
              <a:t>Grant Writing A, B, C, D</a:t>
            </a:r>
          </a:p>
          <a:p>
            <a:r>
              <a:rPr lang="en-US" dirty="0" smtClean="0"/>
              <a:t>Successful &amp; Unsuccessful Grant Application</a:t>
            </a:r>
          </a:p>
          <a:p>
            <a:r>
              <a:rPr lang="en-US" dirty="0" smtClean="0"/>
              <a:t>What reviewers look for in an application</a:t>
            </a:r>
          </a:p>
          <a:p>
            <a:r>
              <a:rPr lang="en-US" dirty="0" smtClean="0"/>
              <a:t>Common Problems in applications</a:t>
            </a:r>
          </a:p>
          <a:p>
            <a:r>
              <a:rPr lang="en-US" dirty="0" smtClean="0"/>
              <a:t>A Window to your application, </a:t>
            </a:r>
            <a:r>
              <a:rPr lang="en-US" dirty="0" err="1" smtClean="0"/>
              <a:t>eRA</a:t>
            </a:r>
            <a:r>
              <a:rPr lang="en-US" dirty="0" smtClean="0"/>
              <a:t> commons</a:t>
            </a:r>
          </a:p>
          <a:p>
            <a:r>
              <a:rPr lang="en-US" dirty="0" smtClean="0"/>
              <a:t>NIH resubmission </a:t>
            </a:r>
            <a:r>
              <a:rPr lang="en-US" dirty="0" smtClean="0"/>
              <a:t>policy</a:t>
            </a:r>
          </a:p>
          <a:p>
            <a:r>
              <a:rPr lang="en-US" dirty="0" smtClean="0"/>
              <a:t>F30, F31, F99/K00, NSF-GRFP, DOD Horizon Award, NIH </a:t>
            </a:r>
            <a:r>
              <a:rPr lang="en-US" smtClean="0"/>
              <a:t>K awards</a:t>
            </a:r>
            <a:endParaRPr lang="en-US" dirty="0" smtClean="0"/>
          </a:p>
          <a:p>
            <a:r>
              <a:rPr lang="en-US" dirty="0" smtClean="0"/>
              <a:t>F32 Postdoctoral fellowship review criteria and tips</a:t>
            </a:r>
          </a:p>
          <a:p>
            <a:r>
              <a:rPr lang="en-US" dirty="0" smtClean="0"/>
              <a:t>CSR &amp; NIH Information Sources</a:t>
            </a:r>
          </a:p>
          <a:p>
            <a:r>
              <a:rPr lang="en-US" dirty="0" smtClean="0"/>
              <a:t>Who can answer your questions, Grants information website</a:t>
            </a:r>
          </a:p>
          <a:p>
            <a:r>
              <a:rPr lang="en-US" dirty="0" smtClean="0"/>
              <a:t>History of Peer Review</a:t>
            </a:r>
            <a:endParaRPr lang="en-US" dirty="0"/>
          </a:p>
        </p:txBody>
      </p:sp>
    </p:spTree>
    <p:extLst>
      <p:ext uri="{BB962C8B-B14F-4D97-AF65-F5344CB8AC3E}">
        <p14:creationId xmlns:p14="http://schemas.microsoft.com/office/powerpoint/2010/main" val="7822532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image that include a circle with the words Center for Scientific Review in it and arrows that point to the accornyms for all the 24 funding Institutes and Cetners and NIH: NIAAA, NIA, NIAID, NIAID, NIAMS, NCCIH, NCI, NIDA, NIDCD, NIDCR, NIDDK, NIBIB, NIEHS, NEI, NIGMS, NICHD, NHGRI, NHLBI, NIMHD, NIMH, NINR, NINDS, NCATS, and FIC">
            <a:extLst>
              <a:ext uri="{FF2B5EF4-FFF2-40B4-BE49-F238E27FC236}">
                <a16:creationId xmlns:a16="http://schemas.microsoft.com/office/drawing/2014/main" xmlns="" id="{262AB637-B7C2-4425-9A0E-EDF82CBA08D6}"/>
              </a:ext>
            </a:extLst>
          </p:cNvPr>
          <p:cNvPicPr>
            <a:picLocks noChangeAspect="1"/>
          </p:cNvPicPr>
          <p:nvPr/>
        </p:nvPicPr>
        <p:blipFill>
          <a:blip r:embed="rId2"/>
          <a:stretch>
            <a:fillRect/>
          </a:stretch>
        </p:blipFill>
        <p:spPr>
          <a:xfrm>
            <a:off x="1578604" y="1158043"/>
            <a:ext cx="5986791" cy="4541914"/>
          </a:xfrm>
          <a:prstGeom prst="rect">
            <a:avLst/>
          </a:prstGeom>
        </p:spPr>
      </p:pic>
      <p:sp>
        <p:nvSpPr>
          <p:cNvPr id="2" name="Title 1"/>
          <p:cNvSpPr>
            <a:spLocks noGrp="1"/>
          </p:cNvSpPr>
          <p:nvPr>
            <p:ph type="title"/>
          </p:nvPr>
        </p:nvSpPr>
        <p:spPr>
          <a:xfrm>
            <a:off x="360288" y="242495"/>
            <a:ext cx="8229600" cy="762000"/>
          </a:xfrm>
        </p:spPr>
        <p:txBody>
          <a:bodyPr/>
          <a:lstStyle/>
          <a:p>
            <a:r>
              <a:rPr lang="en-US" dirty="0">
                <a:solidFill>
                  <a:srgbClr val="0070C0"/>
                </a:solidFill>
              </a:rPr>
              <a:t>24 NIH Institutes and Centers Fund Grants</a:t>
            </a:r>
          </a:p>
        </p:txBody>
      </p:sp>
    </p:spTree>
    <p:extLst>
      <p:ext uri="{BB962C8B-B14F-4D97-AF65-F5344CB8AC3E}">
        <p14:creationId xmlns:p14="http://schemas.microsoft.com/office/powerpoint/2010/main" val="263003248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295400" y="2209800"/>
            <a:ext cx="7320856" cy="1143000"/>
          </a:xfrm>
        </p:spPr>
        <p:txBody>
          <a:bodyPr>
            <a:normAutofit/>
          </a:bodyPr>
          <a:lstStyle/>
          <a:p>
            <a:pPr eaLnBrk="1" hangingPunct="1"/>
            <a:r>
              <a:rPr lang="en-US" b="1" dirty="0">
                <a:solidFill>
                  <a:srgbClr val="0070C0"/>
                </a:solidFill>
              </a:rPr>
              <a:t>Become a Reviewer</a:t>
            </a:r>
          </a:p>
        </p:txBody>
      </p:sp>
    </p:spTree>
    <p:extLst>
      <p:ext uri="{BB962C8B-B14F-4D97-AF65-F5344CB8AC3E}">
        <p14:creationId xmlns:p14="http://schemas.microsoft.com/office/powerpoint/2010/main" val="13178551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omposite photo of seven diverse scientists reviewing NIH grant applicaitons at a study section meeting."/>
          <p:cNvPicPr>
            <a:picLocks noChangeAspect="1"/>
          </p:cNvPicPr>
          <p:nvPr/>
        </p:nvPicPr>
        <p:blipFill>
          <a:blip r:embed="rId2"/>
          <a:stretch>
            <a:fillRect/>
          </a:stretch>
        </p:blipFill>
        <p:spPr>
          <a:xfrm>
            <a:off x="713178" y="3816625"/>
            <a:ext cx="7651143" cy="1469263"/>
          </a:xfrm>
          <a:prstGeom prst="rect">
            <a:avLst/>
          </a:prstGeom>
        </p:spPr>
      </p:pic>
      <p:sp>
        <p:nvSpPr>
          <p:cNvPr id="4" name="Rectangle 3"/>
          <p:cNvSpPr/>
          <p:nvPr/>
        </p:nvSpPr>
        <p:spPr>
          <a:xfrm>
            <a:off x="2842456" y="5417690"/>
            <a:ext cx="3819059" cy="400110"/>
          </a:xfrm>
          <a:prstGeom prst="rect">
            <a:avLst/>
          </a:prstGeom>
        </p:spPr>
        <p:txBody>
          <a:bodyPr wrap="none">
            <a:spAutoFit/>
          </a:bodyPr>
          <a:lstStyle/>
          <a:p>
            <a:r>
              <a:rPr lang="en-US" sz="2000" b="1" dirty="0">
                <a:hlinkClick r:id="rId3"/>
              </a:rPr>
              <a:t>www.csr.nih.gov/review4CSR</a:t>
            </a:r>
            <a:r>
              <a:rPr lang="en-US" sz="2000" b="1" dirty="0"/>
              <a:t> </a:t>
            </a:r>
          </a:p>
        </p:txBody>
      </p:sp>
      <p:sp>
        <p:nvSpPr>
          <p:cNvPr id="3" name="Content Placeholder 2"/>
          <p:cNvSpPr>
            <a:spLocks noGrp="1"/>
          </p:cNvSpPr>
          <p:nvPr>
            <p:ph idx="1"/>
          </p:nvPr>
        </p:nvSpPr>
        <p:spPr>
          <a:xfrm>
            <a:off x="491318" y="1245704"/>
            <a:ext cx="8229600" cy="2392017"/>
          </a:xfrm>
        </p:spPr>
        <p:txBody>
          <a:bodyPr>
            <a:normAutofit/>
          </a:bodyPr>
          <a:lstStyle/>
          <a:p>
            <a:r>
              <a:rPr lang="en-US" sz="2000" b="1" dirty="0"/>
              <a:t>Check Out Our Early Career Reviewer Program</a:t>
            </a:r>
            <a:r>
              <a:rPr lang="en-US" sz="2000" dirty="0"/>
              <a:t>: </a:t>
            </a:r>
            <a:r>
              <a:rPr lang="en-US" sz="2000" dirty="0">
                <a:hlinkClick r:id="rId4"/>
              </a:rPr>
              <a:t>www.csr.nih.gov/ecr</a:t>
            </a:r>
            <a:r>
              <a:rPr lang="en-US" sz="2000" dirty="0"/>
              <a:t> </a:t>
            </a:r>
          </a:p>
          <a:p>
            <a:pPr marL="0" indent="0">
              <a:buNone/>
            </a:pPr>
            <a:endParaRPr lang="en-US" sz="900" dirty="0"/>
          </a:p>
          <a:p>
            <a:r>
              <a:rPr lang="en-US" sz="2000" b="1" dirty="0"/>
              <a:t>Contact a CSR Scientific Review Officer: </a:t>
            </a:r>
            <a:r>
              <a:rPr lang="en-US" sz="2000" dirty="0"/>
              <a:t>Send them your CV</a:t>
            </a:r>
          </a:p>
          <a:p>
            <a:pPr marL="0" indent="0">
              <a:buNone/>
            </a:pPr>
            <a:endParaRPr lang="en-US" sz="900" dirty="0"/>
          </a:p>
          <a:p>
            <a:r>
              <a:rPr lang="en-US" sz="2000" b="1" dirty="0"/>
              <a:t>Let Us Try to Find a Good Review Group for You:</a:t>
            </a:r>
            <a:r>
              <a:rPr lang="en-US" sz="2000" dirty="0"/>
              <a:t> Send your CV to </a:t>
            </a:r>
            <a:r>
              <a:rPr lang="en-US" sz="2000" dirty="0">
                <a:hlinkClick r:id="rId5"/>
              </a:rPr>
              <a:t>csrvolunteer@mail.nih.gov</a:t>
            </a:r>
            <a:endParaRPr lang="en-US" sz="2000" dirty="0"/>
          </a:p>
        </p:txBody>
      </p:sp>
      <p:sp>
        <p:nvSpPr>
          <p:cNvPr id="2" name="Title 1"/>
          <p:cNvSpPr>
            <a:spLocks noGrp="1"/>
          </p:cNvSpPr>
          <p:nvPr>
            <p:ph type="title"/>
          </p:nvPr>
        </p:nvSpPr>
        <p:spPr/>
        <p:txBody>
          <a:bodyPr/>
          <a:lstStyle/>
          <a:p>
            <a:r>
              <a:rPr lang="en-US" dirty="0">
                <a:solidFill>
                  <a:srgbClr val="0070C0"/>
                </a:solidFill>
              </a:rPr>
              <a:t>Become a Reviewer</a:t>
            </a:r>
          </a:p>
        </p:txBody>
      </p:sp>
    </p:spTree>
    <p:extLst>
      <p:ext uri="{BB962C8B-B14F-4D97-AF65-F5344CB8AC3E}">
        <p14:creationId xmlns:p14="http://schemas.microsoft.com/office/powerpoint/2010/main" val="362364664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 descr="Image of a purple arrow jumping to the top of the page."/>
          <p:cNvSpPr/>
          <p:nvPr/>
        </p:nvSpPr>
        <p:spPr>
          <a:xfrm rot="21160245">
            <a:off x="57925" y="594471"/>
            <a:ext cx="8415077" cy="4526060"/>
          </a:xfrm>
          <a:prstGeom prst="swooshArrow">
            <a:avLst>
              <a:gd name="adj1" fmla="val 25000"/>
              <a:gd name="adj2" fmla="val 25000"/>
            </a:avLst>
          </a:prstGeom>
          <a:solidFill>
            <a:srgbClr val="7030A0"/>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 name="Subtitle 2"/>
          <p:cNvSpPr>
            <a:spLocks noGrp="1"/>
          </p:cNvSpPr>
          <p:nvPr>
            <p:ph type="subTitle" idx="1"/>
          </p:nvPr>
        </p:nvSpPr>
        <p:spPr>
          <a:xfrm>
            <a:off x="3124200" y="4053137"/>
            <a:ext cx="5346700" cy="2044700"/>
          </a:xfrm>
        </p:spPr>
        <p:txBody>
          <a:bodyPr>
            <a:noAutofit/>
          </a:bodyPr>
          <a:lstStyle/>
          <a:p>
            <a:pPr algn="r"/>
            <a:r>
              <a:rPr lang="en-US" sz="1800" dirty="0"/>
              <a:t/>
            </a:r>
            <a:br>
              <a:rPr lang="en-US" sz="1800" dirty="0"/>
            </a:br>
            <a:endParaRPr lang="en-US" sz="1000" dirty="0"/>
          </a:p>
          <a:p>
            <a:r>
              <a:rPr lang="en-US" sz="3600" b="1" dirty="0"/>
              <a:t>www.csr.nih.gov/ecr</a:t>
            </a:r>
            <a:endParaRPr lang="en-US" sz="3600" dirty="0"/>
          </a:p>
          <a:p>
            <a:endParaRPr lang="en-US" b="1" dirty="0"/>
          </a:p>
        </p:txBody>
      </p:sp>
      <p:sp>
        <p:nvSpPr>
          <p:cNvPr id="2" name="Title 1"/>
          <p:cNvSpPr>
            <a:spLocks noGrp="1"/>
          </p:cNvSpPr>
          <p:nvPr>
            <p:ph type="ctrTitle"/>
          </p:nvPr>
        </p:nvSpPr>
        <p:spPr>
          <a:xfrm>
            <a:off x="457200" y="2339975"/>
            <a:ext cx="8229600" cy="1470025"/>
          </a:xfrm>
        </p:spPr>
        <p:txBody>
          <a:bodyPr>
            <a:noAutofit/>
          </a:bodyPr>
          <a:lstStyle/>
          <a:p>
            <a:r>
              <a:rPr lang="en-US" sz="4000" b="0" dirty="0">
                <a:latin typeface="Arial Rounded MT Bold" pitchFamily="34" charset="0"/>
              </a:rPr>
              <a:t>Jumpstart Your Career: </a:t>
            </a:r>
            <a:br>
              <a:rPr lang="en-US" sz="4000" b="0" dirty="0">
                <a:latin typeface="Arial Rounded MT Bold" pitchFamily="34" charset="0"/>
              </a:rPr>
            </a:br>
            <a:r>
              <a:rPr lang="en-US" sz="3200" dirty="0"/>
              <a:t>CSR Early Career Reviewer Program</a:t>
            </a:r>
            <a:br>
              <a:rPr lang="en-US" sz="3200" dirty="0"/>
            </a:br>
            <a:r>
              <a:rPr lang="en-US" sz="3200" b="0" dirty="0">
                <a:latin typeface="Arial Rounded MT Bold" pitchFamily="34" charset="0"/>
              </a:rPr>
              <a:t> </a:t>
            </a:r>
          </a:p>
        </p:txBody>
      </p:sp>
    </p:spTree>
    <p:extLst>
      <p:ext uri="{BB962C8B-B14F-4D97-AF65-F5344CB8AC3E}">
        <p14:creationId xmlns:p14="http://schemas.microsoft.com/office/powerpoint/2010/main" val="15534427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 of a reviewer listening intensely to a review discussio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3733800"/>
            <a:ext cx="2514600" cy="1676400"/>
          </a:xfrm>
          <a:prstGeom prst="rect">
            <a:avLst/>
          </a:prstGeom>
        </p:spPr>
      </p:pic>
      <p:pic>
        <p:nvPicPr>
          <p:cNvPr id="6" name="Picture 5" descr="Photo of a reviewer making a point at a review meet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731" y="3733800"/>
            <a:ext cx="2511869" cy="1676400"/>
          </a:xfrm>
          <a:prstGeom prst="rect">
            <a:avLst/>
          </a:prstGeom>
        </p:spPr>
      </p:pic>
      <p:pic>
        <p:nvPicPr>
          <p:cNvPr id="7" name="Picture 6" descr="Photo of a reviewer smiling at a review meet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1539" y="3733800"/>
            <a:ext cx="2511461" cy="1676400"/>
          </a:xfrm>
          <a:prstGeom prst="rect">
            <a:avLst/>
          </a:prstGeom>
        </p:spPr>
      </p:pic>
      <p:sp>
        <p:nvSpPr>
          <p:cNvPr id="3" name="Content Placeholder 2"/>
          <p:cNvSpPr>
            <a:spLocks noGrp="1"/>
          </p:cNvSpPr>
          <p:nvPr>
            <p:ph idx="1"/>
          </p:nvPr>
        </p:nvSpPr>
        <p:spPr>
          <a:xfrm>
            <a:off x="520700" y="1143000"/>
            <a:ext cx="8229600" cy="2438400"/>
          </a:xfrm>
        </p:spPr>
        <p:txBody>
          <a:bodyPr>
            <a:normAutofit/>
          </a:bodyPr>
          <a:lstStyle/>
          <a:p>
            <a:r>
              <a:rPr lang="en-US" sz="2400" dirty="0"/>
              <a:t>Train and educate qualified scientists to become critical and well-trained reviewers</a:t>
            </a:r>
          </a:p>
          <a:p>
            <a:r>
              <a:rPr lang="en-US" sz="2400" dirty="0"/>
              <a:t>Expose investigators to the peer review experience to help make them more competitive as applicants</a:t>
            </a:r>
          </a:p>
          <a:p>
            <a:r>
              <a:rPr lang="en-US" sz="2400" dirty="0"/>
              <a:t>Enrich the existing pool of NIH reviewers</a:t>
            </a:r>
          </a:p>
        </p:txBody>
      </p:sp>
      <p:sp>
        <p:nvSpPr>
          <p:cNvPr id="2" name="Title 1"/>
          <p:cNvSpPr>
            <a:spLocks noGrp="1"/>
          </p:cNvSpPr>
          <p:nvPr>
            <p:ph type="title"/>
          </p:nvPr>
        </p:nvSpPr>
        <p:spPr/>
        <p:txBody>
          <a:bodyPr>
            <a:normAutofit/>
          </a:bodyPr>
          <a:lstStyle/>
          <a:p>
            <a:r>
              <a:rPr lang="en-US" sz="2600" dirty="0">
                <a:solidFill>
                  <a:srgbClr val="0070C0"/>
                </a:solidFill>
              </a:rPr>
              <a:t>Early Career Reviewer Program Goals</a:t>
            </a:r>
          </a:p>
        </p:txBody>
      </p:sp>
    </p:spTree>
    <p:extLst>
      <p:ext uri="{BB962C8B-B14F-4D97-AF65-F5344CB8AC3E}">
        <p14:creationId xmlns:p14="http://schemas.microsoft.com/office/powerpoint/2010/main" val="68585890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3810000"/>
          </a:xfrm>
        </p:spPr>
        <p:txBody>
          <a:bodyPr>
            <a:normAutofit fontScale="92500"/>
          </a:bodyPr>
          <a:lstStyle/>
          <a:p>
            <a:pPr>
              <a:spcAft>
                <a:spcPts val="600"/>
              </a:spcAft>
            </a:pPr>
            <a:r>
              <a:rPr lang="en-US" sz="2400" dirty="0"/>
              <a:t>Demonstrated training and experience in the scientific areas under review as evidenced by:</a:t>
            </a:r>
          </a:p>
          <a:p>
            <a:pPr lvl="3">
              <a:spcAft>
                <a:spcPts val="600"/>
              </a:spcAft>
            </a:pPr>
            <a:r>
              <a:rPr lang="en-US" dirty="0"/>
              <a:t> Two or more years in a faculty appointment or the equivalent  </a:t>
            </a:r>
          </a:p>
          <a:p>
            <a:pPr lvl="3">
              <a:spcAft>
                <a:spcPts val="600"/>
              </a:spcAft>
            </a:pPr>
            <a:r>
              <a:rPr lang="en-US" dirty="0"/>
              <a:t> An active independent program of research</a:t>
            </a:r>
          </a:p>
          <a:p>
            <a:pPr lvl="3">
              <a:spcAft>
                <a:spcPts val="600"/>
              </a:spcAft>
            </a:pPr>
            <a:r>
              <a:rPr lang="en-US" dirty="0"/>
              <a:t> At least 2 senior authored research publications in peer reviewed journals in the past 2 years</a:t>
            </a:r>
          </a:p>
          <a:p>
            <a:pPr lvl="1" indent="0">
              <a:spcAft>
                <a:spcPts val="600"/>
              </a:spcAft>
              <a:buClr>
                <a:srgbClr val="719500"/>
              </a:buClr>
              <a:buNone/>
            </a:pPr>
            <a:endParaRPr lang="en-US" dirty="0"/>
          </a:p>
          <a:p>
            <a:pPr lvl="1" indent="0">
              <a:spcAft>
                <a:spcPts val="600"/>
              </a:spcAft>
              <a:buClr>
                <a:srgbClr val="719500"/>
              </a:buClr>
              <a:buNone/>
            </a:pPr>
            <a:r>
              <a:rPr lang="en-US" dirty="0"/>
              <a:t>You cannot have an R01 grant or have served on a CSR study section. </a:t>
            </a:r>
          </a:p>
        </p:txBody>
      </p:sp>
      <p:sp>
        <p:nvSpPr>
          <p:cNvPr id="2" name="Title 1"/>
          <p:cNvSpPr>
            <a:spLocks noGrp="1"/>
          </p:cNvSpPr>
          <p:nvPr>
            <p:ph type="title"/>
          </p:nvPr>
        </p:nvSpPr>
        <p:spPr>
          <a:xfrm>
            <a:off x="457200" y="304800"/>
            <a:ext cx="8229600" cy="914400"/>
          </a:xfrm>
        </p:spPr>
        <p:txBody>
          <a:bodyPr>
            <a:normAutofit/>
          </a:bodyPr>
          <a:lstStyle/>
          <a:p>
            <a:r>
              <a:rPr lang="en-US" sz="2600" dirty="0">
                <a:solidFill>
                  <a:srgbClr val="0070C0"/>
                </a:solidFill>
              </a:rPr>
              <a:t>Qualifications for the </a:t>
            </a:r>
            <a:br>
              <a:rPr lang="en-US" sz="2600" dirty="0">
                <a:solidFill>
                  <a:srgbClr val="0070C0"/>
                </a:solidFill>
              </a:rPr>
            </a:br>
            <a:r>
              <a:rPr lang="en-US" sz="2600" dirty="0">
                <a:solidFill>
                  <a:srgbClr val="0070C0"/>
                </a:solidFill>
              </a:rPr>
              <a:t>Early Career Reviewer Program</a:t>
            </a:r>
          </a:p>
        </p:txBody>
      </p:sp>
    </p:spTree>
    <p:extLst>
      <p:ext uri="{BB962C8B-B14F-4D97-AF65-F5344CB8AC3E}">
        <p14:creationId xmlns:p14="http://schemas.microsoft.com/office/powerpoint/2010/main" val="148388085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Aft>
                <a:spcPts val="600"/>
              </a:spcAft>
            </a:pPr>
            <a:r>
              <a:rPr lang="en-US" sz="2400" dirty="0"/>
              <a:t>Assigned 2-4 applications as 3</a:t>
            </a:r>
            <a:r>
              <a:rPr lang="en-US" sz="2400" baseline="30000" dirty="0"/>
              <a:t>rd</a:t>
            </a:r>
            <a:r>
              <a:rPr lang="en-US" sz="2400" dirty="0"/>
              <a:t> reviewer</a:t>
            </a:r>
          </a:p>
          <a:p>
            <a:pPr>
              <a:spcAft>
                <a:spcPts val="600"/>
              </a:spcAft>
            </a:pPr>
            <a:r>
              <a:rPr lang="en-US" sz="2400" dirty="0"/>
              <a:t>Write full critiques for assigned applications</a:t>
            </a:r>
          </a:p>
          <a:p>
            <a:pPr>
              <a:spcAft>
                <a:spcPts val="600"/>
              </a:spcAft>
            </a:pPr>
            <a:r>
              <a:rPr lang="en-US" sz="2400" dirty="0"/>
              <a:t>Participate in one study section meeting</a:t>
            </a:r>
          </a:p>
        </p:txBody>
      </p:sp>
      <p:sp>
        <p:nvSpPr>
          <p:cNvPr id="2" name="Title 1"/>
          <p:cNvSpPr>
            <a:spLocks noGrp="1"/>
          </p:cNvSpPr>
          <p:nvPr>
            <p:ph type="title"/>
          </p:nvPr>
        </p:nvSpPr>
        <p:spPr/>
        <p:txBody>
          <a:bodyPr/>
          <a:lstStyle/>
          <a:p>
            <a:r>
              <a:rPr lang="en-US" dirty="0">
                <a:solidFill>
                  <a:srgbClr val="0070C0"/>
                </a:solidFill>
              </a:rPr>
              <a:t>ECR Service</a:t>
            </a:r>
          </a:p>
        </p:txBody>
      </p:sp>
    </p:spTree>
    <p:extLst>
      <p:ext uri="{BB962C8B-B14F-4D97-AF65-F5344CB8AC3E}">
        <p14:creationId xmlns:p14="http://schemas.microsoft.com/office/powerpoint/2010/main" val="234602482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oto of a hand holding a remote control in front of a TV">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438400" y="2133600"/>
            <a:ext cx="4457700" cy="29718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descr="Picture of a hand holding a remote control in front of a TV "/>
          <p:cNvSpPr txBox="1">
            <a:spLocks/>
          </p:cNvSpPr>
          <p:nvPr/>
        </p:nvSpPr>
        <p:spPr>
          <a:xfrm>
            <a:off x="533400" y="1066800"/>
            <a:ext cx="8229600" cy="5638800"/>
          </a:xfrm>
          <a:prstGeom prst="rect">
            <a:avLst/>
          </a:prstGeom>
        </p:spPr>
        <p:txBody>
          <a:bodyPr vert="horz" lIns="91305" tIns="45650" rIns="91305" bIns="45650" rtlCol="0">
            <a:normAutofit/>
          </a:bodyPr>
          <a:lstStyle>
            <a:lvl1pPr marL="342385" indent="-342385" algn="l" defTabSz="913031" rtl="0" eaLnBrk="1" latinLnBrk="0" hangingPunct="1">
              <a:spcBef>
                <a:spcPct val="20000"/>
              </a:spcBef>
              <a:buClr>
                <a:srgbClr val="719500"/>
              </a:buClr>
              <a:buFont typeface="Arial" pitchFamily="34" charset="0"/>
              <a:buChar char="•"/>
              <a:defRPr sz="2200" kern="1200">
                <a:solidFill>
                  <a:schemeClr val="tx1"/>
                </a:solidFill>
                <a:latin typeface="Arial" pitchFamily="34" charset="0"/>
                <a:ea typeface="+mn-ea"/>
                <a:cs typeface="Arial" pitchFamily="34" charset="0"/>
              </a:defRPr>
            </a:lvl1pPr>
            <a:lvl2pPr marL="342385" indent="291663"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2pPr>
            <a:lvl3pPr marL="635000" indent="-292100" algn="l" defTabSz="913031" rtl="0" eaLnBrk="1" latinLnBrk="0" hangingPunct="1">
              <a:spcBef>
                <a:spcPct val="20000"/>
              </a:spcBef>
              <a:buFont typeface="Arial" pitchFamily="34" charset="0"/>
              <a:buChar char="−"/>
              <a:tabLst>
                <a:tab pos="976436" algn="l"/>
              </a:tabLst>
              <a:defRPr sz="2200" kern="1200" baseline="0">
                <a:solidFill>
                  <a:schemeClr val="tx1"/>
                </a:solidFill>
                <a:latin typeface="Arial" pitchFamily="34" charset="0"/>
                <a:ea typeface="+mn-ea"/>
                <a:cs typeface="Arial" pitchFamily="34" charset="0"/>
              </a:defRPr>
            </a:lvl3pPr>
            <a:lvl4pPr marL="914400" indent="-228600"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4pPr>
            <a:lvl5pPr marL="1257300" indent="-279400"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5pPr>
            <a:lvl6pPr marL="2510829"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46"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861"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376"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b="1" dirty="0">
                <a:solidFill>
                  <a:prstClr val="black"/>
                </a:solidFill>
              </a:rPr>
              <a:t>Jumpstart Your Research Career with </a:t>
            </a:r>
          </a:p>
          <a:p>
            <a:pPr marL="0" indent="0">
              <a:buFont typeface="Arial" pitchFamily="34" charset="0"/>
              <a:buNone/>
            </a:pPr>
            <a:r>
              <a:rPr lang="en-US" sz="2400" b="1" dirty="0">
                <a:solidFill>
                  <a:prstClr val="black"/>
                </a:solidFill>
              </a:rPr>
              <a:t>CSR’s Early Career Reviewer Program</a:t>
            </a:r>
          </a:p>
          <a:p>
            <a:pPr marL="0" indent="0">
              <a:buFont typeface="Arial" pitchFamily="34" charset="0"/>
              <a:buNone/>
            </a:pPr>
            <a:endParaRPr lang="en-US" b="1" dirty="0">
              <a:solidFill>
                <a:prstClr val="black"/>
              </a:solidFill>
            </a:endParaRPr>
          </a:p>
          <a:p>
            <a:pPr marL="0" indent="0">
              <a:buFont typeface="Arial" pitchFamily="34" charset="0"/>
              <a:buNone/>
            </a:pPr>
            <a:endParaRPr lang="en-US" dirty="0">
              <a:solidFill>
                <a:prstClr val="black"/>
              </a:solidFill>
            </a:endParaRPr>
          </a:p>
          <a:p>
            <a:pPr marL="0" indent="0">
              <a:buFont typeface="Arial" pitchFamily="34" charset="0"/>
              <a:buNone/>
            </a:pPr>
            <a:endParaRPr lang="en-US" dirty="0">
              <a:solidFill>
                <a:prstClr val="black"/>
              </a:solidFill>
            </a:endParaRPr>
          </a:p>
          <a:p>
            <a:pPr marL="0" indent="0">
              <a:buFont typeface="Arial" pitchFamily="34" charset="0"/>
              <a:buNone/>
            </a:pPr>
            <a:endParaRPr lang="en-US" dirty="0">
              <a:solidFill>
                <a:prstClr val="black"/>
              </a:solidFill>
            </a:endParaRPr>
          </a:p>
          <a:p>
            <a:pPr marL="0" indent="0">
              <a:buFont typeface="Arial" pitchFamily="34" charset="0"/>
              <a:buNone/>
            </a:pPr>
            <a:endParaRPr lang="en-US" dirty="0">
              <a:solidFill>
                <a:prstClr val="black"/>
              </a:solidFill>
            </a:endParaRPr>
          </a:p>
          <a:p>
            <a:pPr marL="0" indent="0">
              <a:buFont typeface="Arial" pitchFamily="34" charset="0"/>
              <a:buNone/>
            </a:pPr>
            <a:endParaRPr lang="en-US" dirty="0">
              <a:solidFill>
                <a:srgbClr val="FF0000"/>
              </a:solidFill>
            </a:endParaRPr>
          </a:p>
          <a:p>
            <a:pPr marL="0" indent="0">
              <a:buFont typeface="Arial" pitchFamily="34" charset="0"/>
              <a:buNone/>
            </a:pPr>
            <a:endParaRPr lang="en-US" dirty="0">
              <a:solidFill>
                <a:prstClr val="black"/>
              </a:solidFill>
            </a:endParaRPr>
          </a:p>
          <a:p>
            <a:pPr marL="0" indent="0">
              <a:buFont typeface="Arial" pitchFamily="34" charset="0"/>
              <a:buNone/>
            </a:pPr>
            <a:endParaRPr lang="en-US" dirty="0">
              <a:solidFill>
                <a:prstClr val="black"/>
              </a:solidFill>
            </a:endParaRPr>
          </a:p>
          <a:p>
            <a:pPr marL="0" indent="0">
              <a:buFont typeface="Arial" pitchFamily="34" charset="0"/>
              <a:buNone/>
            </a:pPr>
            <a:endParaRPr lang="en-US" sz="1400" dirty="0">
              <a:solidFill>
                <a:prstClr val="black"/>
              </a:solidFill>
            </a:endParaRPr>
          </a:p>
          <a:p>
            <a:pPr marL="0" indent="0" algn="ctr">
              <a:buFont typeface="Arial" pitchFamily="34" charset="0"/>
              <a:buNone/>
            </a:pPr>
            <a:r>
              <a:rPr lang="en-US" b="1" dirty="0">
                <a:solidFill>
                  <a:prstClr val="black"/>
                </a:solidFill>
                <a:hlinkClick r:id="rId5"/>
              </a:rPr>
              <a:t>www.csr.nih.gov/video/video.asp</a:t>
            </a:r>
            <a:r>
              <a:rPr lang="en-US" b="1" dirty="0">
                <a:solidFill>
                  <a:prstClr val="black"/>
                </a:solidFill>
              </a:rPr>
              <a:t> </a:t>
            </a:r>
          </a:p>
        </p:txBody>
      </p:sp>
      <p:sp>
        <p:nvSpPr>
          <p:cNvPr id="2" name="Title 1"/>
          <p:cNvSpPr>
            <a:spLocks noGrp="1"/>
          </p:cNvSpPr>
          <p:nvPr>
            <p:ph type="title"/>
          </p:nvPr>
        </p:nvSpPr>
        <p:spPr>
          <a:xfrm>
            <a:off x="381000" y="152400"/>
            <a:ext cx="8229600" cy="762000"/>
          </a:xfrm>
        </p:spPr>
        <p:txBody>
          <a:bodyPr>
            <a:normAutofit/>
          </a:bodyPr>
          <a:lstStyle/>
          <a:p>
            <a:r>
              <a:rPr lang="en-US" dirty="0">
                <a:solidFill>
                  <a:srgbClr val="0070C0"/>
                </a:solidFill>
              </a:rPr>
              <a:t>View the Video</a:t>
            </a:r>
          </a:p>
        </p:txBody>
      </p:sp>
    </p:spTree>
    <p:extLst>
      <p:ext uri="{BB962C8B-B14F-4D97-AF65-F5344CB8AC3E}">
        <p14:creationId xmlns:p14="http://schemas.microsoft.com/office/powerpoint/2010/main" val="365653805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685800" y="1600200"/>
            <a:ext cx="7811095" cy="3657600"/>
          </a:xfrm>
        </p:spPr>
        <p:txBody>
          <a:bodyPr>
            <a:normAutofit/>
          </a:bodyPr>
          <a:lstStyle/>
          <a:p>
            <a:pPr marL="0" indent="0">
              <a:spcAft>
                <a:spcPts val="1200"/>
              </a:spcAft>
              <a:buNone/>
            </a:pPr>
            <a:r>
              <a:rPr lang="en-US" sz="2400" b="1" dirty="0"/>
              <a:t>Apply!  Instructions at </a:t>
            </a:r>
            <a:r>
              <a:rPr lang="en-US" sz="2400" b="1" dirty="0">
                <a:solidFill>
                  <a:srgbClr val="66CC00"/>
                </a:solidFill>
                <a:hlinkClick r:id="rId2"/>
              </a:rPr>
              <a:t>www.csr.nih.gov/ECR</a:t>
            </a:r>
            <a:endParaRPr lang="en-US" sz="2400" b="1" dirty="0">
              <a:solidFill>
                <a:srgbClr val="66CC00"/>
              </a:solidFill>
            </a:endParaRPr>
          </a:p>
          <a:p>
            <a:pPr marL="0" indent="0">
              <a:spcAft>
                <a:spcPts val="1200"/>
              </a:spcAft>
              <a:buNone/>
            </a:pPr>
            <a:endParaRPr lang="en-US" sz="500" b="1" dirty="0"/>
          </a:p>
          <a:p>
            <a:pPr marL="0" indent="0">
              <a:spcAft>
                <a:spcPts val="1200"/>
              </a:spcAft>
              <a:buNone/>
            </a:pPr>
            <a:r>
              <a:rPr lang="en-US" sz="2400" b="1" dirty="0"/>
              <a:t>If you are accepted, we will:</a:t>
            </a:r>
          </a:p>
          <a:p>
            <a:pPr>
              <a:spcAft>
                <a:spcPts val="1200"/>
              </a:spcAft>
            </a:pPr>
            <a:r>
              <a:rPr lang="en-US" sz="2400" dirty="0"/>
              <a:t>Place your name in our ECR database</a:t>
            </a:r>
          </a:p>
          <a:p>
            <a:pPr>
              <a:spcAft>
                <a:spcPts val="1200"/>
              </a:spcAft>
            </a:pPr>
            <a:r>
              <a:rPr lang="en-US" sz="2400" dirty="0"/>
              <a:t>Invite you to serve if your expertise is needed to review particular applications</a:t>
            </a:r>
          </a:p>
          <a:p>
            <a:pPr lvl="1">
              <a:spcAft>
                <a:spcPts val="1200"/>
              </a:spcAft>
            </a:pPr>
            <a:endParaRPr lang="en-US" dirty="0"/>
          </a:p>
        </p:txBody>
      </p:sp>
      <p:sp>
        <p:nvSpPr>
          <p:cNvPr id="11266" name="Title 1"/>
          <p:cNvSpPr>
            <a:spLocks noGrp="1"/>
          </p:cNvSpPr>
          <p:nvPr>
            <p:ph type="title"/>
          </p:nvPr>
        </p:nvSpPr>
        <p:spPr/>
        <p:txBody>
          <a:bodyPr>
            <a:noAutofit/>
          </a:bodyPr>
          <a:lstStyle/>
          <a:p>
            <a:r>
              <a:rPr lang="en-US" sz="2600" dirty="0">
                <a:solidFill>
                  <a:srgbClr val="0070C0"/>
                </a:solidFill>
              </a:rPr>
              <a:t>How Can I Become an Early Career Reviewer? </a:t>
            </a:r>
          </a:p>
        </p:txBody>
      </p:sp>
    </p:spTree>
    <p:extLst>
      <p:ext uri="{BB962C8B-B14F-4D97-AF65-F5344CB8AC3E}">
        <p14:creationId xmlns:p14="http://schemas.microsoft.com/office/powerpoint/2010/main" val="92140239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295400" y="2438400"/>
            <a:ext cx="7195839" cy="991195"/>
          </a:xfrm>
        </p:spPr>
        <p:txBody>
          <a:bodyPr>
            <a:normAutofit/>
          </a:bodyPr>
          <a:lstStyle/>
          <a:p>
            <a:pPr eaLnBrk="1" hangingPunct="1"/>
            <a:r>
              <a:rPr lang="en-US" b="1" dirty="0">
                <a:solidFill>
                  <a:srgbClr val="0070C0"/>
                </a:solidFill>
              </a:rPr>
              <a:t>Preparing an Application</a:t>
            </a:r>
          </a:p>
        </p:txBody>
      </p:sp>
    </p:spTree>
    <p:extLst>
      <p:ext uri="{BB962C8B-B14F-4D97-AF65-F5344CB8AC3E}">
        <p14:creationId xmlns:p14="http://schemas.microsoft.com/office/powerpoint/2010/main" val="71507782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nd (4) Submit, Track and View--submit via your organizational representative. Use eRA Commons to view &amp; track.  ">
            <a:extLst>
              <a:ext uri="{FF2B5EF4-FFF2-40B4-BE49-F238E27FC236}">
                <a16:creationId xmlns:a16="http://schemas.microsoft.com/office/drawing/2014/main" xmlns="" id="{9A514911-3053-443A-A5EE-8BBD1679A63C}"/>
              </a:ext>
            </a:extLst>
          </p:cNvPr>
          <p:cNvPicPr>
            <a:picLocks noChangeAspect="1"/>
          </p:cNvPicPr>
          <p:nvPr/>
        </p:nvPicPr>
        <p:blipFill>
          <a:blip r:embed="rId3"/>
          <a:stretch>
            <a:fillRect/>
          </a:stretch>
        </p:blipFill>
        <p:spPr>
          <a:xfrm>
            <a:off x="6646513" y="2188356"/>
            <a:ext cx="2170364" cy="3194581"/>
          </a:xfrm>
          <a:prstGeom prst="rect">
            <a:avLst/>
          </a:prstGeom>
        </p:spPr>
      </p:pic>
      <p:pic>
        <p:nvPicPr>
          <p:cNvPr id="19" name="Picture 18" descr="(3) Prepare Application--follow application guide and instructions; ">
            <a:extLst>
              <a:ext uri="{FF2B5EF4-FFF2-40B4-BE49-F238E27FC236}">
                <a16:creationId xmlns:a16="http://schemas.microsoft.com/office/drawing/2014/main" xmlns="" id="{B9B77A4E-DA06-4CA6-895A-2E9DCF69632A}"/>
              </a:ext>
            </a:extLst>
          </p:cNvPr>
          <p:cNvPicPr>
            <a:picLocks noChangeAspect="1"/>
          </p:cNvPicPr>
          <p:nvPr/>
        </p:nvPicPr>
        <p:blipFill>
          <a:blip r:embed="rId4"/>
          <a:stretch>
            <a:fillRect/>
          </a:stretch>
        </p:blipFill>
        <p:spPr>
          <a:xfrm>
            <a:off x="4646999" y="2188356"/>
            <a:ext cx="2078916" cy="2481287"/>
          </a:xfrm>
          <a:prstGeom prst="rect">
            <a:avLst/>
          </a:prstGeom>
        </p:spPr>
      </p:pic>
      <p:pic>
        <p:nvPicPr>
          <p:cNvPr id="4" name="Picture 3" descr="(2) Find Opportunity--Submit in response to funding opportunity announcement (FOA); ">
            <a:extLst>
              <a:ext uri="{FF2B5EF4-FFF2-40B4-BE49-F238E27FC236}">
                <a16:creationId xmlns:a16="http://schemas.microsoft.com/office/drawing/2014/main" xmlns="" id="{DA235E07-7B72-4D23-A95B-686B0CB324BF}"/>
              </a:ext>
            </a:extLst>
          </p:cNvPr>
          <p:cNvPicPr>
            <a:picLocks noChangeAspect="1"/>
          </p:cNvPicPr>
          <p:nvPr/>
        </p:nvPicPr>
        <p:blipFill>
          <a:blip r:embed="rId5"/>
          <a:stretch>
            <a:fillRect/>
          </a:stretch>
        </p:blipFill>
        <p:spPr>
          <a:xfrm>
            <a:off x="2482731" y="2214040"/>
            <a:ext cx="2164268" cy="2962913"/>
          </a:xfrm>
          <a:prstGeom prst="rect">
            <a:avLst/>
          </a:prstGeom>
        </p:spPr>
      </p:pic>
      <p:pic>
        <p:nvPicPr>
          <p:cNvPr id="3" name="Picture 2" descr="A set of four graphic boxes the show the application process: (1) Prepare to apply &amp; register--Register with grants.gov and eRA Commons; ">
            <a:extLst>
              <a:ext uri="{FF2B5EF4-FFF2-40B4-BE49-F238E27FC236}">
                <a16:creationId xmlns:a16="http://schemas.microsoft.com/office/drawing/2014/main" xmlns="" id="{69F57DF1-A0BB-4460-ADFA-D48A934D63B4}"/>
              </a:ext>
            </a:extLst>
          </p:cNvPr>
          <p:cNvPicPr>
            <a:picLocks noChangeAspect="1"/>
          </p:cNvPicPr>
          <p:nvPr/>
        </p:nvPicPr>
        <p:blipFill>
          <a:blip r:embed="rId6"/>
          <a:stretch>
            <a:fillRect/>
          </a:stretch>
        </p:blipFill>
        <p:spPr>
          <a:xfrm>
            <a:off x="533400" y="2209800"/>
            <a:ext cx="2078916" cy="2206943"/>
          </a:xfrm>
          <a:prstGeom prst="rect">
            <a:avLst/>
          </a:prstGeom>
        </p:spPr>
      </p:pic>
      <p:sp>
        <p:nvSpPr>
          <p:cNvPr id="2" name="Title 1"/>
          <p:cNvSpPr>
            <a:spLocks noGrp="1"/>
          </p:cNvSpPr>
          <p:nvPr>
            <p:ph type="title"/>
          </p:nvPr>
        </p:nvSpPr>
        <p:spPr>
          <a:xfrm>
            <a:off x="457200" y="1104900"/>
            <a:ext cx="8229600" cy="571500"/>
          </a:xfrm>
        </p:spPr>
        <p:txBody>
          <a:bodyPr/>
          <a:lstStyle/>
          <a:p>
            <a:r>
              <a:rPr lang="en-US" dirty="0">
                <a:solidFill>
                  <a:srgbClr val="0070C0"/>
                </a:solidFill>
              </a:rPr>
              <a:t>Application Process (Overview)</a:t>
            </a:r>
          </a:p>
        </p:txBody>
      </p:sp>
    </p:spTree>
    <p:extLst>
      <p:ext uri="{BB962C8B-B14F-4D97-AF65-F5344CB8AC3E}">
        <p14:creationId xmlns:p14="http://schemas.microsoft.com/office/powerpoint/2010/main" val="16469298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0" y="2514600"/>
            <a:ext cx="6146602" cy="1143000"/>
          </a:xfrm>
          <a:noFill/>
        </p:spPr>
        <p:txBody>
          <a:bodyPr lIns="84548" tIns="41528" rIns="84548" bIns="41528" anchor="ctr"/>
          <a:lstStyle/>
          <a:p>
            <a:pPr eaLnBrk="1" hangingPunct="1"/>
            <a:r>
              <a:rPr lang="en-US" dirty="0">
                <a:solidFill>
                  <a:srgbClr val="0070C0"/>
                </a:solidFill>
              </a:rPr>
              <a:t>Overall Peer Review Process         </a:t>
            </a:r>
            <a:r>
              <a:rPr lang="en-US" sz="3400" dirty="0">
                <a:solidFill>
                  <a:srgbClr val="0070C0"/>
                </a:solidFill>
              </a:rPr>
              <a:t>   </a:t>
            </a:r>
          </a:p>
        </p:txBody>
      </p:sp>
    </p:spTree>
    <p:extLst>
      <p:ext uri="{BB962C8B-B14F-4D97-AF65-F5344CB8AC3E}">
        <p14:creationId xmlns:p14="http://schemas.microsoft.com/office/powerpoint/2010/main" val="367807433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219200" y="5241760"/>
            <a:ext cx="6974086" cy="70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5433" tIns="42726" rIns="85433" bIns="42726">
            <a:spAutoFit/>
          </a:bodyPr>
          <a:lstStyle>
            <a:lvl1pPr eaLnBrk="0" hangingPunct="0">
              <a:defRPr sz="2000" b="1">
                <a:solidFill>
                  <a:schemeClr val="tx1"/>
                </a:solidFill>
                <a:latin typeface="Bodoni MT" pitchFamily="18" charset="0"/>
                <a:ea typeface="ＭＳ Ｐゴシック" pitchFamily="1" charset="-128"/>
              </a:defRPr>
            </a:lvl1pPr>
            <a:lvl2pPr marL="742950" indent="-285750" eaLnBrk="0" hangingPunct="0">
              <a:defRPr sz="2000" b="1">
                <a:solidFill>
                  <a:schemeClr val="tx1"/>
                </a:solidFill>
                <a:latin typeface="Bodoni MT" pitchFamily="18" charset="0"/>
                <a:ea typeface="ＭＳ Ｐゴシック" pitchFamily="1" charset="-128"/>
              </a:defRPr>
            </a:lvl2pPr>
            <a:lvl3pPr marL="1143000" indent="-228600" eaLnBrk="0" hangingPunct="0">
              <a:defRPr sz="2000" b="1">
                <a:solidFill>
                  <a:schemeClr val="tx1"/>
                </a:solidFill>
                <a:latin typeface="Bodoni MT" pitchFamily="18" charset="0"/>
                <a:ea typeface="ＭＳ Ｐゴシック" pitchFamily="1" charset="-128"/>
              </a:defRPr>
            </a:lvl3pPr>
            <a:lvl4pPr marL="1600200" indent="-228600" eaLnBrk="0" hangingPunct="0">
              <a:defRPr sz="2000" b="1">
                <a:solidFill>
                  <a:schemeClr val="tx1"/>
                </a:solidFill>
                <a:latin typeface="Bodoni MT" pitchFamily="18" charset="0"/>
                <a:ea typeface="ＭＳ Ｐゴシック" pitchFamily="1" charset="-128"/>
              </a:defRPr>
            </a:lvl4pPr>
            <a:lvl5pPr marL="2057400" indent="-228600" eaLnBrk="0" hangingPunct="0">
              <a:defRPr sz="2000" b="1">
                <a:solidFill>
                  <a:schemeClr val="tx1"/>
                </a:solidFill>
                <a:latin typeface="Bodoni MT" pitchFamily="18" charset="0"/>
                <a:ea typeface="ＭＳ Ｐゴシック" pitchFamily="1" charset="-128"/>
              </a:defRPr>
            </a:lvl5pPr>
            <a:lvl6pPr marL="25146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pPr>
              <a:spcBef>
                <a:spcPct val="50000"/>
              </a:spcBef>
            </a:pPr>
            <a:r>
              <a:rPr lang="en-US" dirty="0">
                <a:solidFill>
                  <a:prstClr val="black"/>
                </a:solidFill>
                <a:latin typeface="Arial" charset="0"/>
              </a:rPr>
              <a:t>Insider’s Guide to Peer Review for Applicants:</a:t>
            </a:r>
            <a:r>
              <a:rPr lang="en-US" dirty="0">
                <a:solidFill>
                  <a:srgbClr val="41BA00"/>
                </a:solidFill>
                <a:latin typeface="Arial" charset="0"/>
              </a:rPr>
              <a:t> </a:t>
            </a:r>
            <a:r>
              <a:rPr lang="en-US" b="0" dirty="0">
                <a:solidFill>
                  <a:srgbClr val="00B050"/>
                </a:solidFill>
                <a:latin typeface="Arial" charset="0"/>
                <a:hlinkClick r:id="rId3"/>
              </a:rPr>
              <a:t>http://www.csr.nih.gov/applicantresources/insider</a:t>
            </a:r>
            <a:r>
              <a:rPr lang="en-US" b="0" dirty="0">
                <a:solidFill>
                  <a:srgbClr val="00B050"/>
                </a:solidFill>
                <a:latin typeface="Arial" charset="0"/>
              </a:rPr>
              <a:t> </a:t>
            </a:r>
          </a:p>
        </p:txBody>
      </p:sp>
      <p:sp>
        <p:nvSpPr>
          <p:cNvPr id="7" name="Rectangle 3">
            <a:extLst>
              <a:ext uri="{FF2B5EF4-FFF2-40B4-BE49-F238E27FC236}">
                <a16:creationId xmlns:a16="http://schemas.microsoft.com/office/drawing/2014/main" xmlns="" id="{88DB36B6-91E3-4C2A-A533-949FE60E018C}"/>
              </a:ext>
            </a:extLst>
          </p:cNvPr>
          <p:cNvSpPr txBox="1">
            <a:spLocks noChangeArrowheads="1"/>
          </p:cNvSpPr>
          <p:nvPr/>
        </p:nvSpPr>
        <p:spPr>
          <a:xfrm>
            <a:off x="740067" y="1552784"/>
            <a:ext cx="7426325" cy="3657600"/>
          </a:xfrm>
          <a:prstGeom prst="rect">
            <a:avLst/>
          </a:prstGeom>
          <a:noFill/>
        </p:spPr>
        <p:txBody>
          <a:bodyPr vert="horz" lIns="84688" tIns="41599" rIns="84688" bIns="41599" rtlCol="0">
            <a:normAutofit/>
          </a:bodyPr>
          <a:lstStyle>
            <a:lvl1pPr marL="342385" indent="-342385" algn="l" defTabSz="913031" rtl="0" eaLnBrk="1" latinLnBrk="0" hangingPunct="1">
              <a:spcBef>
                <a:spcPct val="20000"/>
              </a:spcBef>
              <a:buClr>
                <a:srgbClr val="719500"/>
              </a:buClr>
              <a:buFont typeface="Arial" pitchFamily="34" charset="0"/>
              <a:buChar char="•"/>
              <a:defRPr sz="2200" kern="1200">
                <a:solidFill>
                  <a:schemeClr val="tx1"/>
                </a:solidFill>
                <a:latin typeface="Arial" pitchFamily="34" charset="0"/>
                <a:ea typeface="+mn-ea"/>
                <a:cs typeface="Arial" pitchFamily="34" charset="0"/>
              </a:defRPr>
            </a:lvl1pPr>
            <a:lvl2pPr marL="342385" indent="291663"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2pPr>
            <a:lvl3pPr marL="749300" indent="-342900" algn="l" defTabSz="913031" rtl="0" eaLnBrk="1" latinLnBrk="0" hangingPunct="1">
              <a:spcBef>
                <a:spcPct val="20000"/>
              </a:spcBef>
              <a:buFont typeface="Arial" pitchFamily="34" charset="0"/>
              <a:buChar char="−"/>
              <a:tabLst>
                <a:tab pos="976436" algn="l"/>
              </a:tabLst>
              <a:defRPr sz="2200" kern="1200">
                <a:solidFill>
                  <a:schemeClr val="tx1"/>
                </a:solidFill>
                <a:latin typeface="Arial" pitchFamily="34" charset="0"/>
                <a:ea typeface="+mn-ea"/>
                <a:cs typeface="Arial" pitchFamily="34" charset="0"/>
              </a:defRPr>
            </a:lvl3pPr>
            <a:lvl4pPr marL="1092200" indent="-292100"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4pPr>
            <a:lvl5pPr marL="1485900" indent="-342900"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5pPr>
            <a:lvl6pPr marL="2510829"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46"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861"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376"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95263" indent="-195263"/>
            <a:r>
              <a:rPr lang="en-US" sz="2100"/>
              <a:t>Read instructions</a:t>
            </a:r>
          </a:p>
          <a:p>
            <a:pPr marL="195263" indent="-195263"/>
            <a:r>
              <a:rPr lang="en-US" sz="2100"/>
              <a:t>Clearly state rationale and design of proposed investigation</a:t>
            </a:r>
          </a:p>
          <a:p>
            <a:pPr marL="195263" indent="-195263"/>
            <a:r>
              <a:rPr lang="en-US" sz="2100"/>
              <a:t>Provide sufficient detail so reviewers will know what you mean </a:t>
            </a:r>
          </a:p>
          <a:p>
            <a:pPr marL="195263" indent="-195263"/>
            <a:r>
              <a:rPr lang="en-US" sz="2100"/>
              <a:t>Refer to pertinent literature </a:t>
            </a:r>
          </a:p>
          <a:p>
            <a:pPr marL="195263" indent="-195263"/>
            <a:r>
              <a:rPr lang="en-US" sz="2100"/>
              <a:t>Include well-designed tables and figures</a:t>
            </a:r>
          </a:p>
          <a:p>
            <a:pPr marL="195263" indent="-195263"/>
            <a:r>
              <a:rPr lang="en-US" sz="2100"/>
              <a:t>Present an organized, lucid write-up</a:t>
            </a:r>
          </a:p>
          <a:p>
            <a:pPr marL="195263" indent="-195263"/>
            <a:r>
              <a:rPr lang="en-US" sz="2100"/>
              <a:t>Obtain pre-review from faculty at your institution</a:t>
            </a:r>
          </a:p>
          <a:p>
            <a:pPr marL="195263" indent="-195263"/>
            <a:endParaRPr lang="en-US" sz="2100" dirty="0"/>
          </a:p>
        </p:txBody>
      </p:sp>
      <p:sp>
        <p:nvSpPr>
          <p:cNvPr id="2" name="Title 1"/>
          <p:cNvSpPr>
            <a:spLocks noGrp="1"/>
          </p:cNvSpPr>
          <p:nvPr>
            <p:ph type="title"/>
          </p:nvPr>
        </p:nvSpPr>
        <p:spPr/>
        <p:txBody>
          <a:bodyPr/>
          <a:lstStyle/>
          <a:p>
            <a:r>
              <a:rPr lang="en-US" dirty="0">
                <a:solidFill>
                  <a:srgbClr val="0070C0"/>
                </a:solidFill>
              </a:rPr>
              <a:t>When Preparing an Application</a:t>
            </a:r>
          </a:p>
        </p:txBody>
      </p:sp>
    </p:spTree>
    <p:extLst>
      <p:ext uri="{BB962C8B-B14F-4D97-AF65-F5344CB8AC3E}">
        <p14:creationId xmlns:p14="http://schemas.microsoft.com/office/powerpoint/2010/main" val="124937781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descr="This table lists the review criteria and parts of the application where they most apply:  Significance is primarily judged in the Research Strategy section under subsection at title significance.  Investigator(s) is primairly judged the biosketch, personal statement section.  Innovation in subsection b (inovation) in the  Research strategy section.  Appproach is primairly judged in the research strategy section under subsection c, approach.  Environment is primairly judged in the Recoruces/environment section of the applciation. "/>
          <p:cNvGraphicFramePr>
            <a:graphicFrameLocks noGrp="1"/>
          </p:cNvGraphicFramePr>
          <p:nvPr>
            <p:extLst>
              <p:ext uri="{D42A27DB-BD31-4B8C-83A1-F6EECF244321}">
                <p14:modId xmlns:p14="http://schemas.microsoft.com/office/powerpoint/2010/main" val="4050494104"/>
              </p:ext>
            </p:extLst>
          </p:nvPr>
        </p:nvGraphicFramePr>
        <p:xfrm>
          <a:off x="1524000" y="1295400"/>
          <a:ext cx="6096000" cy="4272903"/>
        </p:xfrm>
        <a:graphic>
          <a:graphicData uri="http://schemas.openxmlformats.org/drawingml/2006/table">
            <a:tbl>
              <a:tblPr firstRow="1" bandRow="1">
                <a:tableStyleId>{5940675A-B579-460E-94D1-54222C63F5DA}</a:tableStyleId>
              </a:tblPr>
              <a:tblGrid>
                <a:gridCol w="2895600">
                  <a:extLst>
                    <a:ext uri="{9D8B030D-6E8A-4147-A177-3AD203B41FA5}">
                      <a16:colId xmlns:a16="http://schemas.microsoft.com/office/drawing/2014/main" xmlns="" val="20000"/>
                    </a:ext>
                  </a:extLst>
                </a:gridCol>
                <a:gridCol w="3200400">
                  <a:extLst>
                    <a:ext uri="{9D8B030D-6E8A-4147-A177-3AD203B41FA5}">
                      <a16:colId xmlns:a16="http://schemas.microsoft.com/office/drawing/2014/main" xmlns="" val="20001"/>
                    </a:ext>
                  </a:extLst>
                </a:gridCol>
              </a:tblGrid>
              <a:tr h="462913">
                <a:tc>
                  <a:txBody>
                    <a:bodyPr/>
                    <a:lstStyle/>
                    <a:p>
                      <a:r>
                        <a:rPr lang="en-US" sz="2400" b="1" dirty="0"/>
                        <a:t>Criteria</a:t>
                      </a:r>
                    </a:p>
                  </a:txBody>
                  <a:tcPr marT="45719" marB="45719">
                    <a:solidFill>
                      <a:schemeClr val="bg1">
                        <a:lumMod val="75000"/>
                      </a:schemeClr>
                    </a:solidFill>
                  </a:tcPr>
                </a:tc>
                <a:tc>
                  <a:txBody>
                    <a:bodyPr/>
                    <a:lstStyle/>
                    <a:p>
                      <a:r>
                        <a:rPr lang="en-US" sz="2400" b="1" dirty="0"/>
                        <a:t>Application</a:t>
                      </a:r>
                    </a:p>
                  </a:txBody>
                  <a:tcPr marT="45719" marB="45719">
                    <a:solidFill>
                      <a:schemeClr val="bg1">
                        <a:lumMod val="75000"/>
                      </a:schemeClr>
                    </a:solidFill>
                  </a:tcPr>
                </a:tc>
                <a:extLst>
                  <a:ext uri="{0D108BD9-81ED-4DB2-BD59-A6C34878D82A}">
                    <a16:rowId xmlns:a16="http://schemas.microsoft.com/office/drawing/2014/main" xmlns="" val="10000"/>
                  </a:ext>
                </a:extLst>
              </a:tr>
              <a:tr h="761998">
                <a:tc>
                  <a:txBody>
                    <a:bodyPr/>
                    <a:lstStyle/>
                    <a:p>
                      <a:r>
                        <a:rPr lang="en-US" sz="2200" b="1" dirty="0"/>
                        <a:t>Significance</a:t>
                      </a:r>
                    </a:p>
                  </a:txBody>
                  <a:tcPr marT="45719" marB="45719"/>
                </a:tc>
                <a:tc>
                  <a:txBody>
                    <a:bodyPr/>
                    <a:lstStyle/>
                    <a:p>
                      <a:r>
                        <a:rPr lang="en-US" sz="2200" b="1" baseline="0" dirty="0">
                          <a:solidFill>
                            <a:schemeClr val="tx1"/>
                          </a:solidFill>
                        </a:rPr>
                        <a:t>Research Strategy</a:t>
                      </a:r>
                    </a:p>
                    <a:p>
                      <a:r>
                        <a:rPr lang="en-US" sz="2200" b="1" baseline="0" dirty="0">
                          <a:solidFill>
                            <a:schemeClr val="tx1"/>
                          </a:solidFill>
                        </a:rPr>
                        <a:t>    a. Significance</a:t>
                      </a:r>
                    </a:p>
                  </a:txBody>
                  <a:tcPr marT="45719" marB="45719"/>
                </a:tc>
                <a:extLst>
                  <a:ext uri="{0D108BD9-81ED-4DB2-BD59-A6C34878D82A}">
                    <a16:rowId xmlns:a16="http://schemas.microsoft.com/office/drawing/2014/main" xmlns="" val="10001"/>
                  </a:ext>
                </a:extLst>
              </a:tr>
              <a:tr h="761998">
                <a:tc>
                  <a:txBody>
                    <a:bodyPr/>
                    <a:lstStyle/>
                    <a:p>
                      <a:r>
                        <a:rPr lang="en-US" sz="2200" b="1" dirty="0"/>
                        <a:t>Investigator(s)</a:t>
                      </a:r>
                    </a:p>
                  </a:txBody>
                  <a:tcPr marT="45719" marB="45719">
                    <a:solidFill>
                      <a:schemeClr val="bg1">
                        <a:lumMod val="75000"/>
                      </a:schemeClr>
                    </a:solidFill>
                  </a:tcPr>
                </a:tc>
                <a:tc>
                  <a:txBody>
                    <a:bodyPr/>
                    <a:lstStyle/>
                    <a:p>
                      <a:r>
                        <a:rPr lang="en-US" sz="2200" b="1" baseline="0" dirty="0" err="1">
                          <a:solidFill>
                            <a:schemeClr val="tx1"/>
                          </a:solidFill>
                        </a:rPr>
                        <a:t>Biosketch</a:t>
                      </a:r>
                      <a:endParaRPr lang="en-US" sz="2200" b="1" baseline="0" dirty="0">
                        <a:solidFill>
                          <a:schemeClr val="tx1"/>
                        </a:solidFill>
                      </a:endParaRPr>
                    </a:p>
                    <a:p>
                      <a:r>
                        <a:rPr lang="en-US" sz="2200" b="1" baseline="0" dirty="0">
                          <a:solidFill>
                            <a:schemeClr val="tx1"/>
                          </a:solidFill>
                        </a:rPr>
                        <a:t>    Personal Statement</a:t>
                      </a:r>
                    </a:p>
                  </a:txBody>
                  <a:tcPr marT="45719" marB="45719">
                    <a:solidFill>
                      <a:schemeClr val="bg1">
                        <a:lumMod val="75000"/>
                      </a:schemeClr>
                    </a:solidFill>
                  </a:tcPr>
                </a:tc>
                <a:extLst>
                  <a:ext uri="{0D108BD9-81ED-4DB2-BD59-A6C34878D82A}">
                    <a16:rowId xmlns:a16="http://schemas.microsoft.com/office/drawing/2014/main" xmlns="" val="10002"/>
                  </a:ext>
                </a:extLst>
              </a:tr>
              <a:tr h="761998">
                <a:tc>
                  <a:txBody>
                    <a:bodyPr/>
                    <a:lstStyle/>
                    <a:p>
                      <a:r>
                        <a:rPr lang="en-US" sz="2200" b="1" dirty="0"/>
                        <a:t>Innovation</a:t>
                      </a:r>
                    </a:p>
                  </a:txBody>
                  <a:tcPr marT="45719" marB="45719"/>
                </a:tc>
                <a:tc>
                  <a:txBody>
                    <a:bodyPr/>
                    <a:lstStyle/>
                    <a:p>
                      <a:r>
                        <a:rPr lang="en-US" sz="2200" b="1" baseline="0" dirty="0">
                          <a:solidFill>
                            <a:schemeClr val="tx1"/>
                          </a:solidFill>
                        </a:rPr>
                        <a:t>Research Strategy</a:t>
                      </a:r>
                    </a:p>
                    <a:p>
                      <a:r>
                        <a:rPr lang="en-US" sz="2200" b="1" baseline="0" dirty="0">
                          <a:solidFill>
                            <a:schemeClr val="tx1"/>
                          </a:solidFill>
                        </a:rPr>
                        <a:t>    b. Innovation</a:t>
                      </a:r>
                    </a:p>
                  </a:txBody>
                  <a:tcPr marT="45719" marB="45719"/>
                </a:tc>
                <a:extLst>
                  <a:ext uri="{0D108BD9-81ED-4DB2-BD59-A6C34878D82A}">
                    <a16:rowId xmlns:a16="http://schemas.microsoft.com/office/drawing/2014/main" xmlns="" val="10003"/>
                  </a:ext>
                </a:extLst>
              </a:tr>
              <a:tr h="761998">
                <a:tc>
                  <a:txBody>
                    <a:bodyPr/>
                    <a:lstStyle/>
                    <a:p>
                      <a:r>
                        <a:rPr lang="en-US" sz="2200" b="1" dirty="0"/>
                        <a:t>Approach</a:t>
                      </a:r>
                    </a:p>
                  </a:txBody>
                  <a:tcPr marT="45719" marB="45719">
                    <a:solidFill>
                      <a:schemeClr val="bg1">
                        <a:lumMod val="75000"/>
                      </a:schemeClr>
                    </a:solidFill>
                  </a:tcPr>
                </a:tc>
                <a:tc>
                  <a:txBody>
                    <a:bodyPr/>
                    <a:lstStyle/>
                    <a:p>
                      <a:r>
                        <a:rPr lang="en-US" sz="2200" b="1" baseline="0" dirty="0">
                          <a:solidFill>
                            <a:schemeClr val="tx1"/>
                          </a:solidFill>
                        </a:rPr>
                        <a:t>Research Strategy</a:t>
                      </a:r>
                    </a:p>
                    <a:p>
                      <a:r>
                        <a:rPr lang="en-US" sz="2200" b="1" baseline="0" dirty="0">
                          <a:solidFill>
                            <a:schemeClr val="tx1"/>
                          </a:solidFill>
                        </a:rPr>
                        <a:t>    c. Approach</a:t>
                      </a:r>
                    </a:p>
                  </a:txBody>
                  <a:tcPr marT="45719" marB="45719">
                    <a:solidFill>
                      <a:schemeClr val="bg1">
                        <a:lumMod val="75000"/>
                      </a:schemeClr>
                    </a:solidFill>
                  </a:tcPr>
                </a:tc>
                <a:extLst>
                  <a:ext uri="{0D108BD9-81ED-4DB2-BD59-A6C34878D82A}">
                    <a16:rowId xmlns:a16="http://schemas.microsoft.com/office/drawing/2014/main" xmlns="" val="10004"/>
                  </a:ext>
                </a:extLst>
              </a:tr>
              <a:tr h="761998">
                <a:tc>
                  <a:txBody>
                    <a:bodyPr/>
                    <a:lstStyle/>
                    <a:p>
                      <a:r>
                        <a:rPr lang="en-US" sz="2200" b="1" dirty="0"/>
                        <a:t>Environment</a:t>
                      </a:r>
                    </a:p>
                  </a:txBody>
                  <a:tcPr marT="45719" marB="45719"/>
                </a:tc>
                <a:tc>
                  <a:txBody>
                    <a:bodyPr/>
                    <a:lstStyle/>
                    <a:p>
                      <a:r>
                        <a:rPr lang="en-US" sz="2200" b="1" baseline="0" dirty="0">
                          <a:solidFill>
                            <a:schemeClr val="tx1"/>
                          </a:solidFill>
                        </a:rPr>
                        <a:t>Resources</a:t>
                      </a:r>
                    </a:p>
                    <a:p>
                      <a:r>
                        <a:rPr lang="en-US" sz="2200" b="1" baseline="0" dirty="0">
                          <a:solidFill>
                            <a:schemeClr val="tx1"/>
                          </a:solidFill>
                        </a:rPr>
                        <a:t>    Environment</a:t>
                      </a:r>
                    </a:p>
                  </a:txBody>
                  <a:tcPr marT="45719" marB="45719"/>
                </a:tc>
                <a:extLst>
                  <a:ext uri="{0D108BD9-81ED-4DB2-BD59-A6C34878D82A}">
                    <a16:rowId xmlns:a16="http://schemas.microsoft.com/office/drawing/2014/main" xmlns="" val="10005"/>
                  </a:ext>
                </a:extLst>
              </a:tr>
            </a:tbl>
          </a:graphicData>
        </a:graphic>
      </p:graphicFrame>
      <p:sp>
        <p:nvSpPr>
          <p:cNvPr id="2" name="Title 1"/>
          <p:cNvSpPr>
            <a:spLocks noGrp="1"/>
          </p:cNvSpPr>
          <p:nvPr>
            <p:ph type="title"/>
          </p:nvPr>
        </p:nvSpPr>
        <p:spPr/>
        <p:txBody>
          <a:bodyPr/>
          <a:lstStyle/>
          <a:p>
            <a:r>
              <a:rPr lang="en-US" dirty="0">
                <a:solidFill>
                  <a:srgbClr val="0070C0"/>
                </a:solidFill>
              </a:rPr>
              <a:t>Alignment</a:t>
            </a:r>
          </a:p>
        </p:txBody>
      </p:sp>
    </p:spTree>
    <p:extLst>
      <p:ext uri="{BB962C8B-B14F-4D97-AF65-F5344CB8AC3E}">
        <p14:creationId xmlns:p14="http://schemas.microsoft.com/office/powerpoint/2010/main" val="143391592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Grant Writing: A, B, C and D</a:t>
            </a:r>
            <a:endParaRPr lang="en-US" dirty="0">
              <a:solidFill>
                <a:srgbClr val="0070C0"/>
              </a:solidFill>
            </a:endParaRPr>
          </a:p>
        </p:txBody>
      </p:sp>
      <p:sp>
        <p:nvSpPr>
          <p:cNvPr id="3" name="Content Placeholder 2"/>
          <p:cNvSpPr>
            <a:spLocks noGrp="1"/>
          </p:cNvSpPr>
          <p:nvPr>
            <p:ph idx="1"/>
          </p:nvPr>
        </p:nvSpPr>
        <p:spPr/>
        <p:txBody>
          <a:bodyPr/>
          <a:lstStyle/>
          <a:p>
            <a:r>
              <a:rPr lang="en-US" dirty="0" smtClean="0"/>
              <a:t>Ask a successfully funded researcher to critique your grant proposal before you submit it.</a:t>
            </a:r>
          </a:p>
          <a:p>
            <a:r>
              <a:rPr lang="en-US" dirty="0" smtClean="0"/>
              <a:t>Be hypothesis-driven, not technique-driven.</a:t>
            </a:r>
          </a:p>
          <a:p>
            <a:r>
              <a:rPr lang="en-US" dirty="0" smtClean="0"/>
              <a:t>Clearly state what impact your work will have on a field.</a:t>
            </a:r>
          </a:p>
          <a:p>
            <a:r>
              <a:rPr lang="en-US" dirty="0" smtClean="0"/>
              <a:t>Don’t be too ambitious, focus on 3 to 5 specific aims.</a:t>
            </a:r>
          </a:p>
          <a:p>
            <a:r>
              <a:rPr lang="en-US" dirty="0" smtClean="0"/>
              <a:t>Always include preliminary data.</a:t>
            </a:r>
          </a:p>
          <a:p>
            <a:r>
              <a:rPr lang="en-US" dirty="0" smtClean="0"/>
              <a:t>Be considerate of reviewers. Use readable fonts and leave space between paragraphs.</a:t>
            </a:r>
          </a:p>
          <a:p>
            <a:r>
              <a:rPr lang="en-US" dirty="0" smtClean="0"/>
              <a:t>Convey your excitement and enthusiasm.</a:t>
            </a:r>
          </a:p>
          <a:p>
            <a:r>
              <a:rPr lang="en-US" dirty="0" smtClean="0"/>
              <a:t>Discuss data interpretation and alternative hypothesis.</a:t>
            </a:r>
          </a:p>
          <a:p>
            <a:pPr marL="0" indent="0">
              <a:buNone/>
            </a:pPr>
            <a:endParaRPr lang="en-US" dirty="0"/>
          </a:p>
        </p:txBody>
      </p:sp>
    </p:spTree>
    <p:extLst>
      <p:ext uri="{BB962C8B-B14F-4D97-AF65-F5344CB8AC3E}">
        <p14:creationId xmlns:p14="http://schemas.microsoft.com/office/powerpoint/2010/main" val="187375776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When preparing an application</a:t>
            </a:r>
            <a:endParaRPr lang="en-US" dirty="0">
              <a:solidFill>
                <a:srgbClr val="0070C0"/>
              </a:solidFill>
            </a:endParaRPr>
          </a:p>
        </p:txBody>
      </p:sp>
      <p:sp>
        <p:nvSpPr>
          <p:cNvPr id="3" name="Content Placeholder 2"/>
          <p:cNvSpPr>
            <a:spLocks noGrp="1"/>
          </p:cNvSpPr>
          <p:nvPr>
            <p:ph idx="1"/>
          </p:nvPr>
        </p:nvSpPr>
        <p:spPr/>
        <p:txBody>
          <a:bodyPr/>
          <a:lstStyle/>
          <a:p>
            <a:r>
              <a:rPr lang="en-US" dirty="0" smtClean="0"/>
              <a:t>Read instructions, follow the format.</a:t>
            </a:r>
          </a:p>
          <a:p>
            <a:r>
              <a:rPr lang="en-US" dirty="0" smtClean="0"/>
              <a:t>Explicitly state the rationale.</a:t>
            </a:r>
          </a:p>
          <a:p>
            <a:r>
              <a:rPr lang="en-US" dirty="0" smtClean="0"/>
              <a:t>Include well-designed, clearly labeled tables and figures.</a:t>
            </a:r>
          </a:p>
          <a:p>
            <a:r>
              <a:rPr lang="en-US" dirty="0" smtClean="0"/>
              <a:t>Present an organized and lucid write-up.</a:t>
            </a:r>
          </a:p>
          <a:p>
            <a:r>
              <a:rPr lang="en-US" dirty="0" smtClean="0"/>
              <a:t>Never assume the reviewers “will know what your mean”.</a:t>
            </a:r>
          </a:p>
          <a:p>
            <a:r>
              <a:rPr lang="en-US" dirty="0" smtClean="0"/>
              <a:t>Refer to the literature thoroughly and thoughtfully.</a:t>
            </a:r>
            <a:endParaRPr lang="en-US" dirty="0"/>
          </a:p>
        </p:txBody>
      </p:sp>
    </p:spTree>
    <p:extLst>
      <p:ext uri="{BB962C8B-B14F-4D97-AF65-F5344CB8AC3E}">
        <p14:creationId xmlns:p14="http://schemas.microsoft.com/office/powerpoint/2010/main" val="231037963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rPr>
              <a:t>It is about You and Your idea and don’t be sloppy</a:t>
            </a:r>
            <a:endParaRPr lang="en-US" dirty="0">
              <a:solidFill>
                <a:srgbClr val="0070C0"/>
              </a:solidFill>
            </a:endParaRPr>
          </a:p>
        </p:txBody>
      </p:sp>
      <p:sp>
        <p:nvSpPr>
          <p:cNvPr id="3" name="Content Placeholder 2"/>
          <p:cNvSpPr>
            <a:spLocks noGrp="1"/>
          </p:cNvSpPr>
          <p:nvPr>
            <p:ph idx="1"/>
          </p:nvPr>
        </p:nvSpPr>
        <p:spPr/>
        <p:txBody>
          <a:bodyPr/>
          <a:lstStyle/>
          <a:p>
            <a:r>
              <a:rPr lang="en-US" dirty="0" smtClean="0"/>
              <a:t>Beginning investigators must demonstrate command of the material rather than promise earth shattering results.</a:t>
            </a:r>
          </a:p>
          <a:p>
            <a:r>
              <a:rPr lang="en-US" dirty="0" smtClean="0"/>
              <a:t>You must stand out from the crowd.</a:t>
            </a:r>
          </a:p>
          <a:p>
            <a:r>
              <a:rPr lang="en-US" dirty="0" smtClean="0"/>
              <a:t>Take pains to present you and your work positively.</a:t>
            </a:r>
          </a:p>
          <a:p>
            <a:r>
              <a:rPr lang="en-US" dirty="0" smtClean="0"/>
              <a:t>Use spell check.</a:t>
            </a:r>
          </a:p>
          <a:p>
            <a:r>
              <a:rPr lang="en-US" dirty="0" smtClean="0"/>
              <a:t>Include all sections (Other support, Animal welfare, Facilities etc.).</a:t>
            </a:r>
          </a:p>
          <a:p>
            <a:r>
              <a:rPr lang="en-US" dirty="0" smtClean="0"/>
              <a:t>Clarity counts and watch grammar. Avoid jargon.</a:t>
            </a:r>
            <a:endParaRPr lang="en-US" dirty="0"/>
          </a:p>
        </p:txBody>
      </p:sp>
    </p:spTree>
    <p:extLst>
      <p:ext uri="{BB962C8B-B14F-4D97-AF65-F5344CB8AC3E}">
        <p14:creationId xmlns:p14="http://schemas.microsoft.com/office/powerpoint/2010/main" val="356977855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Demonstrate Command of the material</a:t>
            </a:r>
            <a:endParaRPr lang="en-US" dirty="0">
              <a:solidFill>
                <a:srgbClr val="0070C0"/>
              </a:solidFill>
            </a:endParaRPr>
          </a:p>
        </p:txBody>
      </p:sp>
      <p:sp>
        <p:nvSpPr>
          <p:cNvPr id="3" name="Content Placeholder 2"/>
          <p:cNvSpPr>
            <a:spLocks noGrp="1"/>
          </p:cNvSpPr>
          <p:nvPr>
            <p:ph idx="1"/>
          </p:nvPr>
        </p:nvSpPr>
        <p:spPr/>
        <p:txBody>
          <a:bodyPr/>
          <a:lstStyle/>
          <a:p>
            <a:r>
              <a:rPr lang="en-US" dirty="0" smtClean="0"/>
              <a:t>Cite appropriate literature.</a:t>
            </a:r>
          </a:p>
          <a:p>
            <a:r>
              <a:rPr lang="en-US" dirty="0" smtClean="0"/>
              <a:t>Include preliminary data.</a:t>
            </a:r>
          </a:p>
          <a:p>
            <a:r>
              <a:rPr lang="en-US" dirty="0" smtClean="0"/>
              <a:t>Identify problematic aspects (either hypothesis or technique).</a:t>
            </a:r>
          </a:p>
          <a:p>
            <a:r>
              <a:rPr lang="en-US" dirty="0" smtClean="0"/>
              <a:t>Identify alternatives (i.e., backup strategies).</a:t>
            </a:r>
          </a:p>
          <a:p>
            <a:endParaRPr lang="en-US" dirty="0"/>
          </a:p>
        </p:txBody>
      </p:sp>
    </p:spTree>
    <p:extLst>
      <p:ext uri="{BB962C8B-B14F-4D97-AF65-F5344CB8AC3E}">
        <p14:creationId xmlns:p14="http://schemas.microsoft.com/office/powerpoint/2010/main" val="50388011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Implications for your application</a:t>
            </a:r>
            <a:endParaRPr lang="en-US" dirty="0">
              <a:solidFill>
                <a:srgbClr val="0070C0"/>
              </a:solidFill>
            </a:endParaRPr>
          </a:p>
        </p:txBody>
      </p:sp>
      <p:sp>
        <p:nvSpPr>
          <p:cNvPr id="3" name="Content Placeholder 2"/>
          <p:cNvSpPr>
            <a:spLocks noGrp="1"/>
          </p:cNvSpPr>
          <p:nvPr>
            <p:ph idx="1"/>
          </p:nvPr>
        </p:nvSpPr>
        <p:spPr/>
        <p:txBody>
          <a:bodyPr/>
          <a:lstStyle/>
          <a:p>
            <a:r>
              <a:rPr lang="en-US" dirty="0" smtClean="0"/>
              <a:t>Don’t be sloppy.</a:t>
            </a:r>
          </a:p>
          <a:p>
            <a:r>
              <a:rPr lang="en-US" dirty="0" smtClean="0"/>
              <a:t>Demonstrate command of the material.</a:t>
            </a:r>
          </a:p>
          <a:p>
            <a:r>
              <a:rPr lang="en-US" dirty="0" smtClean="0"/>
              <a:t>Help the reviewer find a way to think about and analyze your idea.</a:t>
            </a:r>
          </a:p>
          <a:p>
            <a:r>
              <a:rPr lang="en-US" dirty="0" smtClean="0"/>
              <a:t>Acknowledge the realities of peer review.</a:t>
            </a:r>
          </a:p>
          <a:p>
            <a:r>
              <a:rPr lang="en-US" dirty="0" smtClean="0"/>
              <a:t>Make your strengths the focus of your proposal.</a:t>
            </a:r>
          </a:p>
          <a:p>
            <a:r>
              <a:rPr lang="en-US" dirty="0" smtClean="0"/>
              <a:t>Solicit criticism. Respond to the summary statement.</a:t>
            </a:r>
          </a:p>
          <a:p>
            <a:r>
              <a:rPr lang="en-US" dirty="0" smtClean="0"/>
              <a:t>Don’t pad either the budget or </a:t>
            </a:r>
            <a:r>
              <a:rPr lang="en-US" smtClean="0"/>
              <a:t>specific aims</a:t>
            </a:r>
            <a:endParaRPr lang="en-US"/>
          </a:p>
        </p:txBody>
      </p:sp>
    </p:spTree>
    <p:extLst>
      <p:ext uri="{BB962C8B-B14F-4D97-AF65-F5344CB8AC3E}">
        <p14:creationId xmlns:p14="http://schemas.microsoft.com/office/powerpoint/2010/main" val="325828329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Acknowledge the realities of peer review</a:t>
            </a:r>
            <a:endParaRPr lang="en-US" dirty="0">
              <a:solidFill>
                <a:srgbClr val="0070C0"/>
              </a:solidFill>
            </a:endParaRPr>
          </a:p>
        </p:txBody>
      </p:sp>
      <p:sp>
        <p:nvSpPr>
          <p:cNvPr id="3" name="Content Placeholder 2"/>
          <p:cNvSpPr>
            <a:spLocks noGrp="1"/>
          </p:cNvSpPr>
          <p:nvPr>
            <p:ph idx="1"/>
          </p:nvPr>
        </p:nvSpPr>
        <p:spPr/>
        <p:txBody>
          <a:bodyPr/>
          <a:lstStyle/>
          <a:p>
            <a:r>
              <a:rPr lang="en-US" dirty="0" smtClean="0"/>
              <a:t>The competition is formidable-merely meeting the minimum standard will not suffice.</a:t>
            </a:r>
          </a:p>
          <a:p>
            <a:r>
              <a:rPr lang="en-US" dirty="0" smtClean="0"/>
              <a:t>State rationales and hypothesis clearly.</a:t>
            </a:r>
          </a:p>
          <a:p>
            <a:r>
              <a:rPr lang="en-US" dirty="0" smtClean="0"/>
              <a:t>Have an explicit timeline.</a:t>
            </a:r>
          </a:p>
          <a:p>
            <a:r>
              <a:rPr lang="en-US" dirty="0" smtClean="0"/>
              <a:t>A good idea, interesting finding, and promising investigator are not enough; you need to present a compelling grant application.</a:t>
            </a:r>
            <a:endParaRPr lang="en-US" dirty="0"/>
          </a:p>
        </p:txBody>
      </p:sp>
    </p:spTree>
    <p:extLst>
      <p:ext uri="{BB962C8B-B14F-4D97-AF65-F5344CB8AC3E}">
        <p14:creationId xmlns:p14="http://schemas.microsoft.com/office/powerpoint/2010/main" val="56053563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762000"/>
          </a:xfrm>
        </p:spPr>
        <p:txBody>
          <a:bodyPr/>
          <a:lstStyle/>
          <a:p>
            <a:r>
              <a:rPr lang="en-US" dirty="0" smtClean="0">
                <a:solidFill>
                  <a:srgbClr val="0070C0"/>
                </a:solidFill>
              </a:rPr>
              <a:t>Solicit (and heed!) criticism</a:t>
            </a:r>
            <a:endParaRPr lang="en-US" dirty="0">
              <a:solidFill>
                <a:srgbClr val="0070C0"/>
              </a:solidFill>
            </a:endParaRPr>
          </a:p>
        </p:txBody>
      </p:sp>
      <p:sp>
        <p:nvSpPr>
          <p:cNvPr id="3" name="Content Placeholder 2"/>
          <p:cNvSpPr>
            <a:spLocks noGrp="1"/>
          </p:cNvSpPr>
          <p:nvPr>
            <p:ph idx="1"/>
          </p:nvPr>
        </p:nvSpPr>
        <p:spPr/>
        <p:txBody>
          <a:bodyPr/>
          <a:lstStyle/>
          <a:p>
            <a:r>
              <a:rPr lang="en-US" dirty="0" smtClean="0"/>
              <a:t>Solicit Criticism: From someone who has a NIH grant like the one you are applying for.</a:t>
            </a:r>
          </a:p>
          <a:p>
            <a:r>
              <a:rPr lang="en-US" dirty="0" smtClean="0"/>
              <a:t>Have them read your proposal as written.</a:t>
            </a:r>
          </a:p>
          <a:p>
            <a:r>
              <a:rPr lang="en-US" dirty="0" smtClean="0"/>
              <a:t>Consult with NIH Program Staff early.</a:t>
            </a:r>
          </a:p>
          <a:p>
            <a:r>
              <a:rPr lang="en-US" dirty="0" smtClean="0"/>
              <a:t>In a revised application respond to everything.</a:t>
            </a:r>
          </a:p>
          <a:p>
            <a:r>
              <a:rPr lang="en-US" dirty="0" smtClean="0"/>
              <a:t>Put all ego aside. If in doubt, do it their way.</a:t>
            </a:r>
            <a:endParaRPr lang="en-US" dirty="0"/>
          </a:p>
        </p:txBody>
      </p:sp>
    </p:spTree>
    <p:extLst>
      <p:ext uri="{BB962C8B-B14F-4D97-AF65-F5344CB8AC3E}">
        <p14:creationId xmlns:p14="http://schemas.microsoft.com/office/powerpoint/2010/main" val="39651401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rPr>
              <a:t>Make your strengths the focus of your proposal</a:t>
            </a:r>
            <a:endParaRPr lang="en-US" dirty="0">
              <a:solidFill>
                <a:srgbClr val="0070C0"/>
              </a:solidFill>
            </a:endParaRPr>
          </a:p>
        </p:txBody>
      </p:sp>
      <p:sp>
        <p:nvSpPr>
          <p:cNvPr id="3" name="Content Placeholder 2"/>
          <p:cNvSpPr>
            <a:spLocks noGrp="1"/>
          </p:cNvSpPr>
          <p:nvPr>
            <p:ph idx="1"/>
          </p:nvPr>
        </p:nvSpPr>
        <p:spPr/>
        <p:txBody>
          <a:bodyPr/>
          <a:lstStyle/>
          <a:p>
            <a:r>
              <a:rPr lang="en-US" dirty="0" smtClean="0"/>
              <a:t>Propose experiments that take advantage of Your training. and your expertise and your environment.</a:t>
            </a:r>
          </a:p>
          <a:p>
            <a:r>
              <a:rPr lang="en-US" dirty="0" smtClean="0"/>
              <a:t>Give your application a reviewer friendly format.</a:t>
            </a:r>
          </a:p>
          <a:p>
            <a:r>
              <a:rPr lang="en-US" dirty="0" smtClean="0"/>
              <a:t>If you need a collaborator (s), get a strong one with publication in peer reviewed journals and one who has a grant. </a:t>
            </a:r>
            <a:endParaRPr lang="en-US" dirty="0"/>
          </a:p>
        </p:txBody>
      </p:sp>
    </p:spTree>
    <p:extLst>
      <p:ext uri="{BB962C8B-B14F-4D97-AF65-F5344CB8AC3E}">
        <p14:creationId xmlns:p14="http://schemas.microsoft.com/office/powerpoint/2010/main" val="26419408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rectangle bar of photos showing reviewers discussing grant applications at their meet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495800"/>
            <a:ext cx="7431087"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A graphic that shows two levels of NIH peer review with the text: &quot;First Level of Review -- Scientific Review Group (Study Section).  Second Level of Review -- NIH Institute/Center Counc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035800" cy="278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a:solidFill>
                  <a:srgbClr val="0070C0"/>
                </a:solidFill>
              </a:rPr>
              <a:t>NIH Peer Review System for Grant Applications</a:t>
            </a:r>
            <a:br>
              <a:rPr lang="en-US" dirty="0">
                <a:solidFill>
                  <a:srgbClr val="0070C0"/>
                </a:solidFill>
              </a:rPr>
            </a:br>
            <a:endParaRPr lang="en-US" dirty="0">
              <a:solidFill>
                <a:srgbClr val="0070C0"/>
              </a:solidFill>
            </a:endParaRPr>
          </a:p>
        </p:txBody>
      </p:sp>
    </p:spTree>
    <p:extLst>
      <p:ext uri="{BB962C8B-B14F-4D97-AF65-F5344CB8AC3E}">
        <p14:creationId xmlns:p14="http://schemas.microsoft.com/office/powerpoint/2010/main" val="122490092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The Successful Grant Application</a:t>
            </a:r>
            <a:endParaRPr lang="en-US" dirty="0">
              <a:solidFill>
                <a:srgbClr val="0070C0"/>
              </a:solidFill>
            </a:endParaRPr>
          </a:p>
        </p:txBody>
      </p:sp>
      <p:sp>
        <p:nvSpPr>
          <p:cNvPr id="3" name="Content Placeholder 2"/>
          <p:cNvSpPr>
            <a:spLocks noGrp="1"/>
          </p:cNvSpPr>
          <p:nvPr>
            <p:ph idx="1"/>
          </p:nvPr>
        </p:nvSpPr>
        <p:spPr/>
        <p:txBody>
          <a:bodyPr/>
          <a:lstStyle/>
          <a:p>
            <a:r>
              <a:rPr lang="en-US" dirty="0" smtClean="0"/>
              <a:t>Novel and interesting experiments.</a:t>
            </a:r>
          </a:p>
          <a:p>
            <a:r>
              <a:rPr lang="en-US" dirty="0" smtClean="0"/>
              <a:t>Advances knowledge in the area of the study.</a:t>
            </a:r>
          </a:p>
          <a:p>
            <a:r>
              <a:rPr lang="en-US" dirty="0" smtClean="0"/>
              <a:t>Hypothesis driven.</a:t>
            </a:r>
          </a:p>
          <a:p>
            <a:r>
              <a:rPr lang="en-US" dirty="0" smtClean="0"/>
              <a:t>Specific aims well defined.</a:t>
            </a:r>
          </a:p>
          <a:p>
            <a:r>
              <a:rPr lang="en-US" dirty="0" smtClean="0"/>
              <a:t>Experimental design well detailed.</a:t>
            </a:r>
          </a:p>
          <a:p>
            <a:r>
              <a:rPr lang="en-US" dirty="0" smtClean="0"/>
              <a:t>Preliminary data support hypothesis.</a:t>
            </a:r>
          </a:p>
          <a:p>
            <a:r>
              <a:rPr lang="en-US" dirty="0" smtClean="0"/>
              <a:t>Studies are well focused.</a:t>
            </a:r>
          </a:p>
          <a:p>
            <a:r>
              <a:rPr lang="en-US" dirty="0" smtClean="0"/>
              <a:t>Expertise is appropriate and documented.</a:t>
            </a:r>
          </a:p>
          <a:p>
            <a:r>
              <a:rPr lang="en-US" dirty="0" smtClean="0"/>
              <a:t>Budget is reasonable and justified.</a:t>
            </a:r>
          </a:p>
          <a:p>
            <a:endParaRPr lang="en-US" dirty="0"/>
          </a:p>
        </p:txBody>
      </p:sp>
    </p:spTree>
    <p:extLst>
      <p:ext uri="{BB962C8B-B14F-4D97-AF65-F5344CB8AC3E}">
        <p14:creationId xmlns:p14="http://schemas.microsoft.com/office/powerpoint/2010/main" val="379011594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Unsuccessful Grant Application</a:t>
            </a:r>
            <a:endParaRPr lang="en-US" dirty="0">
              <a:solidFill>
                <a:srgbClr val="0070C0"/>
              </a:solidFill>
            </a:endParaRPr>
          </a:p>
        </p:txBody>
      </p:sp>
      <p:sp>
        <p:nvSpPr>
          <p:cNvPr id="3" name="Content Placeholder 2"/>
          <p:cNvSpPr>
            <a:spLocks noGrp="1"/>
          </p:cNvSpPr>
          <p:nvPr>
            <p:ph idx="1"/>
          </p:nvPr>
        </p:nvSpPr>
        <p:spPr/>
        <p:txBody>
          <a:bodyPr/>
          <a:lstStyle/>
          <a:p>
            <a:r>
              <a:rPr lang="en-US" dirty="0" smtClean="0"/>
              <a:t>Lack of new or original ideas.</a:t>
            </a:r>
          </a:p>
          <a:p>
            <a:r>
              <a:rPr lang="en-US" dirty="0" smtClean="0"/>
              <a:t>Diffuse, superficial or unfocused research plan (poorly written).</a:t>
            </a:r>
          </a:p>
          <a:p>
            <a:r>
              <a:rPr lang="en-US" dirty="0" smtClean="0"/>
              <a:t>Lack of knowledge of published relevant work.</a:t>
            </a:r>
          </a:p>
          <a:p>
            <a:r>
              <a:rPr lang="en-US" dirty="0" smtClean="0"/>
              <a:t>Lack of experience in the essential methodology.</a:t>
            </a:r>
          </a:p>
          <a:p>
            <a:r>
              <a:rPr lang="en-US" dirty="0" smtClean="0"/>
              <a:t>Uncertainty concerning the future directions. </a:t>
            </a:r>
            <a:endParaRPr lang="en-US" dirty="0"/>
          </a:p>
        </p:txBody>
      </p:sp>
    </p:spTree>
    <p:extLst>
      <p:ext uri="{BB962C8B-B14F-4D97-AF65-F5344CB8AC3E}">
        <p14:creationId xmlns:p14="http://schemas.microsoft.com/office/powerpoint/2010/main" val="410761468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394425" y="5257800"/>
            <a:ext cx="6974086" cy="70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5433" tIns="42726" rIns="85433" bIns="42726">
            <a:spAutoFit/>
          </a:bodyPr>
          <a:lstStyle>
            <a:lvl1pPr eaLnBrk="0" hangingPunct="0">
              <a:defRPr sz="2000" b="1">
                <a:solidFill>
                  <a:schemeClr val="tx1"/>
                </a:solidFill>
                <a:latin typeface="Bodoni MT" pitchFamily="18" charset="0"/>
                <a:ea typeface="ＭＳ Ｐゴシック" pitchFamily="1" charset="-128"/>
              </a:defRPr>
            </a:lvl1pPr>
            <a:lvl2pPr marL="742950" indent="-285750" eaLnBrk="0" hangingPunct="0">
              <a:defRPr sz="2000" b="1">
                <a:solidFill>
                  <a:schemeClr val="tx1"/>
                </a:solidFill>
                <a:latin typeface="Bodoni MT" pitchFamily="18" charset="0"/>
                <a:ea typeface="ＭＳ Ｐゴシック" pitchFamily="1" charset="-128"/>
              </a:defRPr>
            </a:lvl2pPr>
            <a:lvl3pPr marL="1143000" indent="-228600" eaLnBrk="0" hangingPunct="0">
              <a:defRPr sz="2000" b="1">
                <a:solidFill>
                  <a:schemeClr val="tx1"/>
                </a:solidFill>
                <a:latin typeface="Bodoni MT" pitchFamily="18" charset="0"/>
                <a:ea typeface="ＭＳ Ｐゴシック" pitchFamily="1" charset="-128"/>
              </a:defRPr>
            </a:lvl3pPr>
            <a:lvl4pPr marL="1600200" indent="-228600" eaLnBrk="0" hangingPunct="0">
              <a:defRPr sz="2000" b="1">
                <a:solidFill>
                  <a:schemeClr val="tx1"/>
                </a:solidFill>
                <a:latin typeface="Bodoni MT" pitchFamily="18" charset="0"/>
                <a:ea typeface="ＭＳ Ｐゴシック" pitchFamily="1" charset="-128"/>
              </a:defRPr>
            </a:lvl4pPr>
            <a:lvl5pPr marL="2057400" indent="-228600" eaLnBrk="0" hangingPunct="0">
              <a:defRPr sz="2000" b="1">
                <a:solidFill>
                  <a:schemeClr val="tx1"/>
                </a:solidFill>
                <a:latin typeface="Bodoni MT" pitchFamily="18" charset="0"/>
                <a:ea typeface="ＭＳ Ｐゴシック" pitchFamily="1" charset="-128"/>
              </a:defRPr>
            </a:lvl5pPr>
            <a:lvl6pPr marL="25146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pPr>
              <a:spcBef>
                <a:spcPct val="50000"/>
              </a:spcBef>
            </a:pPr>
            <a:r>
              <a:rPr lang="en-US" dirty="0">
                <a:solidFill>
                  <a:prstClr val="black"/>
                </a:solidFill>
                <a:latin typeface="Arial" charset="0"/>
              </a:rPr>
              <a:t>Insider’s Guide to Peer Review for Applicants:</a:t>
            </a:r>
            <a:r>
              <a:rPr lang="en-US" dirty="0">
                <a:solidFill>
                  <a:srgbClr val="41BA00"/>
                </a:solidFill>
                <a:latin typeface="Arial" charset="0"/>
              </a:rPr>
              <a:t> </a:t>
            </a:r>
            <a:r>
              <a:rPr lang="en-US" b="0" dirty="0">
                <a:solidFill>
                  <a:srgbClr val="00B050"/>
                </a:solidFill>
                <a:latin typeface="Arial" charset="0"/>
                <a:hlinkClick r:id="rId3"/>
              </a:rPr>
              <a:t>http://www.csr.nih.gov/applicantresources/insider</a:t>
            </a:r>
            <a:r>
              <a:rPr lang="en-US" b="0" dirty="0">
                <a:solidFill>
                  <a:srgbClr val="00B050"/>
                </a:solidFill>
                <a:latin typeface="Arial" charset="0"/>
              </a:rPr>
              <a:t> </a:t>
            </a:r>
          </a:p>
        </p:txBody>
      </p:sp>
      <p:sp>
        <p:nvSpPr>
          <p:cNvPr id="97283" name="Content Placeholder 2"/>
          <p:cNvSpPr>
            <a:spLocks noGrp="1"/>
          </p:cNvSpPr>
          <p:nvPr>
            <p:ph idx="1"/>
          </p:nvPr>
        </p:nvSpPr>
        <p:spPr>
          <a:xfrm>
            <a:off x="974729" y="1219200"/>
            <a:ext cx="7813477" cy="3954380"/>
          </a:xfrm>
        </p:spPr>
        <p:txBody>
          <a:bodyPr/>
          <a:lstStyle/>
          <a:p>
            <a:r>
              <a:rPr lang="en-US" sz="2300" dirty="0"/>
              <a:t>Significance and impact</a:t>
            </a:r>
          </a:p>
          <a:p>
            <a:r>
              <a:rPr lang="en-US" sz="2300" dirty="0"/>
              <a:t>Exciting ideas</a:t>
            </a:r>
          </a:p>
          <a:p>
            <a:r>
              <a:rPr lang="en-US" sz="2300" dirty="0"/>
              <a:t>Clarity </a:t>
            </a:r>
          </a:p>
          <a:p>
            <a:r>
              <a:rPr lang="en-US" sz="2300" dirty="0"/>
              <a:t>Ideas they can understand -- Don’t assume too much</a:t>
            </a:r>
          </a:p>
          <a:p>
            <a:r>
              <a:rPr lang="en-US" sz="2300" dirty="0"/>
              <a:t>Realistic aims and timelines --  Don’t be overly ambitious</a:t>
            </a:r>
          </a:p>
          <a:p>
            <a:r>
              <a:rPr lang="en-US" sz="2300" dirty="0"/>
              <a:t>Brevity with things that everybody knows</a:t>
            </a:r>
          </a:p>
          <a:p>
            <a:r>
              <a:rPr lang="en-US" sz="2300" dirty="0"/>
              <a:t>Noted limitations of the study</a:t>
            </a:r>
          </a:p>
          <a:p>
            <a:r>
              <a:rPr lang="en-US" sz="2300" dirty="0"/>
              <a:t>A clean, well-written application</a:t>
            </a:r>
          </a:p>
        </p:txBody>
      </p:sp>
      <p:sp>
        <p:nvSpPr>
          <p:cNvPr id="97282" name="Title 1"/>
          <p:cNvSpPr>
            <a:spLocks noGrp="1"/>
          </p:cNvSpPr>
          <p:nvPr>
            <p:ph type="title"/>
          </p:nvPr>
        </p:nvSpPr>
        <p:spPr>
          <a:xfrm>
            <a:off x="457200" y="228600"/>
            <a:ext cx="8229600" cy="762000"/>
          </a:xfrm>
        </p:spPr>
        <p:txBody>
          <a:bodyPr/>
          <a:lstStyle/>
          <a:p>
            <a:r>
              <a:rPr lang="en-US" dirty="0">
                <a:solidFill>
                  <a:srgbClr val="0070C0"/>
                </a:solidFill>
              </a:rPr>
              <a:t>What Reviewers Look for in Applications</a:t>
            </a:r>
          </a:p>
        </p:txBody>
      </p:sp>
    </p:spTree>
    <p:extLst>
      <p:ext uri="{BB962C8B-B14F-4D97-AF65-F5344CB8AC3E}">
        <p14:creationId xmlns:p14="http://schemas.microsoft.com/office/powerpoint/2010/main" val="171951623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295400"/>
            <a:ext cx="6781800" cy="4419600"/>
          </a:xfrm>
        </p:spPr>
        <p:txBody>
          <a:bodyPr/>
          <a:lstStyle/>
          <a:p>
            <a:r>
              <a:rPr lang="en-US" sz="2100" dirty="0"/>
              <a:t>Lack of new or original ideas</a:t>
            </a:r>
          </a:p>
          <a:p>
            <a:r>
              <a:rPr lang="en-US" sz="2100" dirty="0"/>
              <a:t>Absence of an acceptable scientific rationale</a:t>
            </a:r>
          </a:p>
          <a:p>
            <a:r>
              <a:rPr lang="en-US" sz="2100" dirty="0"/>
              <a:t>Lack of experience in the essential methodology</a:t>
            </a:r>
          </a:p>
          <a:p>
            <a:r>
              <a:rPr lang="en-US" sz="2100" dirty="0"/>
              <a:t>Questionable reasoning in experimental approach</a:t>
            </a:r>
          </a:p>
          <a:p>
            <a:r>
              <a:rPr lang="en-US" sz="2100" dirty="0"/>
              <a:t>Uncritical approach</a:t>
            </a:r>
          </a:p>
          <a:p>
            <a:r>
              <a:rPr lang="en-US" sz="2100" dirty="0"/>
              <a:t>Diffuse, superficial, or unfocused research plan</a:t>
            </a:r>
          </a:p>
          <a:p>
            <a:r>
              <a:rPr lang="en-US" sz="2100" dirty="0"/>
              <a:t>Lack of sufficient experimental detail</a:t>
            </a:r>
          </a:p>
          <a:p>
            <a:r>
              <a:rPr lang="en-US" sz="2100" dirty="0"/>
              <a:t>Lack of knowledge of published relevant work</a:t>
            </a:r>
          </a:p>
          <a:p>
            <a:r>
              <a:rPr lang="en-US" sz="2100" dirty="0"/>
              <a:t>Unrealistically large amount of work</a:t>
            </a:r>
          </a:p>
          <a:p>
            <a:r>
              <a:rPr lang="en-US" sz="2100" dirty="0"/>
              <a:t>Uncertainty concerning future directions</a:t>
            </a:r>
          </a:p>
          <a:p>
            <a:endParaRPr lang="en-US" dirty="0"/>
          </a:p>
        </p:txBody>
      </p:sp>
      <p:sp>
        <p:nvSpPr>
          <p:cNvPr id="2" name="Title 1"/>
          <p:cNvSpPr>
            <a:spLocks noGrp="1"/>
          </p:cNvSpPr>
          <p:nvPr>
            <p:ph type="title"/>
          </p:nvPr>
        </p:nvSpPr>
        <p:spPr/>
        <p:txBody>
          <a:bodyPr/>
          <a:lstStyle/>
          <a:p>
            <a:r>
              <a:rPr lang="en-US" dirty="0">
                <a:solidFill>
                  <a:srgbClr val="0070C0"/>
                </a:solidFill>
              </a:rPr>
              <a:t>Common Problems in Applications</a:t>
            </a:r>
          </a:p>
        </p:txBody>
      </p:sp>
    </p:spTree>
    <p:extLst>
      <p:ext uri="{BB962C8B-B14F-4D97-AF65-F5344CB8AC3E}">
        <p14:creationId xmlns:p14="http://schemas.microsoft.com/office/powerpoint/2010/main" val="279203002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hoto of the first page of the Insider's Guide to Peer Review for Applicants, which includes texts and photos of reveiwer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685800"/>
            <a:ext cx="3200400" cy="4572001"/>
          </a:xfrm>
          <a:prstGeom prst="rect">
            <a:avLst/>
          </a:prstGeom>
          <a:ln w="19050">
            <a:solidFill>
              <a:srgbClr val="719500"/>
            </a:solidFill>
          </a:ln>
        </p:spPr>
      </p:pic>
      <p:sp>
        <p:nvSpPr>
          <p:cNvPr id="2" name="Title 1"/>
          <p:cNvSpPr>
            <a:spLocks noGrp="1"/>
          </p:cNvSpPr>
          <p:nvPr>
            <p:ph type="title"/>
          </p:nvPr>
        </p:nvSpPr>
        <p:spPr>
          <a:xfrm>
            <a:off x="3810000" y="1498600"/>
            <a:ext cx="5105400" cy="2540000"/>
          </a:xfrm>
        </p:spPr>
        <p:txBody>
          <a:bodyPr>
            <a:normAutofit fontScale="90000"/>
          </a:bodyPr>
          <a:lstStyle/>
          <a:p>
            <a:r>
              <a:rPr lang="en-US" dirty="0">
                <a:solidFill>
                  <a:srgbClr val="0070C0"/>
                </a:solidFill>
              </a:rPr>
              <a:t>Insider’s Guide to Peer Review for Applicants</a:t>
            </a:r>
            <a:r>
              <a:rPr lang="en-US" dirty="0"/>
              <a:t/>
            </a:r>
            <a:br>
              <a:rPr lang="en-US" dirty="0"/>
            </a:br>
            <a:r>
              <a:rPr lang="en-US" dirty="0"/>
              <a:t/>
            </a:r>
            <a:br>
              <a:rPr lang="en-US" dirty="0"/>
            </a:br>
            <a:r>
              <a:rPr lang="en-US" sz="2200" dirty="0">
                <a:solidFill>
                  <a:srgbClr val="719500"/>
                </a:solidFill>
              </a:rPr>
              <a:t>Advice from CSR Study Section Chairs</a:t>
            </a:r>
            <a:br>
              <a:rPr lang="en-US" sz="2200" dirty="0">
                <a:solidFill>
                  <a:srgbClr val="719500"/>
                </a:solidFill>
              </a:rPr>
            </a:br>
            <a:r>
              <a:rPr lang="en-US" dirty="0"/>
              <a:t/>
            </a:r>
            <a:br>
              <a:rPr lang="en-US" dirty="0"/>
            </a:br>
            <a:r>
              <a:rPr lang="en-US" dirty="0"/>
              <a:t/>
            </a:r>
            <a:br>
              <a:rPr lang="en-US" dirty="0"/>
            </a:br>
            <a:r>
              <a:rPr lang="en-US" sz="1700" dirty="0"/>
              <a:t>http://www.csr.nih.gov/applicantResources/Insider </a:t>
            </a:r>
            <a:br>
              <a:rPr lang="en-US" sz="1700" dirty="0"/>
            </a:br>
            <a:endParaRPr lang="en-US" sz="1700" dirty="0"/>
          </a:p>
        </p:txBody>
      </p:sp>
    </p:spTree>
    <p:extLst>
      <p:ext uri="{BB962C8B-B14F-4D97-AF65-F5344CB8AC3E}">
        <p14:creationId xmlns:p14="http://schemas.microsoft.com/office/powerpoint/2010/main" val="7564873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86000"/>
            <a:ext cx="7162800" cy="2514600"/>
          </a:xfrm>
        </p:spPr>
        <p:txBody>
          <a:bodyPr/>
          <a:lstStyle/>
          <a:p>
            <a:pPr marL="205178" indent="-205178">
              <a:spcBef>
                <a:spcPct val="50000"/>
              </a:spcBef>
            </a:pPr>
            <a:r>
              <a:rPr lang="en-US" sz="2100" dirty="0"/>
              <a:t>Announces NIH Scientific Initiatives</a:t>
            </a:r>
          </a:p>
          <a:p>
            <a:pPr marL="205178" indent="-205178">
              <a:spcBef>
                <a:spcPct val="50000"/>
              </a:spcBef>
            </a:pPr>
            <a:r>
              <a:rPr lang="en-US" sz="2100" dirty="0"/>
              <a:t>Provides NIH Policy and Administrative Information</a:t>
            </a:r>
          </a:p>
          <a:p>
            <a:pPr marL="205178" indent="-205178">
              <a:spcBef>
                <a:spcPct val="50000"/>
              </a:spcBef>
            </a:pPr>
            <a:r>
              <a:rPr lang="en-US" sz="2100" dirty="0"/>
              <a:t>Supplies links to application forms</a:t>
            </a:r>
            <a:endParaRPr lang="en-US" sz="2100" dirty="0">
              <a:solidFill>
                <a:srgbClr val="FF0000"/>
              </a:solidFill>
            </a:endParaRPr>
          </a:p>
          <a:p>
            <a:pPr marL="205178" indent="-205178">
              <a:spcBef>
                <a:spcPct val="50000"/>
              </a:spcBef>
            </a:pPr>
            <a:r>
              <a:rPr lang="en-US" sz="2100" dirty="0"/>
              <a:t>Available on the NIH Web Site: </a:t>
            </a:r>
            <a:r>
              <a:rPr lang="en-US" sz="2100" dirty="0">
                <a:solidFill>
                  <a:srgbClr val="00A900"/>
                </a:solidFill>
                <a:hlinkClick r:id="rId2"/>
              </a:rPr>
              <a:t>http://www.nih.gov</a:t>
            </a:r>
            <a:r>
              <a:rPr lang="en-US" sz="2100" dirty="0">
                <a:solidFill>
                  <a:srgbClr val="00A900"/>
                </a:solidFill>
              </a:rPr>
              <a:t> </a:t>
            </a:r>
          </a:p>
          <a:p>
            <a:endParaRPr lang="en-US" dirty="0"/>
          </a:p>
        </p:txBody>
      </p:sp>
      <p:sp>
        <p:nvSpPr>
          <p:cNvPr id="2" name="Title 1"/>
          <p:cNvSpPr>
            <a:spLocks noGrp="1"/>
          </p:cNvSpPr>
          <p:nvPr>
            <p:ph type="title"/>
          </p:nvPr>
        </p:nvSpPr>
        <p:spPr>
          <a:xfrm>
            <a:off x="685800" y="762000"/>
            <a:ext cx="8001000" cy="762000"/>
          </a:xfrm>
        </p:spPr>
        <p:txBody>
          <a:bodyPr>
            <a:normAutofit fontScale="90000"/>
          </a:bodyPr>
          <a:lstStyle/>
          <a:p>
            <a:r>
              <a:rPr lang="en-US" sz="2900" dirty="0">
                <a:solidFill>
                  <a:srgbClr val="0070C0"/>
                </a:solidFill>
              </a:rPr>
              <a:t>NIH Guide</a:t>
            </a:r>
            <a:r>
              <a:rPr lang="en-US" sz="2900" dirty="0"/>
              <a:t/>
            </a:r>
            <a:br>
              <a:rPr lang="en-US" sz="2900" dirty="0"/>
            </a:br>
            <a:r>
              <a:rPr lang="en-US" sz="2300" dirty="0">
                <a:solidFill>
                  <a:srgbClr val="719500"/>
                </a:solidFill>
              </a:rPr>
              <a:t>For Grants and Contracts</a:t>
            </a:r>
            <a:br>
              <a:rPr lang="en-US" sz="2300" dirty="0">
                <a:solidFill>
                  <a:srgbClr val="719500"/>
                </a:solidFill>
              </a:rPr>
            </a:br>
            <a:r>
              <a:rPr lang="en-US" sz="1900" i="1" dirty="0"/>
              <a:t>U.S. Department of Health and Human Services</a:t>
            </a:r>
            <a:br>
              <a:rPr lang="en-US" sz="1900" i="1" dirty="0"/>
            </a:br>
            <a:endParaRPr lang="en-US" sz="1900" i="1" dirty="0"/>
          </a:p>
        </p:txBody>
      </p:sp>
    </p:spTree>
    <p:extLst>
      <p:ext uri="{BB962C8B-B14F-4D97-AF65-F5344CB8AC3E}">
        <p14:creationId xmlns:p14="http://schemas.microsoft.com/office/powerpoint/2010/main" val="36395883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419600"/>
          </a:xfrm>
        </p:spPr>
        <p:txBody>
          <a:bodyPr>
            <a:normAutofit lnSpcReduction="10000"/>
          </a:bodyPr>
          <a:lstStyle/>
          <a:p>
            <a:pPr marL="0" indent="0">
              <a:buNone/>
              <a:defRPr/>
            </a:pPr>
            <a:r>
              <a:rPr lang="en-US" sz="2400" b="1" dirty="0">
                <a:solidFill>
                  <a:srgbClr val="719500"/>
                </a:solidFill>
              </a:rPr>
              <a:t>eRA Commons is an online interface where a grant applicant can:</a:t>
            </a:r>
          </a:p>
          <a:p>
            <a:pPr marL="0" indent="0">
              <a:buNone/>
              <a:defRPr/>
            </a:pPr>
            <a:endParaRPr lang="en-US" sz="800" dirty="0"/>
          </a:p>
          <a:p>
            <a:pPr marL="321858" indent="-321858">
              <a:defRPr/>
            </a:pPr>
            <a:r>
              <a:rPr lang="en-US" sz="2000" dirty="0"/>
              <a:t>Check submitted grant application for errors and warnings and view final image</a:t>
            </a:r>
          </a:p>
          <a:p>
            <a:pPr marL="321858" indent="-321858">
              <a:defRPr/>
            </a:pPr>
            <a:r>
              <a:rPr lang="en-US" sz="2000" dirty="0"/>
              <a:t>Track review assignment, view review outcomes (score, summary statements), find contact info</a:t>
            </a:r>
          </a:p>
          <a:p>
            <a:pPr marL="321858" indent="-321858">
              <a:defRPr/>
            </a:pPr>
            <a:r>
              <a:rPr lang="en-US" sz="2000" dirty="0"/>
              <a:t>Update Personal Profile to ensure Early  Stage Investigator eligibility is in place</a:t>
            </a:r>
          </a:p>
          <a:p>
            <a:pPr marL="321858" indent="-321858">
              <a:defRPr/>
            </a:pPr>
            <a:r>
              <a:rPr lang="en-US" sz="2000" dirty="0"/>
              <a:t>Submit pre-award information (just in time)</a:t>
            </a:r>
          </a:p>
          <a:p>
            <a:pPr marL="321858" indent="-321858">
              <a:defRPr/>
            </a:pPr>
            <a:r>
              <a:rPr lang="en-US" sz="2000" dirty="0"/>
              <a:t>View Notice of Award and other key documents</a:t>
            </a:r>
          </a:p>
          <a:p>
            <a:pPr marL="321858" indent="-321858">
              <a:buNone/>
              <a:defRPr/>
            </a:pPr>
            <a:endParaRPr lang="en-US" sz="800" dirty="0">
              <a:solidFill>
                <a:srgbClr val="41BA00"/>
              </a:solidFill>
            </a:endParaRPr>
          </a:p>
          <a:p>
            <a:pPr marL="321858" indent="-321858">
              <a:buNone/>
              <a:defRPr/>
            </a:pPr>
            <a:r>
              <a:rPr lang="en-US" sz="2400" b="1" dirty="0">
                <a:solidFill>
                  <a:srgbClr val="719500"/>
                </a:solidFill>
              </a:rPr>
              <a:t>And much more! </a:t>
            </a:r>
          </a:p>
          <a:p>
            <a:pPr marL="321858" indent="-321858">
              <a:buNone/>
              <a:defRPr/>
            </a:pPr>
            <a:r>
              <a:rPr lang="en-US" b="1" dirty="0"/>
              <a:t>        </a:t>
            </a:r>
            <a:r>
              <a:rPr lang="en-US" sz="2000" b="1" dirty="0">
                <a:solidFill>
                  <a:srgbClr val="41BA00"/>
                </a:solidFill>
                <a:hlinkClick r:id="rId2"/>
              </a:rPr>
              <a:t>https://commons.era.nih.gov/commons/</a:t>
            </a:r>
            <a:endParaRPr lang="en-US" b="1" dirty="0">
              <a:solidFill>
                <a:srgbClr val="41BA00"/>
              </a:solidFill>
            </a:endParaRPr>
          </a:p>
          <a:p>
            <a:pPr marL="321858" indent="-321858">
              <a:defRPr/>
            </a:pPr>
            <a:endParaRPr lang="en-US" dirty="0"/>
          </a:p>
        </p:txBody>
      </p:sp>
      <p:sp>
        <p:nvSpPr>
          <p:cNvPr id="100354" name="Title 1"/>
          <p:cNvSpPr>
            <a:spLocks noGrp="1"/>
          </p:cNvSpPr>
          <p:nvPr>
            <p:ph type="title"/>
          </p:nvPr>
        </p:nvSpPr>
        <p:spPr>
          <a:xfrm>
            <a:off x="457200" y="381000"/>
            <a:ext cx="8152805" cy="532805"/>
          </a:xfrm>
        </p:spPr>
        <p:txBody>
          <a:bodyPr/>
          <a:lstStyle/>
          <a:p>
            <a:r>
              <a:rPr lang="en-US" dirty="0">
                <a:solidFill>
                  <a:srgbClr val="0070C0"/>
                </a:solidFill>
              </a:rPr>
              <a:t>A Window to Your Application: </a:t>
            </a:r>
            <a:r>
              <a:rPr lang="en-US" dirty="0" err="1">
                <a:solidFill>
                  <a:srgbClr val="0070C0"/>
                </a:solidFill>
              </a:rPr>
              <a:t>eRA</a:t>
            </a:r>
            <a:r>
              <a:rPr lang="en-US" dirty="0">
                <a:solidFill>
                  <a:srgbClr val="0070C0"/>
                </a:solidFill>
              </a:rPr>
              <a:t> Commons</a:t>
            </a:r>
          </a:p>
        </p:txBody>
      </p:sp>
    </p:spTree>
    <p:extLst>
      <p:ext uri="{BB962C8B-B14F-4D97-AF65-F5344CB8AC3E}">
        <p14:creationId xmlns:p14="http://schemas.microsoft.com/office/powerpoint/2010/main" val="21042727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533400" y="1600200"/>
            <a:ext cx="8229600" cy="4419600"/>
          </a:xfrm>
        </p:spPr>
        <p:txBody>
          <a:bodyPr/>
          <a:lstStyle/>
          <a:p>
            <a:pPr marL="316644" indent="-316644">
              <a:lnSpc>
                <a:spcPct val="80000"/>
              </a:lnSpc>
              <a:buNone/>
              <a:defRPr/>
            </a:pPr>
            <a:endParaRPr lang="en-US" sz="2400" dirty="0"/>
          </a:p>
          <a:p>
            <a:pPr marL="316644" indent="-316644">
              <a:lnSpc>
                <a:spcPct val="80000"/>
              </a:lnSpc>
              <a:buNone/>
              <a:defRPr/>
            </a:pPr>
            <a:r>
              <a:rPr lang="en-US" sz="2400" dirty="0"/>
              <a:t>Titles, statements of public health relevance &amp; abstracts should:     </a:t>
            </a:r>
          </a:p>
          <a:p>
            <a:pPr marL="317873" lvl="2" indent="-317873">
              <a:spcBef>
                <a:spcPts val="563"/>
              </a:spcBef>
              <a:buClr>
                <a:srgbClr val="41BA00"/>
              </a:buClr>
              <a:buFontTx/>
              <a:buChar char="•"/>
              <a:defRPr/>
            </a:pPr>
            <a:r>
              <a:rPr lang="en-US" sz="2000" dirty="0"/>
              <a:t>Convey value of research in plain language</a:t>
            </a:r>
          </a:p>
          <a:p>
            <a:pPr marL="317873" lvl="2" indent="-317873">
              <a:spcBef>
                <a:spcPts val="563"/>
              </a:spcBef>
              <a:buClr>
                <a:srgbClr val="41BA00"/>
              </a:buClr>
              <a:buFontTx/>
              <a:buChar char="•"/>
              <a:defRPr/>
            </a:pPr>
            <a:r>
              <a:rPr lang="en-US" sz="2000" dirty="0"/>
              <a:t>Be understandable by both scientists and the public</a:t>
            </a:r>
          </a:p>
          <a:p>
            <a:pPr marL="317873" lvl="2" indent="-317873">
              <a:spcBef>
                <a:spcPts val="563"/>
              </a:spcBef>
              <a:buClr>
                <a:srgbClr val="41BA00"/>
              </a:buClr>
              <a:buFontTx/>
              <a:buChar char="•"/>
              <a:defRPr/>
            </a:pPr>
            <a:r>
              <a:rPr lang="en-US" sz="2000" dirty="0"/>
              <a:t>Clearly relay the potential impact of the research on health</a:t>
            </a:r>
            <a:endParaRPr lang="en-US" sz="2400" dirty="0"/>
          </a:p>
          <a:p>
            <a:pPr marL="316644" indent="-316644">
              <a:lnSpc>
                <a:spcPct val="80000"/>
              </a:lnSpc>
              <a:buNone/>
              <a:defRPr/>
            </a:pPr>
            <a:r>
              <a:rPr lang="en-US" sz="2400" dirty="0"/>
              <a:t>                                                                                       </a:t>
            </a:r>
            <a:endParaRPr lang="en-US" sz="2000" dirty="0"/>
          </a:p>
          <a:p>
            <a:pPr marL="316644" indent="-316644">
              <a:lnSpc>
                <a:spcPct val="80000"/>
              </a:lnSpc>
              <a:buNone/>
              <a:defRPr/>
            </a:pPr>
            <a:r>
              <a:rPr lang="en-US" sz="2000" dirty="0"/>
              <a:t>   The public accesses funded NIH grant info through</a:t>
            </a:r>
          </a:p>
          <a:p>
            <a:pPr marL="316644" indent="-316644">
              <a:lnSpc>
                <a:spcPct val="80000"/>
              </a:lnSpc>
              <a:buNone/>
              <a:defRPr/>
            </a:pPr>
            <a:r>
              <a:rPr lang="en-US" sz="2000" dirty="0"/>
              <a:t> 	</a:t>
            </a:r>
            <a:r>
              <a:rPr lang="en-US" sz="2000" dirty="0">
                <a:hlinkClick r:id="rId2"/>
              </a:rPr>
              <a:t>http://ProjectRePORTER.NIH.gov</a:t>
            </a:r>
            <a:endParaRPr lang="en-US" sz="2000" dirty="0"/>
          </a:p>
          <a:p>
            <a:pPr marL="316644" indent="-316644" algn="ctr">
              <a:lnSpc>
                <a:spcPct val="80000"/>
              </a:lnSpc>
              <a:buNone/>
              <a:defRPr/>
            </a:pPr>
            <a:endParaRPr lang="en-US" sz="2000" dirty="0"/>
          </a:p>
          <a:p>
            <a:pPr marL="316644" indent="-316644">
              <a:lnSpc>
                <a:spcPct val="80000"/>
              </a:lnSpc>
              <a:buNone/>
              <a:defRPr/>
            </a:pPr>
            <a:r>
              <a:rPr lang="en-US" sz="2000" dirty="0"/>
              <a:t>   Examples and more info: </a:t>
            </a:r>
            <a:r>
              <a:rPr lang="en-US" sz="2000" dirty="0">
                <a:hlinkClick r:id="rId3"/>
              </a:rPr>
              <a:t>http://grants.nih.gov/grants/plain_language.htm</a:t>
            </a:r>
            <a:endParaRPr lang="en-US" sz="2000" dirty="0"/>
          </a:p>
          <a:p>
            <a:pPr marL="316644" indent="-316644" algn="ctr">
              <a:lnSpc>
                <a:spcPct val="80000"/>
              </a:lnSpc>
              <a:buNone/>
              <a:defRPr/>
            </a:pPr>
            <a:endParaRPr lang="en-US" sz="1800" dirty="0"/>
          </a:p>
          <a:p>
            <a:pPr marL="316644" indent="-316644" algn="ctr">
              <a:lnSpc>
                <a:spcPct val="80000"/>
              </a:lnSpc>
              <a:buNone/>
              <a:defRPr/>
            </a:pPr>
            <a:endParaRPr lang="en-US" sz="1800" dirty="0"/>
          </a:p>
          <a:p>
            <a:pPr marL="1062926" lvl="2" indent="-208125">
              <a:lnSpc>
                <a:spcPct val="80000"/>
              </a:lnSpc>
              <a:defRPr/>
            </a:pPr>
            <a:endParaRPr lang="en-US" sz="1800" dirty="0"/>
          </a:p>
          <a:p>
            <a:pPr marL="689787" lvl="1" indent="-261647">
              <a:lnSpc>
                <a:spcPct val="80000"/>
              </a:lnSpc>
              <a:buNone/>
              <a:defRPr/>
            </a:pPr>
            <a:endParaRPr lang="en-US" sz="2000" dirty="0"/>
          </a:p>
          <a:p>
            <a:pPr marL="316644" indent="-316644">
              <a:lnSpc>
                <a:spcPct val="80000"/>
              </a:lnSpc>
              <a:buNone/>
              <a:defRPr/>
            </a:pPr>
            <a:endParaRPr lang="en-US" sz="2600" dirty="0"/>
          </a:p>
          <a:p>
            <a:pPr marL="316644" indent="-316644">
              <a:lnSpc>
                <a:spcPct val="80000"/>
              </a:lnSpc>
              <a:defRPr/>
            </a:pPr>
            <a:endParaRPr lang="en-US" sz="2000" dirty="0"/>
          </a:p>
        </p:txBody>
      </p:sp>
      <p:sp>
        <p:nvSpPr>
          <p:cNvPr id="2" name="Title 1"/>
          <p:cNvSpPr>
            <a:spLocks noGrp="1"/>
          </p:cNvSpPr>
          <p:nvPr>
            <p:ph type="title"/>
          </p:nvPr>
        </p:nvSpPr>
        <p:spPr>
          <a:xfrm>
            <a:off x="533400" y="762000"/>
            <a:ext cx="8229600" cy="762000"/>
          </a:xfrm>
        </p:spPr>
        <p:txBody>
          <a:bodyPr>
            <a:normAutofit fontScale="90000"/>
          </a:bodyPr>
          <a:lstStyle/>
          <a:p>
            <a:r>
              <a:rPr lang="en-US" dirty="0">
                <a:solidFill>
                  <a:srgbClr val="0070C0"/>
                </a:solidFill>
              </a:rPr>
              <a:t>NIH Encourages Applicants to Describe their Research in Terms Easily Understood by Reviewers, Scientists, Congress and the Public </a:t>
            </a:r>
            <a:r>
              <a:rPr lang="en-US" dirty="0"/>
              <a:t/>
            </a:r>
            <a:br>
              <a:rPr lang="en-US" dirty="0"/>
            </a:br>
            <a:endParaRPr lang="en-US" dirty="0"/>
          </a:p>
        </p:txBody>
      </p:sp>
    </p:spTree>
    <p:extLst>
      <p:ext uri="{BB962C8B-B14F-4D97-AF65-F5344CB8AC3E}">
        <p14:creationId xmlns:p14="http://schemas.microsoft.com/office/powerpoint/2010/main" val="196956074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 image of the NIH rePorter logo which includes these words and a magnifying gl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648200"/>
            <a:ext cx="23098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1828800"/>
            <a:ext cx="8229600" cy="4191000"/>
          </a:xfrm>
        </p:spPr>
        <p:txBody>
          <a:bodyPr>
            <a:normAutofit/>
          </a:bodyPr>
          <a:lstStyle/>
          <a:p>
            <a:pPr marL="0" indent="0">
              <a:buNone/>
            </a:pPr>
            <a:r>
              <a:rPr lang="en-US" b="1" dirty="0">
                <a:solidFill>
                  <a:srgbClr val="719500"/>
                </a:solidFill>
              </a:rPr>
              <a:t>Titles, statements of public health relevance &amp; abstracts should:  </a:t>
            </a:r>
          </a:p>
          <a:p>
            <a:pPr marL="0" indent="0">
              <a:buNone/>
            </a:pPr>
            <a:r>
              <a:rPr lang="en-US" sz="1400" dirty="0"/>
              <a:t>   </a:t>
            </a:r>
          </a:p>
          <a:p>
            <a:r>
              <a:rPr lang="en-US" sz="2000" dirty="0"/>
              <a:t>Convey value of research in plain language</a:t>
            </a:r>
          </a:p>
          <a:p>
            <a:r>
              <a:rPr lang="en-US" sz="2000" dirty="0"/>
              <a:t>Be understandable by both scientists and the public</a:t>
            </a:r>
          </a:p>
          <a:p>
            <a:r>
              <a:rPr lang="en-US" sz="2000" dirty="0"/>
              <a:t>Clearly relay the potential impact of the research on health</a:t>
            </a:r>
            <a:endParaRPr lang="en-US" sz="1400" dirty="0"/>
          </a:p>
          <a:p>
            <a:pPr marL="0" indent="0">
              <a:buNone/>
            </a:pPr>
            <a:r>
              <a:rPr lang="en-US" sz="1400" dirty="0"/>
              <a:t>                                                                                      </a:t>
            </a:r>
          </a:p>
          <a:p>
            <a:pPr marL="0" indent="0">
              <a:buNone/>
            </a:pPr>
            <a:r>
              <a:rPr lang="en-US" sz="2000" dirty="0"/>
              <a:t>The public accesses funded NIH grant info through</a:t>
            </a:r>
          </a:p>
          <a:p>
            <a:pPr marL="0" indent="0">
              <a:buNone/>
            </a:pPr>
            <a:r>
              <a:rPr lang="en-US" sz="2000" dirty="0"/>
              <a:t> 	</a:t>
            </a:r>
            <a:r>
              <a:rPr lang="en-US" sz="2000" dirty="0">
                <a:hlinkClick r:id="rId3"/>
              </a:rPr>
              <a:t>http://ProjectRePORTER.NIH.gov</a:t>
            </a:r>
            <a:r>
              <a:rPr lang="en-US" sz="2000" dirty="0"/>
              <a:t> </a:t>
            </a:r>
          </a:p>
          <a:p>
            <a:pPr marL="0" indent="0">
              <a:buNone/>
            </a:pPr>
            <a:endParaRPr lang="en-US" sz="1400" dirty="0"/>
          </a:p>
          <a:p>
            <a:pPr marL="0" indent="0">
              <a:buNone/>
            </a:pPr>
            <a:r>
              <a:rPr lang="en-US" sz="2000" dirty="0"/>
              <a:t>Examples and more info: 	</a:t>
            </a:r>
            <a:r>
              <a:rPr lang="en-US" sz="2000" dirty="0">
                <a:hlinkClick r:id="rId4"/>
              </a:rPr>
              <a:t>http://grants.nih.gov/grants/plain_language.htm</a:t>
            </a:r>
            <a:r>
              <a:rPr lang="en-US" sz="2000" dirty="0"/>
              <a:t> </a:t>
            </a:r>
          </a:p>
          <a:p>
            <a:endParaRPr lang="en-US" dirty="0"/>
          </a:p>
        </p:txBody>
      </p:sp>
      <p:sp>
        <p:nvSpPr>
          <p:cNvPr id="2" name="Title 1"/>
          <p:cNvSpPr>
            <a:spLocks noGrp="1"/>
          </p:cNvSpPr>
          <p:nvPr>
            <p:ph type="title"/>
          </p:nvPr>
        </p:nvSpPr>
        <p:spPr>
          <a:xfrm>
            <a:off x="457200" y="838200"/>
            <a:ext cx="8229600" cy="762000"/>
          </a:xfrm>
        </p:spPr>
        <p:txBody>
          <a:bodyPr>
            <a:normAutofit fontScale="90000"/>
          </a:bodyPr>
          <a:lstStyle/>
          <a:p>
            <a:r>
              <a:rPr lang="en-US" dirty="0">
                <a:solidFill>
                  <a:srgbClr val="0070C0"/>
                </a:solidFill>
              </a:rPr>
              <a:t>NIH Encourages Applicants to Describe their Research in Terms Easily Understood by Reviewers, Scientists, Congress and the Public </a:t>
            </a:r>
            <a:br>
              <a:rPr lang="en-US" dirty="0">
                <a:solidFill>
                  <a:srgbClr val="0070C0"/>
                </a:solidFill>
              </a:rPr>
            </a:br>
            <a:endParaRPr lang="en-US" dirty="0">
              <a:solidFill>
                <a:srgbClr val="0070C0"/>
              </a:solidFill>
            </a:endParaRPr>
          </a:p>
        </p:txBody>
      </p:sp>
    </p:spTree>
    <p:extLst>
      <p:ext uri="{BB962C8B-B14F-4D97-AF65-F5344CB8AC3E}">
        <p14:creationId xmlns:p14="http://schemas.microsoft.com/office/powerpoint/2010/main" val="283910829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848600" cy="762000"/>
          </a:xfrm>
        </p:spPr>
        <p:txBody>
          <a:bodyPr>
            <a:normAutofit fontScale="90000"/>
          </a:bodyPr>
          <a:lstStyle/>
          <a:p>
            <a:r>
              <a:rPr lang="en-US" dirty="0">
                <a:solidFill>
                  <a:srgbClr val="0070C0"/>
                </a:solidFill>
              </a:rPr>
              <a:t>NIH’s Resubmission Policy </a:t>
            </a:r>
            <a:br>
              <a:rPr lang="en-US" dirty="0">
                <a:solidFill>
                  <a:srgbClr val="0070C0"/>
                </a:solidFill>
              </a:rPr>
            </a:br>
            <a:endParaRPr lang="en-US" dirty="0">
              <a:solidFill>
                <a:srgbClr val="0070C0"/>
              </a:solidFill>
            </a:endParaRPr>
          </a:p>
        </p:txBody>
      </p:sp>
      <p:sp>
        <p:nvSpPr>
          <p:cNvPr id="3" name="Content Placeholder 2"/>
          <p:cNvSpPr>
            <a:spLocks noGrp="1"/>
          </p:cNvSpPr>
          <p:nvPr>
            <p:ph idx="1"/>
          </p:nvPr>
        </p:nvSpPr>
        <p:spPr>
          <a:xfrm>
            <a:off x="838200" y="1219200"/>
            <a:ext cx="7543800" cy="4648200"/>
          </a:xfrm>
        </p:spPr>
        <p:txBody>
          <a:bodyPr>
            <a:normAutofit/>
          </a:bodyPr>
          <a:lstStyle/>
          <a:p>
            <a:pPr marL="0" indent="0">
              <a:buNone/>
            </a:pPr>
            <a:r>
              <a:rPr lang="en-US" dirty="0"/>
              <a:t>After an unsuccessful new (A0) application or an unsuccessful resubmission (A1) application, you may submit a new (A0) application with the same idea as long as your summary statement has been issued.</a:t>
            </a:r>
          </a:p>
          <a:p>
            <a:pPr marL="0" indent="0">
              <a:buNone/>
            </a:pPr>
            <a:endParaRPr lang="en-US" dirty="0"/>
          </a:p>
          <a:p>
            <a:pPr marL="0" indent="0">
              <a:buNone/>
            </a:pPr>
            <a:r>
              <a:rPr lang="en-US" b="1" dirty="0"/>
              <a:t>NIH Guide Notices</a:t>
            </a:r>
          </a:p>
          <a:p>
            <a:r>
              <a:rPr lang="en-US" dirty="0">
                <a:hlinkClick r:id="rId2"/>
              </a:rPr>
              <a:t>NOT-OD-14-074</a:t>
            </a:r>
            <a:endParaRPr lang="en-US" dirty="0"/>
          </a:p>
          <a:p>
            <a:r>
              <a:rPr lang="en-US" dirty="0">
                <a:hlinkClick r:id="rId3"/>
              </a:rPr>
              <a:t>NOT-OD-14-082</a:t>
            </a:r>
            <a:endParaRPr lang="en-US" dirty="0"/>
          </a:p>
          <a:p>
            <a:pPr marL="0" indent="0">
              <a:buNone/>
            </a:pPr>
            <a:endParaRPr lang="en-US" dirty="0"/>
          </a:p>
          <a:p>
            <a:pPr marL="0" indent="0">
              <a:buNone/>
            </a:pPr>
            <a:r>
              <a:rPr lang="en-US" b="1" dirty="0"/>
              <a:t>Resubmission FAQs</a:t>
            </a:r>
          </a:p>
          <a:p>
            <a:pPr marL="0" indent="0">
              <a:buNone/>
            </a:pPr>
            <a:r>
              <a:rPr lang="en-US" dirty="0">
                <a:hlinkClick r:id="rId4"/>
              </a:rPr>
              <a:t>http://grants.nih.gov/grants/policy/resubmission_q&amp;a.htm</a:t>
            </a:r>
            <a:r>
              <a:rPr lang="en-US" dirty="0"/>
              <a:t> </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7512196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that shows how grant applications travel from a researcher through his or her institution to the NIH Center for Scientific Review which assigns it to an NIH Institute and Peer Review Group.  The application then goes to a study section, which reviews it for scientific merit.  The application continues on to an NIH institute, which evaluates it for relevance to its research priorities.  The application goes on to the institute's advisory council or board, which recommends action.  The Institute director then take final action.  Source: NIH/CSR&#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029810"/>
            <a:ext cx="7365277" cy="4685190"/>
          </a:xfrm>
          <a:prstGeom prst="rect">
            <a:avLst/>
          </a:prstGeom>
        </p:spPr>
      </p:pic>
      <p:sp>
        <p:nvSpPr>
          <p:cNvPr id="16420" name="Rectangle 37"/>
          <p:cNvSpPr>
            <a:spLocks noGrp="1" noChangeArrowheads="1"/>
          </p:cNvSpPr>
          <p:nvPr>
            <p:ph type="title"/>
          </p:nvPr>
        </p:nvSpPr>
        <p:spPr>
          <a:xfrm>
            <a:off x="381000" y="229198"/>
            <a:ext cx="8305800" cy="532805"/>
          </a:xfrm>
        </p:spPr>
        <p:txBody>
          <a:bodyPr>
            <a:normAutofit fontScale="90000"/>
          </a:bodyPr>
          <a:lstStyle/>
          <a:p>
            <a:pPr eaLnBrk="1" hangingPunct="1"/>
            <a:r>
              <a:rPr lang="en-US" sz="2800" b="1" dirty="0">
                <a:solidFill>
                  <a:srgbClr val="0070C0"/>
                </a:solidFill>
              </a:rPr>
              <a:t>Peer Review and Funding of NIH Grant Applications</a:t>
            </a:r>
          </a:p>
        </p:txBody>
      </p:sp>
    </p:spTree>
    <p:extLst>
      <p:ext uri="{BB962C8B-B14F-4D97-AF65-F5344CB8AC3E}">
        <p14:creationId xmlns:p14="http://schemas.microsoft.com/office/powerpoint/2010/main" val="410621570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An A0 or A1 application that overlaps a funded application</a:t>
            </a:r>
          </a:p>
          <a:p>
            <a:r>
              <a:rPr lang="en-US" dirty="0"/>
              <a:t>Simultaneous submissions of overlapping applications</a:t>
            </a:r>
          </a:p>
          <a:p>
            <a:r>
              <a:rPr lang="en-US" dirty="0"/>
              <a:t>An A0 or A1 application before NIH issues the summary statement of an earlier, overlapping application.</a:t>
            </a:r>
          </a:p>
        </p:txBody>
      </p:sp>
      <p:sp>
        <p:nvSpPr>
          <p:cNvPr id="2" name="Title 1"/>
          <p:cNvSpPr>
            <a:spLocks noGrp="1"/>
          </p:cNvSpPr>
          <p:nvPr>
            <p:ph type="title"/>
          </p:nvPr>
        </p:nvSpPr>
        <p:spPr/>
        <p:txBody>
          <a:bodyPr/>
          <a:lstStyle/>
          <a:p>
            <a:r>
              <a:rPr lang="en-US" dirty="0">
                <a:solidFill>
                  <a:srgbClr val="0070C0"/>
                </a:solidFill>
              </a:rPr>
              <a:t>NIH Will Not Accept</a:t>
            </a:r>
          </a:p>
        </p:txBody>
      </p:sp>
    </p:spTree>
    <p:extLst>
      <p:ext uri="{BB962C8B-B14F-4D97-AF65-F5344CB8AC3E}">
        <p14:creationId xmlns:p14="http://schemas.microsoft.com/office/powerpoint/2010/main" val="116856175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219200"/>
            <a:ext cx="8229600" cy="4419600"/>
          </a:xfrm>
        </p:spPr>
        <p:txBody>
          <a:bodyPr>
            <a:normAutofit lnSpcReduction="10000"/>
          </a:bodyPr>
          <a:lstStyle/>
          <a:p>
            <a:pPr marL="0" indent="0">
              <a:buNone/>
            </a:pPr>
            <a:r>
              <a:rPr lang="en-US" dirty="0"/>
              <a:t>Your new (A0) application should not contain information that might bias the review or provide a competitive advantage: </a:t>
            </a:r>
          </a:p>
          <a:p>
            <a:pPr marL="0" indent="0">
              <a:buNone/>
            </a:pPr>
            <a:endParaRPr lang="en-US" dirty="0"/>
          </a:p>
          <a:p>
            <a:pPr marL="0" indent="0">
              <a:buNone/>
            </a:pPr>
            <a:r>
              <a:rPr lang="en-US" b="1" dirty="0">
                <a:solidFill>
                  <a:srgbClr val="719500"/>
                </a:solidFill>
              </a:rPr>
              <a:t>You Cannot Refer to a Previous Review</a:t>
            </a:r>
          </a:p>
          <a:p>
            <a:r>
              <a:rPr lang="en-US" dirty="0"/>
              <a:t>No mention of previous score</a:t>
            </a:r>
          </a:p>
          <a:p>
            <a:r>
              <a:rPr lang="en-US" dirty="0"/>
              <a:t>No mention of previous reviewer comments</a:t>
            </a:r>
          </a:p>
          <a:p>
            <a:r>
              <a:rPr lang="en-US" dirty="0"/>
              <a:t>No mention of how the A0 is responsive to previous review</a:t>
            </a:r>
          </a:p>
          <a:p>
            <a:r>
              <a:rPr lang="en-US" dirty="0"/>
              <a:t>No marks in text to indicate changes</a:t>
            </a:r>
          </a:p>
          <a:p>
            <a:endParaRPr lang="en-US" dirty="0"/>
          </a:p>
          <a:p>
            <a:pPr marL="0" indent="0">
              <a:buNone/>
            </a:pPr>
            <a:r>
              <a:rPr lang="en-US" b="1" dirty="0">
                <a:solidFill>
                  <a:srgbClr val="719500"/>
                </a:solidFill>
              </a:rPr>
              <a:t>You Cannot Submit Elements of a Renewal</a:t>
            </a:r>
          </a:p>
          <a:p>
            <a:r>
              <a:rPr lang="en-US" dirty="0"/>
              <a:t>No </a:t>
            </a:r>
            <a:r>
              <a:rPr lang="en-US"/>
              <a:t>Progress Report</a:t>
            </a:r>
            <a:endParaRPr lang="en-US" dirty="0"/>
          </a:p>
          <a:p>
            <a:r>
              <a:rPr lang="en-US" dirty="0"/>
              <a:t>No Progress Report Publication List</a:t>
            </a:r>
          </a:p>
        </p:txBody>
      </p:sp>
      <p:sp>
        <p:nvSpPr>
          <p:cNvPr id="2" name="Title 1"/>
          <p:cNvSpPr>
            <a:spLocks noGrp="1"/>
          </p:cNvSpPr>
          <p:nvPr>
            <p:ph type="title"/>
          </p:nvPr>
        </p:nvSpPr>
        <p:spPr/>
        <p:txBody>
          <a:bodyPr>
            <a:normAutofit/>
          </a:bodyPr>
          <a:lstStyle/>
          <a:p>
            <a:r>
              <a:rPr lang="en-US" dirty="0">
                <a:solidFill>
                  <a:srgbClr val="0070C0"/>
                </a:solidFill>
              </a:rPr>
              <a:t>Your New Application Must Be Written as New</a:t>
            </a:r>
          </a:p>
        </p:txBody>
      </p:sp>
    </p:spTree>
    <p:extLst>
      <p:ext uri="{BB962C8B-B14F-4D97-AF65-F5344CB8AC3E}">
        <p14:creationId xmlns:p14="http://schemas.microsoft.com/office/powerpoint/2010/main" val="20398354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F30 Postdoctoral Fellowship Program</a:t>
            </a:r>
            <a:endParaRPr lang="en-US" dirty="0"/>
          </a:p>
        </p:txBody>
      </p:sp>
      <p:sp>
        <p:nvSpPr>
          <p:cNvPr id="3" name="Content Placeholder 2"/>
          <p:cNvSpPr>
            <a:spLocks noGrp="1"/>
          </p:cNvSpPr>
          <p:nvPr>
            <p:ph idx="1"/>
          </p:nvPr>
        </p:nvSpPr>
        <p:spPr/>
        <p:txBody>
          <a:bodyPr/>
          <a:lstStyle/>
          <a:p>
            <a:r>
              <a:rPr lang="en-US" dirty="0" smtClean="0"/>
              <a:t>To enhance the integrated research &amp; clinical training of promising pre-doctoral students (MD/PHD, DDS?PHD, DVM/PHD) who intend careers as physician clinical scientists. </a:t>
            </a:r>
          </a:p>
          <a:p>
            <a:r>
              <a:rPr lang="en-US" dirty="0" smtClean="0"/>
              <a:t>OVERALL IMPACT (Following Scored Criteria)</a:t>
            </a:r>
          </a:p>
          <a:p>
            <a:r>
              <a:rPr lang="en-US" dirty="0" smtClean="0"/>
              <a:t>Fellowship Applicant</a:t>
            </a:r>
          </a:p>
          <a:p>
            <a:r>
              <a:rPr lang="en-US" dirty="0" smtClean="0"/>
              <a:t>Sponsors, Collaborators and Consultants</a:t>
            </a:r>
          </a:p>
          <a:p>
            <a:r>
              <a:rPr lang="en-US" dirty="0" smtClean="0"/>
              <a:t>Research Training Plan</a:t>
            </a:r>
          </a:p>
          <a:p>
            <a:r>
              <a:rPr lang="en-US" dirty="0" smtClean="0"/>
              <a:t>Training Potential</a:t>
            </a:r>
          </a:p>
          <a:p>
            <a:r>
              <a:rPr lang="en-US" dirty="0" smtClean="0"/>
              <a:t>Institutional Environment &amp; Commitment to Training</a:t>
            </a:r>
          </a:p>
          <a:p>
            <a:r>
              <a:rPr lang="en-US" dirty="0" smtClean="0"/>
              <a:t>(Protection of Human Subjects, Inclusion of Women &amp; Minorities, Vertebrate Animals, Biohazards etc., not scored)</a:t>
            </a:r>
          </a:p>
          <a:p>
            <a:endParaRPr lang="en-US" dirty="0" smtClean="0"/>
          </a:p>
          <a:p>
            <a:endParaRPr lang="en-US" dirty="0" smtClean="0"/>
          </a:p>
          <a:p>
            <a:endParaRPr lang="en-US" dirty="0"/>
          </a:p>
        </p:txBody>
      </p:sp>
    </p:spTree>
    <p:extLst>
      <p:ext uri="{BB962C8B-B14F-4D97-AF65-F5344CB8AC3E}">
        <p14:creationId xmlns:p14="http://schemas.microsoft.com/office/powerpoint/2010/main" val="168787609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F31 Individual Pre-doctoral Fellowship</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F31 fellowship is to enable promising pre-doctoral students to obtain individualized mentored research training from outstanding faculty sponsors while conducting dissertation research.</a:t>
            </a:r>
          </a:p>
          <a:p>
            <a:r>
              <a:rPr lang="en-US" dirty="0" smtClean="0"/>
              <a:t>OVERALL IMPACT (Scored Criteria below)</a:t>
            </a:r>
          </a:p>
          <a:p>
            <a:r>
              <a:rPr lang="en-US" dirty="0" smtClean="0"/>
              <a:t>Fellowship Applicant</a:t>
            </a:r>
          </a:p>
          <a:p>
            <a:r>
              <a:rPr lang="en-US" dirty="0" smtClean="0"/>
              <a:t>Sponsors, Collaborators and Consultants</a:t>
            </a:r>
          </a:p>
          <a:p>
            <a:r>
              <a:rPr lang="en-US" dirty="0" smtClean="0"/>
              <a:t>Research Training Plan</a:t>
            </a:r>
          </a:p>
          <a:p>
            <a:r>
              <a:rPr lang="en-US" dirty="0" smtClean="0"/>
              <a:t>Training Potential</a:t>
            </a:r>
          </a:p>
          <a:p>
            <a:r>
              <a:rPr lang="en-US" dirty="0" smtClean="0"/>
              <a:t>Institutional Environment &amp; Commitment to Training</a:t>
            </a:r>
          </a:p>
          <a:p>
            <a:r>
              <a:rPr lang="en-US" dirty="0" smtClean="0"/>
              <a:t>Not scored criteria: Protection of Human Subjects, Vertebrate animals, Inclusion of Women, Minorities and Children, Vertebrate animals, Biohazards, Training in the responsible conduct of research, Budget and Period of Support</a:t>
            </a:r>
          </a:p>
          <a:p>
            <a:endParaRPr lang="en-US" dirty="0"/>
          </a:p>
        </p:txBody>
      </p:sp>
    </p:spTree>
    <p:extLst>
      <p:ext uri="{BB962C8B-B14F-4D97-AF65-F5344CB8AC3E}">
        <p14:creationId xmlns:p14="http://schemas.microsoft.com/office/powerpoint/2010/main" val="239691936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F99/K00 Pre-doctoral to Postdoctoral Fellow Transition Award</a:t>
            </a:r>
            <a:endParaRPr lang="en-US" dirty="0"/>
          </a:p>
        </p:txBody>
      </p:sp>
      <p:sp>
        <p:nvSpPr>
          <p:cNvPr id="3" name="Content Placeholder 2"/>
          <p:cNvSpPr>
            <a:spLocks noGrp="1"/>
          </p:cNvSpPr>
          <p:nvPr>
            <p:ph idx="1"/>
          </p:nvPr>
        </p:nvSpPr>
        <p:spPr/>
        <p:txBody>
          <a:bodyPr/>
          <a:lstStyle/>
          <a:p>
            <a:r>
              <a:rPr lang="en-US" dirty="0" smtClean="0"/>
              <a:t>F99/K00 Pre-doctoral to Postdoctoral Fellow Transition Award is to encourage and retain outstanding graduate students and facilitate the transition into research postdoctoral appointments. </a:t>
            </a:r>
            <a:endParaRPr lang="en-US" dirty="0"/>
          </a:p>
        </p:txBody>
      </p:sp>
    </p:spTree>
    <p:extLst>
      <p:ext uri="{BB962C8B-B14F-4D97-AF65-F5344CB8AC3E}">
        <p14:creationId xmlns:p14="http://schemas.microsoft.com/office/powerpoint/2010/main" val="27204822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NSF-GRFP (Graduate Research Fellowship Program)</a:t>
            </a:r>
            <a:endParaRPr lang="en-US" dirty="0"/>
          </a:p>
        </p:txBody>
      </p:sp>
      <p:sp>
        <p:nvSpPr>
          <p:cNvPr id="3" name="Content Placeholder 2"/>
          <p:cNvSpPr>
            <a:spLocks noGrp="1"/>
          </p:cNvSpPr>
          <p:nvPr>
            <p:ph idx="1"/>
          </p:nvPr>
        </p:nvSpPr>
        <p:spPr/>
        <p:txBody>
          <a:bodyPr/>
          <a:lstStyle/>
          <a:p>
            <a:r>
              <a:rPr lang="en-US" dirty="0" smtClean="0"/>
              <a:t>Annual grant awarded to about 2000 students pursuing research based Masters and Doctoral degrees in the natural, social and engineering sciences at US institutions.</a:t>
            </a:r>
          </a:p>
          <a:p>
            <a:r>
              <a:rPr lang="en-US" dirty="0" smtClean="0"/>
              <a:t>As of 2019, Honorarium of $12,000 for tuition and fees, also awards $34,000 stipend for 3 years. One time travel award of</a:t>
            </a:r>
          </a:p>
          <a:p>
            <a:r>
              <a:rPr lang="en-US" dirty="0" smtClean="0"/>
              <a:t>$1,000.</a:t>
            </a:r>
          </a:p>
          <a:p>
            <a:r>
              <a:rPr lang="en-US" dirty="0" smtClean="0"/>
              <a:t>Competition is open to US citizens, permanent residents. To apply, applicant must submit biographical information, undergraduate and graduate transcripts, 3 letters of recommendation &amp; two assays, a personal statement with relevant experience and a research proposal stating future goals. </a:t>
            </a:r>
            <a:endParaRPr lang="en-US" dirty="0"/>
          </a:p>
        </p:txBody>
      </p:sp>
    </p:spTree>
    <p:extLst>
      <p:ext uri="{BB962C8B-B14F-4D97-AF65-F5344CB8AC3E}">
        <p14:creationId xmlns:p14="http://schemas.microsoft.com/office/powerpoint/2010/main" val="318654621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DOD HORIZON AWARD</a:t>
            </a:r>
            <a:endParaRPr lang="en-US" dirty="0"/>
          </a:p>
        </p:txBody>
      </p:sp>
      <p:sp>
        <p:nvSpPr>
          <p:cNvPr id="3" name="Content Placeholder 2"/>
          <p:cNvSpPr>
            <a:spLocks noGrp="1"/>
          </p:cNvSpPr>
          <p:nvPr>
            <p:ph idx="1"/>
          </p:nvPr>
        </p:nvSpPr>
        <p:spPr/>
        <p:txBody>
          <a:bodyPr>
            <a:normAutofit fontScale="92500"/>
          </a:bodyPr>
          <a:lstStyle/>
          <a:p>
            <a:r>
              <a:rPr lang="en-US" dirty="0" smtClean="0"/>
              <a:t>The goal of Peer Reviewed Cancer Research Program (PRCRP) is to improve mission readiness and quality of life by decreasing the burden of cancer of service members, their families and the American public. </a:t>
            </a:r>
          </a:p>
          <a:p>
            <a:r>
              <a:rPr lang="en-US" dirty="0" smtClean="0"/>
              <a:t>Key Elements: Principal Investigator, both pre-doctoral &amp; postdoctoral fellows are eligible (Within 2 years of completing required graduate courses and within 3 years of completion of his/her terminal degree and working in the mentor’s lab. Mentor must be an experienced cancer researcher).</a:t>
            </a:r>
          </a:p>
          <a:p>
            <a:r>
              <a:rPr lang="en-US" dirty="0" smtClean="0"/>
              <a:t>Must address at least one of the topic areas: 1. Research approach-rational &amp; experimental methodology. 2. Research Development Plan with guidance from the mentor. 3. Impact: Potential for significant impact on at least one of the topic areas.</a:t>
            </a:r>
          </a:p>
          <a:p>
            <a:endParaRPr lang="en-US" dirty="0"/>
          </a:p>
        </p:txBody>
      </p:sp>
    </p:spTree>
    <p:extLst>
      <p:ext uri="{BB962C8B-B14F-4D97-AF65-F5344CB8AC3E}">
        <p14:creationId xmlns:p14="http://schemas.microsoft.com/office/powerpoint/2010/main" val="57986969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NSF Early Career Award</a:t>
            </a:r>
            <a:endParaRPr lang="en-US" dirty="0"/>
          </a:p>
        </p:txBody>
      </p:sp>
      <p:sp>
        <p:nvSpPr>
          <p:cNvPr id="3" name="Content Placeholder 2"/>
          <p:cNvSpPr>
            <a:spLocks noGrp="1"/>
          </p:cNvSpPr>
          <p:nvPr>
            <p:ph idx="1"/>
          </p:nvPr>
        </p:nvSpPr>
        <p:spPr/>
        <p:txBody>
          <a:bodyPr>
            <a:normAutofit fontScale="92500"/>
          </a:bodyPr>
          <a:lstStyle/>
          <a:p>
            <a:r>
              <a:rPr lang="en-US" dirty="0" smtClean="0"/>
              <a:t>This award is to support new investigators as part of the regular (“core”) research competitions. Faculty Early-Career Development Award-Most prestigious Award to help junior faculty member. Goals of the Career Program is to provide stable support for 5 years (greater than or equal to 400 K in most directorates) to allow career development of outstanding new teacher scholars. What should be in a career proposal:</a:t>
            </a:r>
          </a:p>
          <a:p>
            <a:r>
              <a:rPr lang="en-US" dirty="0" smtClean="0"/>
              <a:t>1. Compelling Research Plan.</a:t>
            </a:r>
          </a:p>
          <a:p>
            <a:r>
              <a:rPr lang="en-US" dirty="0" smtClean="0"/>
              <a:t>2. Innovating but doable education plan.</a:t>
            </a:r>
          </a:p>
          <a:p>
            <a:r>
              <a:rPr lang="en-US" dirty="0" smtClean="0"/>
              <a:t>3. Plan for effective integration of both sets of activities (evaluation plan is a big plus).</a:t>
            </a:r>
          </a:p>
          <a:p>
            <a:r>
              <a:rPr lang="en-US" dirty="0" smtClean="0"/>
              <a:t>Letter from Chair to support for the PI’s proposed career research and education activities (US citizen or Permanent Resident) </a:t>
            </a:r>
            <a:endParaRPr lang="en-US" dirty="0"/>
          </a:p>
        </p:txBody>
      </p:sp>
    </p:spTree>
    <p:extLst>
      <p:ext uri="{BB962C8B-B14F-4D97-AF65-F5344CB8AC3E}">
        <p14:creationId xmlns:p14="http://schemas.microsoft.com/office/powerpoint/2010/main" val="91219520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DOD Early Career Grant Program (Office of Naval Research Young Investigator Program, YIP)</a:t>
            </a:r>
            <a:endParaRPr lang="en-US" dirty="0"/>
          </a:p>
        </p:txBody>
      </p:sp>
      <p:sp>
        <p:nvSpPr>
          <p:cNvPr id="3" name="Content Placeholder 2"/>
          <p:cNvSpPr>
            <a:spLocks noGrp="1"/>
          </p:cNvSpPr>
          <p:nvPr>
            <p:ph idx="1"/>
          </p:nvPr>
        </p:nvSpPr>
        <p:spPr/>
        <p:txBody>
          <a:bodyPr/>
          <a:lstStyle/>
          <a:p>
            <a:r>
              <a:rPr lang="en-US" dirty="0" smtClean="0"/>
              <a:t>YIP seeks to identify and support academic scientist and engineers who are in their first  or second full-time tenure-track academic appointments and who show exceptional promise for doing creative research.</a:t>
            </a:r>
          </a:p>
          <a:p>
            <a:r>
              <a:rPr lang="en-US" dirty="0" smtClean="0"/>
              <a:t>DARPA Young Faculty: Objective of the program is to identify and engage rising research stars in junior faculty positions and introduce them to DOD needs as well as DARPA’S program development process. Program focuses on untenured faculty, those without prior </a:t>
            </a:r>
            <a:r>
              <a:rPr lang="en-US" smtClean="0"/>
              <a:t>DARPA funding.</a:t>
            </a:r>
            <a:endParaRPr lang="en-US" dirty="0"/>
          </a:p>
        </p:txBody>
      </p:sp>
    </p:spTree>
    <p:extLst>
      <p:ext uri="{BB962C8B-B14F-4D97-AF65-F5344CB8AC3E}">
        <p14:creationId xmlns:p14="http://schemas.microsoft.com/office/powerpoint/2010/main" val="112901108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F32 Postdoctoral Fellowship Review Criteria</a:t>
            </a:r>
            <a:endParaRPr lang="en-US" dirty="0">
              <a:solidFill>
                <a:srgbClr val="0070C0"/>
              </a:solidFill>
            </a:endParaRPr>
          </a:p>
        </p:txBody>
      </p:sp>
      <p:sp>
        <p:nvSpPr>
          <p:cNvPr id="3" name="Content Placeholder 2"/>
          <p:cNvSpPr>
            <a:spLocks noGrp="1"/>
          </p:cNvSpPr>
          <p:nvPr>
            <p:ph idx="1"/>
          </p:nvPr>
        </p:nvSpPr>
        <p:spPr/>
        <p:txBody>
          <a:bodyPr>
            <a:normAutofit fontScale="92500"/>
          </a:bodyPr>
          <a:lstStyle/>
          <a:p>
            <a:r>
              <a:rPr lang="en-US" dirty="0" smtClean="0"/>
              <a:t>Overall Impact: Enhancing the applicants potential for a productive independent scientific research career (health-related field).</a:t>
            </a:r>
          </a:p>
          <a:p>
            <a:r>
              <a:rPr lang="en-US" dirty="0" smtClean="0"/>
              <a:t>Scored Review Criteria:</a:t>
            </a:r>
          </a:p>
          <a:p>
            <a:r>
              <a:rPr lang="en-US" dirty="0" smtClean="0"/>
              <a:t>Fellowship Applicant: Academic record, research experience.</a:t>
            </a:r>
          </a:p>
          <a:p>
            <a:r>
              <a:rPr lang="en-US" dirty="0" smtClean="0"/>
              <a:t>Sponsors, Collaborators and Consultants: track record, mentoring </a:t>
            </a:r>
            <a:r>
              <a:rPr lang="en-US" dirty="0" err="1" smtClean="0"/>
              <a:t>etc</a:t>
            </a:r>
            <a:endParaRPr lang="en-US" dirty="0" smtClean="0"/>
          </a:p>
          <a:p>
            <a:r>
              <a:rPr lang="en-US" dirty="0" smtClean="0"/>
              <a:t>Training Potential: Individualized mentored experience.</a:t>
            </a:r>
          </a:p>
          <a:p>
            <a:r>
              <a:rPr lang="en-US" dirty="0" smtClean="0"/>
              <a:t>Institutional Environment &amp; Commitment to Training.</a:t>
            </a:r>
          </a:p>
          <a:p>
            <a:r>
              <a:rPr lang="en-US" dirty="0" smtClean="0"/>
              <a:t>Training in the responsible conduct of research (RCR), Adequacy for format, subject matter, faculty participation, duration of instruction and frequency of instruction.</a:t>
            </a:r>
          </a:p>
          <a:p>
            <a:r>
              <a:rPr lang="en-US" dirty="0" smtClean="0"/>
              <a:t>Application from </a:t>
            </a:r>
            <a:r>
              <a:rPr lang="en-US" smtClean="0"/>
              <a:t>foreign organization</a:t>
            </a:r>
            <a:endParaRPr lang="en-US" dirty="0" smtClean="0"/>
          </a:p>
          <a:p>
            <a:endParaRPr lang="en-US" dirty="0"/>
          </a:p>
        </p:txBody>
      </p:sp>
    </p:spTree>
    <p:extLst>
      <p:ext uri="{BB962C8B-B14F-4D97-AF65-F5344CB8AC3E}">
        <p14:creationId xmlns:p14="http://schemas.microsoft.com/office/powerpoint/2010/main" val="16267472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5029200"/>
            <a:ext cx="6477000" cy="369332"/>
          </a:xfrm>
          <a:prstGeom prst="rect">
            <a:avLst/>
          </a:prstGeom>
        </p:spPr>
        <p:txBody>
          <a:bodyPr wrap="square">
            <a:spAutoFit/>
          </a:bodyPr>
          <a:lstStyle/>
          <a:p>
            <a:r>
              <a:rPr lang="en-US" dirty="0">
                <a:solidFill>
                  <a:prstClr val="black"/>
                </a:solidFill>
                <a:hlinkClick r:id="rId3"/>
              </a:rPr>
              <a:t>http://grants1.nih.gov/grants/funding/submissionschedule.htm</a:t>
            </a:r>
            <a:r>
              <a:rPr lang="en-US" dirty="0">
                <a:solidFill>
                  <a:prstClr val="black"/>
                </a:solidFill>
              </a:rPr>
              <a:t>  </a:t>
            </a:r>
          </a:p>
        </p:txBody>
      </p:sp>
      <p:pic>
        <p:nvPicPr>
          <p:cNvPr id="1026" name="Picture 2" descr="A graphic that shows the three main overlapping cycles per year.  Cycle one: receipt and referral from Jan through Apr, review from May through July, Council review Sept through Oct and award in Dec.  Cycle two:  receipt and referral from May to Sept, review from Oct into Dec, Council review Jan through Feb. and award in April.  Cycle three: receipt and referral from Sept through Dec,  review from Jan through Mar, Council review May through Jun and award in Ju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76398"/>
            <a:ext cx="8096250"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10" name="Rectangle 81"/>
          <p:cNvSpPr>
            <a:spLocks noGrp="1" noChangeArrowheads="1"/>
          </p:cNvSpPr>
          <p:nvPr>
            <p:ph type="title"/>
          </p:nvPr>
        </p:nvSpPr>
        <p:spPr/>
        <p:txBody>
          <a:bodyPr/>
          <a:lstStyle/>
          <a:p>
            <a:r>
              <a:rPr lang="en-US" dirty="0">
                <a:solidFill>
                  <a:srgbClr val="0070C0"/>
                </a:solidFill>
              </a:rPr>
              <a:t>Overall Timeframe from Submission to Award</a:t>
            </a:r>
          </a:p>
        </p:txBody>
      </p:sp>
    </p:spTree>
    <p:extLst>
      <p:ext uri="{BB962C8B-B14F-4D97-AF65-F5344CB8AC3E}">
        <p14:creationId xmlns:p14="http://schemas.microsoft.com/office/powerpoint/2010/main" val="71712954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K01, K02, K05, K99/R00 Awards </a:t>
            </a:r>
            <a:endParaRPr lang="en-US" dirty="0"/>
          </a:p>
        </p:txBody>
      </p:sp>
      <p:sp>
        <p:nvSpPr>
          <p:cNvPr id="3" name="Content Placeholder 2"/>
          <p:cNvSpPr>
            <a:spLocks noGrp="1"/>
          </p:cNvSpPr>
          <p:nvPr>
            <p:ph idx="1"/>
          </p:nvPr>
        </p:nvSpPr>
        <p:spPr/>
        <p:txBody>
          <a:bodyPr/>
          <a:lstStyle/>
          <a:p>
            <a:r>
              <a:rPr lang="en-US" dirty="0" smtClean="0"/>
              <a:t>K01: Mentored Research Scientist Career Development Award to support a postdoctoral or early career research scientists.</a:t>
            </a:r>
          </a:p>
          <a:p>
            <a:r>
              <a:rPr lang="en-US" dirty="0" smtClean="0"/>
              <a:t>K02: Independent Research Scientist Development Award to support of an early to mid career scientists with research funding. </a:t>
            </a:r>
          </a:p>
          <a:p>
            <a:r>
              <a:rPr lang="en-US" dirty="0" smtClean="0"/>
              <a:t>K99/R00: Pathway to Independence Award to support both initial mentored research experience followed by independent research for highly qualified postdoctoral researchers.</a:t>
            </a:r>
          </a:p>
          <a:p>
            <a:r>
              <a:rPr lang="en-US" dirty="0" smtClean="0"/>
              <a:t>K05: </a:t>
            </a:r>
            <a:r>
              <a:rPr lang="en-US" dirty="0"/>
              <a:t>Senior Research Scientist Award to support a senior scientist to pursue independent research.</a:t>
            </a:r>
          </a:p>
          <a:p>
            <a:endParaRPr lang="en-US" dirty="0"/>
          </a:p>
        </p:txBody>
      </p:sp>
    </p:spTree>
    <p:extLst>
      <p:ext uri="{BB962C8B-B14F-4D97-AF65-F5344CB8AC3E}">
        <p14:creationId xmlns:p14="http://schemas.microsoft.com/office/powerpoint/2010/main" val="174470814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314169" y="2514600"/>
            <a:ext cx="7163097" cy="1143000"/>
          </a:xfrm>
          <a:noFill/>
        </p:spPr>
        <p:txBody>
          <a:bodyPr lIns="84558" tIns="41533" rIns="84558" bIns="41533" anchor="ctr"/>
          <a:lstStyle/>
          <a:p>
            <a:pPr algn="ctr" eaLnBrk="1" hangingPunct="1"/>
            <a:r>
              <a:rPr lang="en-US" sz="3000" dirty="0">
                <a:solidFill>
                  <a:srgbClr val="0070C0"/>
                </a:solidFill>
              </a:rPr>
              <a:t>CSR and NIH Information Sources</a:t>
            </a:r>
          </a:p>
        </p:txBody>
      </p:sp>
    </p:spTree>
    <p:extLst>
      <p:ext uri="{BB962C8B-B14F-4D97-AF65-F5344CB8AC3E}">
        <p14:creationId xmlns:p14="http://schemas.microsoft.com/office/powerpoint/2010/main" val="372043093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4" name="Picture 7" descr="Image from the CSR video of reviewers sitting around a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818810"/>
            <a:ext cx="3734097" cy="201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6" descr="An image of peer reviewers at a table with the title of the CSR Peer Review Video &quot;NIH Peer Review Revealed.&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3400"/>
            <a:ext cx="7620000" cy="88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Rectangle 4"/>
          <p:cNvSpPr>
            <a:spLocks noChangeArrowheads="1"/>
          </p:cNvSpPr>
          <p:nvPr/>
        </p:nvSpPr>
        <p:spPr bwMode="auto">
          <a:xfrm>
            <a:off x="2056805" y="5563211"/>
            <a:ext cx="4625473" cy="36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42" tIns="45563" rIns="91142" bIns="45563">
            <a:spAutoFit/>
          </a:bodyPr>
          <a:lstStyle/>
          <a:p>
            <a:pPr defTabSz="905458">
              <a:spcBef>
                <a:spcPct val="0"/>
              </a:spcBef>
            </a:pPr>
            <a:r>
              <a:rPr lang="en-US" b="1" dirty="0">
                <a:solidFill>
                  <a:srgbClr val="000000"/>
                </a:solidFill>
                <a:hlinkClick r:id="rId4"/>
              </a:rPr>
              <a:t>http://www.csr.nih.gov/video/video.asp</a:t>
            </a:r>
            <a:r>
              <a:rPr lang="en-US" b="1" dirty="0">
                <a:solidFill>
                  <a:srgbClr val="000000"/>
                </a:solidFill>
              </a:rPr>
              <a:t>   </a:t>
            </a:r>
          </a:p>
        </p:txBody>
      </p:sp>
      <p:sp>
        <p:nvSpPr>
          <p:cNvPr id="104451" name="Content Placeholder 2"/>
          <p:cNvSpPr>
            <a:spLocks noGrp="1"/>
          </p:cNvSpPr>
          <p:nvPr>
            <p:ph idx="1"/>
          </p:nvPr>
        </p:nvSpPr>
        <p:spPr>
          <a:xfrm>
            <a:off x="4800600" y="2818810"/>
            <a:ext cx="3810000" cy="2210390"/>
          </a:xfrm>
        </p:spPr>
        <p:txBody>
          <a:bodyPr>
            <a:normAutofit fontScale="70000" lnSpcReduction="20000"/>
          </a:bodyPr>
          <a:lstStyle/>
          <a:p>
            <a:r>
              <a:rPr lang="en-US" sz="2400" b="1" dirty="0"/>
              <a:t>NIH Peer Review Revealed</a:t>
            </a:r>
          </a:p>
          <a:p>
            <a:pPr>
              <a:buFontTx/>
              <a:buNone/>
            </a:pPr>
            <a:endParaRPr lang="en-US" sz="1100" b="1" dirty="0">
              <a:solidFill>
                <a:srgbClr val="66A900"/>
              </a:solidFill>
            </a:endParaRPr>
          </a:p>
          <a:p>
            <a:r>
              <a:rPr lang="en-US" sz="2400" b="1" dirty="0"/>
              <a:t>What Happens to Your NIH Grant Application</a:t>
            </a:r>
          </a:p>
          <a:p>
            <a:pPr marL="0" indent="0">
              <a:buNone/>
            </a:pPr>
            <a:endParaRPr lang="en-US" sz="1300" b="1" dirty="0"/>
          </a:p>
          <a:p>
            <a:r>
              <a:rPr lang="en-US" sz="2400" b="1" dirty="0"/>
              <a:t>Navigating NIH Peer Review</a:t>
            </a:r>
          </a:p>
          <a:p>
            <a:endParaRPr lang="en-US" sz="1100" b="1" dirty="0"/>
          </a:p>
          <a:p>
            <a:r>
              <a:rPr lang="en-US" sz="2400" b="1" dirty="0"/>
              <a:t>Jumpstart Your Research Career with CSR’s Early Career Reviewer Program</a:t>
            </a:r>
          </a:p>
          <a:p>
            <a:endParaRPr lang="en-US" sz="1100" b="1" dirty="0"/>
          </a:p>
          <a:p>
            <a:pPr>
              <a:buFontTx/>
              <a:buNone/>
            </a:pPr>
            <a:endParaRPr lang="en-US" sz="1100" b="1" dirty="0"/>
          </a:p>
          <a:p>
            <a:pPr>
              <a:buFontTx/>
              <a:buNone/>
            </a:pPr>
            <a:endParaRPr lang="en-US" sz="2400" dirty="0">
              <a:solidFill>
                <a:srgbClr val="66A900"/>
              </a:solidFill>
            </a:endParaRPr>
          </a:p>
        </p:txBody>
      </p:sp>
      <p:sp>
        <p:nvSpPr>
          <p:cNvPr id="104450" name="Title 1"/>
          <p:cNvSpPr>
            <a:spLocks noGrp="1"/>
          </p:cNvSpPr>
          <p:nvPr>
            <p:ph type="title"/>
          </p:nvPr>
        </p:nvSpPr>
        <p:spPr>
          <a:xfrm>
            <a:off x="762000" y="1828800"/>
            <a:ext cx="3432355" cy="534293"/>
          </a:xfrm>
        </p:spPr>
        <p:txBody>
          <a:bodyPr/>
          <a:lstStyle/>
          <a:p>
            <a:r>
              <a:rPr lang="en-US" sz="2600" dirty="0">
                <a:solidFill>
                  <a:srgbClr val="0070C0"/>
                </a:solidFill>
              </a:rPr>
              <a:t>View the Videos</a:t>
            </a:r>
          </a:p>
        </p:txBody>
      </p:sp>
    </p:spTree>
    <p:extLst>
      <p:ext uri="{BB962C8B-B14F-4D97-AF65-F5344CB8AC3E}">
        <p14:creationId xmlns:p14="http://schemas.microsoft.com/office/powerpoint/2010/main" val="151862124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hoto of a senior CSR Scientific Review Officer at a podium speaking with the videographer recording her Webinar presentation."/>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1295400"/>
            <a:ext cx="3810000" cy="3198813"/>
          </a:xfrm>
        </p:spPr>
      </p:pic>
      <p:sp>
        <p:nvSpPr>
          <p:cNvPr id="6" name="TextBox 5"/>
          <p:cNvSpPr txBox="1"/>
          <p:nvPr/>
        </p:nvSpPr>
        <p:spPr bwMode="auto">
          <a:xfrm>
            <a:off x="1676400" y="4958393"/>
            <a:ext cx="5334000" cy="578729"/>
          </a:xfrm>
          <a:prstGeom prst="rect">
            <a:avLst/>
          </a:prstGeom>
          <a:solidFill>
            <a:schemeClr val="bg1"/>
          </a:solidFill>
          <a:ln>
            <a:noFill/>
          </a:ln>
          <a:extLst/>
        </p:spPr>
        <p:txBody>
          <a:bodyPr wrap="square" lIns="85433" tIns="42726" rIns="85433" bIns="42726" rtlCol="0">
            <a:spAutoFit/>
          </a:bodyPr>
          <a:lstStyle/>
          <a:p>
            <a:pPr>
              <a:spcBef>
                <a:spcPct val="50000"/>
              </a:spcBef>
            </a:pPr>
            <a:r>
              <a:rPr lang="en-US" sz="3200" b="1" u="sng" dirty="0">
                <a:solidFill>
                  <a:prstClr val="black"/>
                </a:solidFill>
                <a:hlinkClick r:id="rId3"/>
              </a:rPr>
              <a:t>www.csr.nih.gov/webinar</a:t>
            </a:r>
            <a:r>
              <a:rPr lang="en-US" sz="3200" b="1" u="sng" dirty="0">
                <a:solidFill>
                  <a:prstClr val="black"/>
                </a:solidFill>
              </a:rPr>
              <a:t> </a:t>
            </a:r>
          </a:p>
        </p:txBody>
      </p:sp>
      <p:sp>
        <p:nvSpPr>
          <p:cNvPr id="8" name="Content Placeholder 2"/>
          <p:cNvSpPr txBox="1">
            <a:spLocks/>
          </p:cNvSpPr>
          <p:nvPr/>
        </p:nvSpPr>
        <p:spPr>
          <a:xfrm>
            <a:off x="4724400" y="1752600"/>
            <a:ext cx="4191000" cy="3200400"/>
          </a:xfrm>
          <a:prstGeom prst="rect">
            <a:avLst/>
          </a:prstGeom>
        </p:spPr>
        <p:txBody>
          <a:bodyPr vert="horz" lIns="91305" tIns="45650" rIns="91305" bIns="45650" rtlCol="0">
            <a:normAutofit/>
          </a:bodyPr>
          <a:lstStyle>
            <a:lvl1pPr marL="342385" indent="-342385" algn="l" defTabSz="913031" rtl="0" eaLnBrk="1" latinLnBrk="0" hangingPunct="1">
              <a:spcBef>
                <a:spcPct val="20000"/>
              </a:spcBef>
              <a:buClr>
                <a:srgbClr val="719500"/>
              </a:buClr>
              <a:buFont typeface="Arial" pitchFamily="34" charset="0"/>
              <a:buChar char="•"/>
              <a:defRPr sz="2200" kern="1200">
                <a:solidFill>
                  <a:schemeClr val="tx1"/>
                </a:solidFill>
                <a:latin typeface="Arial" pitchFamily="34" charset="0"/>
                <a:ea typeface="+mn-ea"/>
                <a:cs typeface="Arial" pitchFamily="34" charset="0"/>
              </a:defRPr>
            </a:lvl1pPr>
            <a:lvl2pPr marL="342385" indent="291663"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2pPr>
            <a:lvl3pPr marL="635000" indent="-292100" algn="l" defTabSz="913031" rtl="0" eaLnBrk="1" latinLnBrk="0" hangingPunct="1">
              <a:spcBef>
                <a:spcPct val="20000"/>
              </a:spcBef>
              <a:buFont typeface="Arial" pitchFamily="34" charset="0"/>
              <a:buChar char="−"/>
              <a:tabLst>
                <a:tab pos="976436" algn="l"/>
              </a:tabLst>
              <a:defRPr sz="2200" kern="1200" baseline="0">
                <a:solidFill>
                  <a:schemeClr val="tx1"/>
                </a:solidFill>
                <a:latin typeface="Arial" pitchFamily="34" charset="0"/>
                <a:ea typeface="+mn-ea"/>
                <a:cs typeface="Arial" pitchFamily="34" charset="0"/>
              </a:defRPr>
            </a:lvl3pPr>
            <a:lvl4pPr marL="914400" indent="-228600"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4pPr>
            <a:lvl5pPr marL="1257300" indent="-279400"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5pPr>
            <a:lvl6pPr marL="2510829"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46"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861"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376"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a:solidFill>
                  <a:prstClr val="black"/>
                </a:solidFill>
              </a:rPr>
              <a:t>For Researchers Seeking: </a:t>
            </a:r>
          </a:p>
          <a:p>
            <a:r>
              <a:rPr lang="en-US" dirty="0">
                <a:solidFill>
                  <a:prstClr val="black"/>
                </a:solidFill>
              </a:rPr>
              <a:t>R01 Grants</a:t>
            </a:r>
          </a:p>
          <a:p>
            <a:r>
              <a:rPr lang="en-US" dirty="0">
                <a:solidFill>
                  <a:prstClr val="black"/>
                </a:solidFill>
              </a:rPr>
              <a:t>Fellowship Awards</a:t>
            </a:r>
          </a:p>
          <a:p>
            <a:r>
              <a:rPr lang="en-US" dirty="0">
                <a:solidFill>
                  <a:prstClr val="black"/>
                </a:solidFill>
              </a:rPr>
              <a:t>AREA/R15 Grants</a:t>
            </a:r>
          </a:p>
          <a:p>
            <a:r>
              <a:rPr lang="en-US" dirty="0">
                <a:solidFill>
                  <a:prstClr val="black"/>
                </a:solidFill>
              </a:rPr>
              <a:t>Small Business Grants</a:t>
            </a:r>
          </a:p>
        </p:txBody>
      </p:sp>
      <p:sp>
        <p:nvSpPr>
          <p:cNvPr id="2" name="Title 1"/>
          <p:cNvSpPr>
            <a:spLocks noGrp="1"/>
          </p:cNvSpPr>
          <p:nvPr>
            <p:ph type="title"/>
          </p:nvPr>
        </p:nvSpPr>
        <p:spPr/>
        <p:txBody>
          <a:bodyPr>
            <a:normAutofit fontScale="90000"/>
          </a:bodyPr>
          <a:lstStyle/>
          <a:p>
            <a:r>
              <a:rPr lang="en-US" dirty="0">
                <a:solidFill>
                  <a:srgbClr val="0070C0"/>
                </a:solidFill>
              </a:rPr>
              <a:t>Navigating NIH Peer Review Webinars</a:t>
            </a:r>
            <a:br>
              <a:rPr lang="en-US" dirty="0">
                <a:solidFill>
                  <a:srgbClr val="0070C0"/>
                </a:solidFill>
              </a:rPr>
            </a:br>
            <a:endParaRPr lang="en-US" dirty="0">
              <a:solidFill>
                <a:srgbClr val="0070C0"/>
              </a:solidFill>
            </a:endParaRPr>
          </a:p>
        </p:txBody>
      </p:sp>
    </p:spTree>
    <p:extLst>
      <p:ext uri="{BB962C8B-B14F-4D97-AF65-F5344CB8AC3E}">
        <p14:creationId xmlns:p14="http://schemas.microsoft.com/office/powerpoint/2010/main" val="376662586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Content Placeholder 2"/>
          <p:cNvSpPr>
            <a:spLocks noGrp="1"/>
          </p:cNvSpPr>
          <p:nvPr>
            <p:ph idx="1"/>
          </p:nvPr>
        </p:nvSpPr>
        <p:spPr>
          <a:xfrm>
            <a:off x="1294811" y="1599903"/>
            <a:ext cx="7161609" cy="3554016"/>
          </a:xfrm>
        </p:spPr>
        <p:txBody>
          <a:bodyPr>
            <a:normAutofit fontScale="85000" lnSpcReduction="20000"/>
          </a:bodyPr>
          <a:lstStyle/>
          <a:p>
            <a:pPr>
              <a:buFontTx/>
              <a:buNone/>
            </a:pPr>
            <a:r>
              <a:rPr lang="en-US" sz="2100" b="1" dirty="0">
                <a:solidFill>
                  <a:srgbClr val="719500"/>
                </a:solidFill>
              </a:rPr>
              <a:t>Before You Submit Your Application</a:t>
            </a:r>
          </a:p>
          <a:p>
            <a:pPr>
              <a:buFontTx/>
              <a:buNone/>
            </a:pPr>
            <a:endParaRPr lang="en-US" sz="800" dirty="0">
              <a:solidFill>
                <a:srgbClr val="66A900"/>
              </a:solidFill>
            </a:endParaRPr>
          </a:p>
          <a:p>
            <a:r>
              <a:rPr lang="en-US" sz="2100" dirty="0"/>
              <a:t>A Program Officer at an NIH Institute or Center</a:t>
            </a:r>
          </a:p>
          <a:p>
            <a:r>
              <a:rPr lang="en-US" sz="2100" dirty="0"/>
              <a:t>Scientific Review Officer</a:t>
            </a:r>
          </a:p>
          <a:p>
            <a:endParaRPr lang="en-US" sz="800" dirty="0">
              <a:solidFill>
                <a:srgbClr val="000000"/>
              </a:solidFill>
            </a:endParaRPr>
          </a:p>
          <a:p>
            <a:pPr>
              <a:buFontTx/>
              <a:buNone/>
            </a:pPr>
            <a:endParaRPr lang="en-US" sz="800" dirty="0"/>
          </a:p>
          <a:p>
            <a:pPr>
              <a:buFontTx/>
              <a:buNone/>
            </a:pPr>
            <a:r>
              <a:rPr lang="en-US" sz="2100" b="1" dirty="0">
                <a:solidFill>
                  <a:srgbClr val="719500"/>
                </a:solidFill>
              </a:rPr>
              <a:t>After You Submit </a:t>
            </a:r>
          </a:p>
          <a:p>
            <a:pPr>
              <a:buFontTx/>
              <a:buNone/>
            </a:pPr>
            <a:endParaRPr lang="en-US" sz="800" dirty="0">
              <a:solidFill>
                <a:srgbClr val="66A900"/>
              </a:solidFill>
            </a:endParaRPr>
          </a:p>
          <a:p>
            <a:r>
              <a:rPr lang="en-US" sz="2100" dirty="0"/>
              <a:t>Your Scientific Review Officer</a:t>
            </a:r>
          </a:p>
          <a:p>
            <a:pPr>
              <a:buFontTx/>
              <a:buNone/>
            </a:pPr>
            <a:endParaRPr lang="en-US" sz="800" dirty="0"/>
          </a:p>
          <a:p>
            <a:pPr>
              <a:buFontTx/>
              <a:buNone/>
            </a:pPr>
            <a:r>
              <a:rPr lang="en-US" sz="2100" b="1" dirty="0">
                <a:solidFill>
                  <a:srgbClr val="719500"/>
                </a:solidFill>
              </a:rPr>
              <a:t>After Your Review </a:t>
            </a:r>
          </a:p>
          <a:p>
            <a:pPr>
              <a:buFontTx/>
              <a:buNone/>
            </a:pPr>
            <a:endParaRPr lang="en-US" sz="800" dirty="0">
              <a:solidFill>
                <a:srgbClr val="66A900"/>
              </a:solidFill>
            </a:endParaRPr>
          </a:p>
          <a:p>
            <a:r>
              <a:rPr lang="en-US" sz="2100" dirty="0"/>
              <a:t>Your Assigned Program Officer</a:t>
            </a:r>
          </a:p>
          <a:p>
            <a:endParaRPr lang="en-US" sz="2100" dirty="0"/>
          </a:p>
          <a:p>
            <a:pPr>
              <a:buFontTx/>
              <a:buNone/>
            </a:pPr>
            <a:r>
              <a:rPr lang="en-US" sz="2400" b="1" dirty="0" err="1">
                <a:solidFill>
                  <a:srgbClr val="66A900"/>
                </a:solidFill>
              </a:rPr>
              <a:t>GrantsInfo</a:t>
            </a:r>
            <a:r>
              <a:rPr lang="en-US" sz="2400" b="1" dirty="0">
                <a:solidFill>
                  <a:srgbClr val="66A900"/>
                </a:solidFill>
              </a:rPr>
              <a:t>: GrantsInfo@od.nih.gov – 301 945-7573</a:t>
            </a:r>
          </a:p>
          <a:p>
            <a:pPr>
              <a:buFontTx/>
              <a:buNone/>
            </a:pPr>
            <a:r>
              <a:rPr lang="en-US" sz="2400" dirty="0"/>
              <a:t>                   </a:t>
            </a:r>
            <a:endParaRPr lang="en-US" sz="2100" dirty="0"/>
          </a:p>
        </p:txBody>
      </p:sp>
      <p:sp>
        <p:nvSpPr>
          <p:cNvPr id="105474" name="Title 1"/>
          <p:cNvSpPr>
            <a:spLocks noGrp="1"/>
          </p:cNvSpPr>
          <p:nvPr>
            <p:ph type="title"/>
          </p:nvPr>
        </p:nvSpPr>
        <p:spPr/>
        <p:txBody>
          <a:bodyPr/>
          <a:lstStyle/>
          <a:p>
            <a:r>
              <a:rPr lang="en-US" dirty="0">
                <a:solidFill>
                  <a:srgbClr val="0070C0"/>
                </a:solidFill>
              </a:rPr>
              <a:t>Who Can Answer Your Questions?</a:t>
            </a:r>
          </a:p>
        </p:txBody>
      </p:sp>
    </p:spTree>
    <p:extLst>
      <p:ext uri="{BB962C8B-B14F-4D97-AF65-F5344CB8AC3E}">
        <p14:creationId xmlns:p14="http://schemas.microsoft.com/office/powerpoint/2010/main" val="246857586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p:cNvSpPr>
            <a:spLocks noGrp="1" noChangeArrowheads="1"/>
          </p:cNvSpPr>
          <p:nvPr>
            <p:ph idx="1"/>
          </p:nvPr>
        </p:nvSpPr>
        <p:spPr>
          <a:xfrm>
            <a:off x="914400" y="1219200"/>
            <a:ext cx="7450336" cy="4572000"/>
          </a:xfrm>
          <a:noFill/>
        </p:spPr>
        <p:txBody>
          <a:bodyPr lIns="84558" tIns="41533" rIns="84558" bIns="41533">
            <a:normAutofit fontScale="92500" lnSpcReduction="10000"/>
          </a:bodyPr>
          <a:lstStyle/>
          <a:p>
            <a:pPr marL="153140" indent="-153140">
              <a:lnSpc>
                <a:spcPct val="80000"/>
              </a:lnSpc>
              <a:buNone/>
            </a:pPr>
            <a:r>
              <a:rPr lang="en-US" b="1" dirty="0">
                <a:solidFill>
                  <a:srgbClr val="719500"/>
                </a:solidFill>
              </a:rPr>
              <a:t>National Institutes of Health: </a:t>
            </a:r>
            <a:r>
              <a:rPr lang="en-US" b="1" dirty="0">
                <a:solidFill>
                  <a:srgbClr val="719500"/>
                </a:solidFill>
                <a:hlinkClick r:id="rId3"/>
              </a:rPr>
              <a:t>http://www.nih.gov</a:t>
            </a:r>
            <a:r>
              <a:rPr lang="en-US" b="1" dirty="0">
                <a:solidFill>
                  <a:srgbClr val="719500"/>
                </a:solidFill>
              </a:rPr>
              <a:t>  </a:t>
            </a:r>
          </a:p>
          <a:p>
            <a:pPr marL="153140" indent="-153140">
              <a:lnSpc>
                <a:spcPct val="80000"/>
              </a:lnSpc>
              <a:buNone/>
            </a:pPr>
            <a:endParaRPr lang="en-US" sz="800" dirty="0">
              <a:solidFill>
                <a:srgbClr val="FFCC99"/>
              </a:solidFill>
            </a:endParaRPr>
          </a:p>
          <a:p>
            <a:pPr marL="713945" lvl="1" indent="-285750">
              <a:spcBef>
                <a:spcPct val="0"/>
              </a:spcBef>
              <a:buClr>
                <a:srgbClr val="719500"/>
              </a:buClr>
              <a:buFont typeface="Arial" pitchFamily="34" charset="0"/>
              <a:buChar char="•"/>
            </a:pPr>
            <a:r>
              <a:rPr lang="en-US" sz="1700" b="1" dirty="0"/>
              <a:t>Office of Extramural Research </a:t>
            </a:r>
          </a:p>
          <a:p>
            <a:pPr marL="428195" lvl="1" indent="0">
              <a:spcBef>
                <a:spcPct val="0"/>
              </a:spcBef>
              <a:buClr>
                <a:srgbClr val="719500"/>
              </a:buClr>
              <a:buNone/>
            </a:pPr>
            <a:r>
              <a:rPr lang="en-US" sz="1700" dirty="0"/>
              <a:t>	 </a:t>
            </a:r>
            <a:r>
              <a:rPr lang="en-US" sz="1700" dirty="0">
                <a:hlinkClick r:id="rId4"/>
              </a:rPr>
              <a:t>http://www.nih.gov/grants/oer.htm</a:t>
            </a:r>
            <a:r>
              <a:rPr lang="en-US" sz="1700" dirty="0"/>
              <a:t> </a:t>
            </a:r>
          </a:p>
          <a:p>
            <a:pPr marL="633373" lvl="1" indent="-205178">
              <a:spcBef>
                <a:spcPct val="0"/>
              </a:spcBef>
              <a:buClr>
                <a:srgbClr val="719500"/>
              </a:buClr>
              <a:buFont typeface="Arial" pitchFamily="34" charset="0"/>
              <a:buChar char="•"/>
            </a:pPr>
            <a:endParaRPr lang="en-US" sz="1100" dirty="0"/>
          </a:p>
          <a:p>
            <a:pPr marL="713945" lvl="1" indent="-285750">
              <a:spcBef>
                <a:spcPct val="0"/>
              </a:spcBef>
              <a:buClr>
                <a:srgbClr val="719500"/>
              </a:buClr>
              <a:buFont typeface="Arial" pitchFamily="34" charset="0"/>
              <a:buChar char="•"/>
            </a:pPr>
            <a:r>
              <a:rPr lang="en-US" sz="1700" b="1" dirty="0"/>
              <a:t>Grants Policy </a:t>
            </a:r>
          </a:p>
          <a:p>
            <a:pPr marL="428195" lvl="1" indent="0">
              <a:spcBef>
                <a:spcPct val="0"/>
              </a:spcBef>
              <a:buClr>
                <a:srgbClr val="719500"/>
              </a:buClr>
              <a:buNone/>
            </a:pPr>
            <a:r>
              <a:rPr lang="en-US" sz="1700" dirty="0"/>
              <a:t>	</a:t>
            </a:r>
            <a:r>
              <a:rPr lang="en-US" sz="1700" dirty="0">
                <a:hlinkClick r:id="rId5"/>
              </a:rPr>
              <a:t>http://www.nih.gov/grants/policy/policy.htm</a:t>
            </a:r>
            <a:r>
              <a:rPr lang="en-US" sz="1700" dirty="0"/>
              <a:t> </a:t>
            </a:r>
          </a:p>
          <a:p>
            <a:pPr marL="633373" lvl="1" indent="-205178">
              <a:spcBef>
                <a:spcPct val="0"/>
              </a:spcBef>
              <a:buClr>
                <a:srgbClr val="719500"/>
              </a:buClr>
              <a:buFont typeface="Arial" pitchFamily="34" charset="0"/>
              <a:buChar char="•"/>
            </a:pPr>
            <a:endParaRPr lang="en-US" sz="1100" dirty="0"/>
          </a:p>
          <a:p>
            <a:pPr marL="713945" lvl="1" indent="-285750">
              <a:spcBef>
                <a:spcPct val="0"/>
              </a:spcBef>
              <a:buClr>
                <a:srgbClr val="719500"/>
              </a:buClr>
              <a:buFont typeface="Arial" pitchFamily="34" charset="0"/>
              <a:buChar char="•"/>
            </a:pPr>
            <a:r>
              <a:rPr lang="en-US" sz="1700" b="1" dirty="0"/>
              <a:t>Electronic Submission </a:t>
            </a:r>
          </a:p>
          <a:p>
            <a:pPr marL="428195" lvl="1" indent="0">
              <a:spcBef>
                <a:spcPct val="0"/>
              </a:spcBef>
              <a:buClr>
                <a:srgbClr val="719500"/>
              </a:buClr>
              <a:buNone/>
            </a:pPr>
            <a:r>
              <a:rPr lang="en-US" sz="1700" dirty="0"/>
              <a:t>	</a:t>
            </a:r>
            <a:r>
              <a:rPr lang="en-US" sz="1700" dirty="0">
                <a:hlinkClick r:id="rId6"/>
              </a:rPr>
              <a:t>http://era.nih.gov/ElectronicReceipt</a:t>
            </a:r>
            <a:r>
              <a:rPr lang="en-US" sz="1700" dirty="0"/>
              <a:t>      </a:t>
            </a:r>
          </a:p>
          <a:p>
            <a:pPr marL="633373" lvl="1" indent="-205178">
              <a:spcBef>
                <a:spcPct val="0"/>
              </a:spcBef>
              <a:buClr>
                <a:srgbClr val="00A800"/>
              </a:buClr>
              <a:buNone/>
            </a:pPr>
            <a:endParaRPr lang="en-US" sz="800" dirty="0">
              <a:solidFill>
                <a:srgbClr val="719500"/>
              </a:solidFill>
            </a:endParaRPr>
          </a:p>
          <a:p>
            <a:pPr marL="633373" lvl="1" indent="-205178">
              <a:spcBef>
                <a:spcPct val="0"/>
              </a:spcBef>
              <a:buNone/>
            </a:pPr>
            <a:endParaRPr lang="en-US" sz="200" dirty="0">
              <a:solidFill>
                <a:srgbClr val="719500"/>
              </a:solidFill>
            </a:endParaRPr>
          </a:p>
          <a:p>
            <a:pPr marL="633373" lvl="1" indent="-205178">
              <a:spcBef>
                <a:spcPct val="0"/>
              </a:spcBef>
              <a:buNone/>
            </a:pPr>
            <a:endParaRPr lang="en-US" sz="200" dirty="0">
              <a:solidFill>
                <a:srgbClr val="719500"/>
              </a:solidFill>
            </a:endParaRPr>
          </a:p>
          <a:p>
            <a:pPr marL="153140" indent="-153140">
              <a:spcBef>
                <a:spcPct val="0"/>
              </a:spcBef>
              <a:buNone/>
            </a:pPr>
            <a:r>
              <a:rPr lang="en-US" b="1" dirty="0">
                <a:solidFill>
                  <a:srgbClr val="719500"/>
                </a:solidFill>
              </a:rPr>
              <a:t>Center for Scientific Review: </a:t>
            </a:r>
            <a:r>
              <a:rPr lang="en-US" b="1" dirty="0">
                <a:solidFill>
                  <a:srgbClr val="719500"/>
                </a:solidFill>
                <a:hlinkClick r:id="rId7"/>
              </a:rPr>
              <a:t>http://www.csr.nih.gov</a:t>
            </a:r>
            <a:r>
              <a:rPr lang="en-US" b="1" dirty="0">
                <a:solidFill>
                  <a:srgbClr val="719500"/>
                </a:solidFill>
              </a:rPr>
              <a:t>  </a:t>
            </a:r>
          </a:p>
          <a:p>
            <a:pPr marL="153140" indent="-153140">
              <a:spcBef>
                <a:spcPct val="0"/>
              </a:spcBef>
              <a:buNone/>
            </a:pPr>
            <a:endParaRPr lang="en-US" sz="800" dirty="0">
              <a:solidFill>
                <a:srgbClr val="FFCC99"/>
              </a:solidFill>
            </a:endParaRPr>
          </a:p>
          <a:p>
            <a:pPr marL="633373" lvl="1" indent="-205178">
              <a:spcBef>
                <a:spcPct val="0"/>
              </a:spcBef>
              <a:buClr>
                <a:srgbClr val="719500"/>
              </a:buClr>
              <a:buFont typeface="Arial" charset="0"/>
              <a:buChar char="•"/>
            </a:pPr>
            <a:r>
              <a:rPr lang="en-US" sz="1700" b="1" dirty="0"/>
              <a:t>Resources for Applicants </a:t>
            </a:r>
          </a:p>
          <a:p>
            <a:pPr marL="428195" lvl="1" indent="0">
              <a:spcBef>
                <a:spcPct val="0"/>
              </a:spcBef>
              <a:buClr>
                <a:srgbClr val="00A800"/>
              </a:buClr>
              <a:buNone/>
            </a:pPr>
            <a:r>
              <a:rPr lang="en-US" sz="1700" dirty="0"/>
              <a:t>	</a:t>
            </a:r>
            <a:r>
              <a:rPr lang="en-US" sz="1700" dirty="0">
                <a:hlinkClick r:id="rId8"/>
              </a:rPr>
              <a:t>http://www.csr.nih.gov/ResourcesforApplicants</a:t>
            </a:r>
            <a:r>
              <a:rPr lang="en-US" sz="1700" dirty="0"/>
              <a:t>  </a:t>
            </a:r>
          </a:p>
          <a:p>
            <a:pPr marL="428195" lvl="1" indent="0">
              <a:spcBef>
                <a:spcPct val="0"/>
              </a:spcBef>
              <a:buClr>
                <a:srgbClr val="00A800"/>
              </a:buClr>
              <a:buNone/>
            </a:pPr>
            <a:endParaRPr lang="en-US" sz="1100" dirty="0"/>
          </a:p>
          <a:p>
            <a:pPr marL="428195" lvl="1" indent="0">
              <a:spcBef>
                <a:spcPct val="0"/>
              </a:spcBef>
              <a:buClr>
                <a:srgbClr val="00A800"/>
              </a:buClr>
              <a:buNone/>
            </a:pPr>
            <a:endParaRPr lang="en-US" sz="800" dirty="0"/>
          </a:p>
          <a:p>
            <a:pPr marL="633373" lvl="1" indent="-205178">
              <a:spcBef>
                <a:spcPct val="0"/>
              </a:spcBef>
              <a:buClr>
                <a:srgbClr val="719500"/>
              </a:buClr>
              <a:buFont typeface="Arial" charset="0"/>
              <a:buChar char="•"/>
            </a:pPr>
            <a:r>
              <a:rPr lang="en-US" sz="1700" b="1" dirty="0"/>
              <a:t>CSR Study Section Descriptions</a:t>
            </a:r>
          </a:p>
          <a:p>
            <a:pPr marL="428197" lvl="1" indent="0">
              <a:spcBef>
                <a:spcPct val="0"/>
              </a:spcBef>
              <a:buClr>
                <a:srgbClr val="00A800"/>
              </a:buClr>
              <a:buNone/>
            </a:pPr>
            <a:r>
              <a:rPr lang="en-US" sz="1700" dirty="0"/>
              <a:t>	</a:t>
            </a:r>
            <a:r>
              <a:rPr lang="en-US" sz="1700" dirty="0">
                <a:hlinkClick r:id="rId9"/>
              </a:rPr>
              <a:t>http://public.csr.nih.gov/StudySections</a:t>
            </a:r>
            <a:r>
              <a:rPr lang="en-US" sz="1700" dirty="0"/>
              <a:t> </a:t>
            </a:r>
          </a:p>
          <a:p>
            <a:pPr marL="428197" lvl="1" indent="0">
              <a:spcBef>
                <a:spcPct val="0"/>
              </a:spcBef>
              <a:buClr>
                <a:srgbClr val="00A800"/>
              </a:buClr>
              <a:buNone/>
            </a:pPr>
            <a:endParaRPr lang="en-US" sz="1100" dirty="0"/>
          </a:p>
          <a:p>
            <a:pPr marL="428197" lvl="1" indent="0">
              <a:spcBef>
                <a:spcPct val="0"/>
              </a:spcBef>
              <a:buClr>
                <a:srgbClr val="00A800"/>
              </a:buClr>
              <a:buNone/>
            </a:pPr>
            <a:endParaRPr lang="en-US" sz="800" dirty="0"/>
          </a:p>
          <a:p>
            <a:pPr marL="633373" lvl="1" indent="-205178">
              <a:spcBef>
                <a:spcPct val="0"/>
              </a:spcBef>
              <a:buClr>
                <a:srgbClr val="719500"/>
              </a:buClr>
              <a:buFont typeface="Arial" charset="0"/>
              <a:buChar char="•"/>
            </a:pPr>
            <a:r>
              <a:rPr lang="en-US" sz="1700" b="1" dirty="0"/>
              <a:t>CSR Rosters and Meeting Dates</a:t>
            </a:r>
          </a:p>
          <a:p>
            <a:pPr marL="428197" lvl="1" indent="0">
              <a:spcBef>
                <a:spcPct val="0"/>
              </a:spcBef>
              <a:buClr>
                <a:srgbClr val="00A800"/>
              </a:buClr>
              <a:buNone/>
            </a:pPr>
            <a:endParaRPr lang="en-US" sz="800" dirty="0"/>
          </a:p>
          <a:p>
            <a:pPr lvl="1" indent="0" eaLnBrk="1" hangingPunct="1">
              <a:spcBef>
                <a:spcPct val="0"/>
              </a:spcBef>
              <a:buClr>
                <a:srgbClr val="00A800"/>
              </a:buClr>
              <a:buNone/>
            </a:pPr>
            <a:r>
              <a:rPr lang="en-US" sz="1700" dirty="0"/>
              <a:t>	</a:t>
            </a:r>
            <a:r>
              <a:rPr lang="en-US" sz="1700" dirty="0">
                <a:hlinkClick r:id="rId10"/>
              </a:rPr>
              <a:t>http://public.csr.nih.gov/RosterAndMeetings</a:t>
            </a:r>
            <a:r>
              <a:rPr lang="en-US" sz="1700" dirty="0"/>
              <a:t>  </a:t>
            </a:r>
          </a:p>
          <a:p>
            <a:pPr lvl="1" eaLnBrk="1" hangingPunct="1">
              <a:spcBef>
                <a:spcPct val="0"/>
              </a:spcBef>
              <a:buClr>
                <a:srgbClr val="00A800"/>
              </a:buClr>
              <a:buFont typeface="Arial" pitchFamily="34" charset="0"/>
              <a:buChar char="•"/>
            </a:pPr>
            <a:endParaRPr lang="en-US" sz="1800" dirty="0"/>
          </a:p>
        </p:txBody>
      </p:sp>
      <p:sp>
        <p:nvSpPr>
          <p:cNvPr id="106499" name="Rectangle 4"/>
          <p:cNvSpPr>
            <a:spLocks noGrp="1" noChangeArrowheads="1"/>
          </p:cNvSpPr>
          <p:nvPr>
            <p:ph type="title"/>
          </p:nvPr>
        </p:nvSpPr>
        <p:spPr/>
        <p:txBody>
          <a:bodyPr/>
          <a:lstStyle/>
          <a:p>
            <a:pPr eaLnBrk="1" hangingPunct="1"/>
            <a:r>
              <a:rPr lang="en-US" sz="2600" dirty="0">
                <a:solidFill>
                  <a:srgbClr val="0070C0"/>
                </a:solidFill>
              </a:rPr>
              <a:t>NIH Peer Review Information on the Web</a:t>
            </a:r>
          </a:p>
        </p:txBody>
      </p:sp>
    </p:spTree>
    <p:extLst>
      <p:ext uri="{BB962C8B-B14F-4D97-AF65-F5344CB8AC3E}">
        <p14:creationId xmlns:p14="http://schemas.microsoft.com/office/powerpoint/2010/main" val="393713694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19400" y="4827750"/>
            <a:ext cx="5198998" cy="353850"/>
          </a:xfrm>
          <a:prstGeom prst="rect">
            <a:avLst/>
          </a:prstGeom>
        </p:spPr>
        <p:txBody>
          <a:bodyPr wrap="none" lIns="91350" tIns="45674" rIns="91350" bIns="45674">
            <a:spAutoFit/>
          </a:bodyPr>
          <a:lstStyle/>
          <a:p>
            <a:r>
              <a:rPr lang="en-US" sz="1700" dirty="0">
                <a:solidFill>
                  <a:prstClr val="black"/>
                </a:solidFill>
                <a:latin typeface="Verdana" pitchFamily="34" charset="0"/>
                <a:ea typeface="Verdana" pitchFamily="34" charset="0"/>
                <a:cs typeface="Verdana" pitchFamily="34" charset="0"/>
                <a:hlinkClick r:id="rId2"/>
              </a:rPr>
              <a:t>http://grants.nih.gov/grants/next_steps.htm</a:t>
            </a:r>
            <a:r>
              <a:rPr lang="en-US" sz="1700" dirty="0">
                <a:solidFill>
                  <a:prstClr val="black"/>
                </a:solidFill>
                <a:latin typeface="Verdana" pitchFamily="34" charset="0"/>
                <a:ea typeface="Verdana" pitchFamily="34" charset="0"/>
                <a:cs typeface="Verdana" pitchFamily="34" charset="0"/>
              </a:rPr>
              <a:t> </a:t>
            </a:r>
          </a:p>
        </p:txBody>
      </p:sp>
      <p:sp>
        <p:nvSpPr>
          <p:cNvPr id="6" name="Curved Right Arrow 5" descr="an arrow that points to a URL "/>
          <p:cNvSpPr/>
          <p:nvPr/>
        </p:nvSpPr>
        <p:spPr bwMode="auto">
          <a:xfrm>
            <a:off x="1295400" y="3048000"/>
            <a:ext cx="1440557" cy="2057400"/>
          </a:xfrm>
          <a:prstGeom prst="curvedRightArrow">
            <a:avLst>
              <a:gd name="adj1" fmla="val 25000"/>
              <a:gd name="adj2" fmla="val 27744"/>
              <a:gd name="adj3" fmla="val 25000"/>
            </a:avLst>
          </a:prstGeom>
          <a:solidFill>
            <a:srgbClr val="6C3A77"/>
          </a:solidFill>
          <a:ln w="9525" cap="flat" cmpd="sng" algn="ctr">
            <a:solidFill>
              <a:schemeClr val="tx2"/>
            </a:solidFill>
            <a:prstDash val="solid"/>
            <a:round/>
            <a:headEnd type="none" w="med" len="med"/>
            <a:tailEnd type="none" w="med" len="med"/>
          </a:ln>
          <a:effectLst/>
        </p:spPr>
        <p:txBody>
          <a:bodyPr vert="horz" wrap="square" lIns="85644" tIns="42826" rIns="85644" bIns="42826" numCol="1" rtlCol="0" anchor="t" anchorCtr="0" compatLnSpc="1">
            <a:prstTxWarp prst="textNoShape">
              <a:avLst/>
            </a:prstTxWarp>
          </a:bodyPr>
          <a:lstStyle/>
          <a:p>
            <a:pPr defTabSz="856447"/>
            <a:endParaRPr lang="en-US">
              <a:solidFill>
                <a:prstClr val="black"/>
              </a:solidFill>
            </a:endParaRPr>
          </a:p>
        </p:txBody>
      </p:sp>
      <p:pic>
        <p:nvPicPr>
          <p:cNvPr id="5" name="Picture 2" descr="An image of an NIH grant application review summary stat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209800"/>
            <a:ext cx="3268527" cy="2039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txBox="1">
            <a:spLocks noGrp="1"/>
          </p:cNvSpPr>
          <p:nvPr>
            <p:ph idx="1"/>
          </p:nvPr>
        </p:nvSpPr>
        <p:spPr>
          <a:xfrm>
            <a:off x="457200" y="1371600"/>
            <a:ext cx="8229600" cy="440431"/>
          </a:xfrm>
          <a:prstGeom prst="rect">
            <a:avLst/>
          </a:prstGeom>
          <a:noFill/>
        </p:spPr>
        <p:txBody>
          <a:bodyPr wrap="square" lIns="85644" tIns="42826" rIns="85644" bIns="42826" rtlCol="0">
            <a:spAutoFit/>
          </a:bodyPr>
          <a:lstStyle/>
          <a:p>
            <a:pPr marL="0" indent="0">
              <a:buNone/>
            </a:pPr>
            <a:r>
              <a:rPr lang="en-US" sz="2300" b="1" dirty="0">
                <a:solidFill>
                  <a:srgbClr val="719500"/>
                </a:solidFill>
                <a:latin typeface="Verdana" pitchFamily="34" charset="0"/>
                <a:ea typeface="Verdana" pitchFamily="34" charset="0"/>
                <a:cs typeface="Verdana" pitchFamily="34" charset="0"/>
              </a:rPr>
              <a:t>Visit NIH’s Next Steps Website </a:t>
            </a:r>
          </a:p>
        </p:txBody>
      </p:sp>
      <p:sp>
        <p:nvSpPr>
          <p:cNvPr id="2" name="Title 1"/>
          <p:cNvSpPr>
            <a:spLocks noGrp="1"/>
          </p:cNvSpPr>
          <p:nvPr>
            <p:ph type="title"/>
          </p:nvPr>
        </p:nvSpPr>
        <p:spPr/>
        <p:txBody>
          <a:bodyPr>
            <a:normAutofit fontScale="90000"/>
          </a:bodyPr>
          <a:lstStyle/>
          <a:p>
            <a:r>
              <a:rPr lang="en-US" dirty="0">
                <a:solidFill>
                  <a:srgbClr val="0070C0"/>
                </a:solidFill>
              </a:rPr>
              <a:t>Your Application Was Reviewed</a:t>
            </a:r>
            <a:br>
              <a:rPr lang="en-US" dirty="0">
                <a:solidFill>
                  <a:srgbClr val="0070C0"/>
                </a:solidFill>
              </a:rPr>
            </a:br>
            <a:r>
              <a:rPr lang="en-US" dirty="0">
                <a:solidFill>
                  <a:srgbClr val="0070C0"/>
                </a:solidFill>
              </a:rPr>
              <a:t>What Do You Do Next? </a:t>
            </a:r>
          </a:p>
        </p:txBody>
      </p:sp>
    </p:spTree>
    <p:extLst>
      <p:ext uri="{BB962C8B-B14F-4D97-AF65-F5344CB8AC3E}">
        <p14:creationId xmlns:p14="http://schemas.microsoft.com/office/powerpoint/2010/main" val="140234119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 shot of CSR's Internet home page.">
            <a:extLst>
              <a:ext uri="{FF2B5EF4-FFF2-40B4-BE49-F238E27FC236}">
                <a16:creationId xmlns:a16="http://schemas.microsoft.com/office/drawing/2014/main" xmlns="" id="{C42152DF-EF88-475E-856A-2E4A39C1E420}"/>
              </a:ext>
            </a:extLst>
          </p:cNvPr>
          <p:cNvPicPr>
            <a:picLocks noChangeAspect="1"/>
          </p:cNvPicPr>
          <p:nvPr/>
        </p:nvPicPr>
        <p:blipFill>
          <a:blip r:embed="rId3"/>
          <a:stretch>
            <a:fillRect/>
          </a:stretch>
        </p:blipFill>
        <p:spPr>
          <a:xfrm>
            <a:off x="4941986" y="1474113"/>
            <a:ext cx="3440014" cy="2277116"/>
          </a:xfrm>
          <a:prstGeom prst="rect">
            <a:avLst/>
          </a:prstGeom>
        </p:spPr>
      </p:pic>
      <p:sp>
        <p:nvSpPr>
          <p:cNvPr id="2" name="TextBox 1"/>
          <p:cNvSpPr txBox="1"/>
          <p:nvPr/>
        </p:nvSpPr>
        <p:spPr>
          <a:xfrm>
            <a:off x="2209800" y="4724400"/>
            <a:ext cx="6324600" cy="430887"/>
          </a:xfrm>
          <a:prstGeom prst="rect">
            <a:avLst/>
          </a:prstGeom>
          <a:noFill/>
        </p:spPr>
        <p:txBody>
          <a:bodyPr wrap="square" rtlCol="0">
            <a:spAutoFit/>
          </a:bodyPr>
          <a:lstStyle/>
          <a:p>
            <a:r>
              <a:rPr lang="en-US" sz="2200" b="1" dirty="0">
                <a:solidFill>
                  <a:prstClr val="black"/>
                </a:solidFill>
                <a:hlinkClick r:id="rId4"/>
              </a:rPr>
              <a:t>http://www.csr.nih.gov</a:t>
            </a:r>
            <a:r>
              <a:rPr lang="en-US" sz="2200" b="1" dirty="0">
                <a:solidFill>
                  <a:prstClr val="black"/>
                </a:solidFill>
              </a:rPr>
              <a:t>  </a:t>
            </a:r>
          </a:p>
        </p:txBody>
      </p:sp>
      <p:sp>
        <p:nvSpPr>
          <p:cNvPr id="5" name="Content Placeholder 2"/>
          <p:cNvSpPr txBox="1">
            <a:spLocks/>
          </p:cNvSpPr>
          <p:nvPr/>
        </p:nvSpPr>
        <p:spPr>
          <a:xfrm>
            <a:off x="762000" y="1752600"/>
            <a:ext cx="4267200" cy="3124200"/>
          </a:xfrm>
          <a:prstGeom prst="rect">
            <a:avLst/>
          </a:prstGeom>
        </p:spPr>
        <p:txBody>
          <a:bodyPr vert="horz" lIns="91305" tIns="45650" rIns="91305" bIns="45650" rtlCol="0">
            <a:normAutofit/>
          </a:bodyPr>
          <a:lstStyle>
            <a:lvl1pPr marL="342385" indent="-342385" algn="l" defTabSz="913031" rtl="0" eaLnBrk="1" latinLnBrk="0" hangingPunct="1">
              <a:spcBef>
                <a:spcPct val="20000"/>
              </a:spcBef>
              <a:buClr>
                <a:srgbClr val="719500"/>
              </a:buClr>
              <a:buFont typeface="Arial" pitchFamily="34" charset="0"/>
              <a:buChar char="•"/>
              <a:defRPr sz="2200" kern="1200">
                <a:solidFill>
                  <a:schemeClr val="tx1"/>
                </a:solidFill>
                <a:latin typeface="Arial" pitchFamily="34" charset="0"/>
                <a:ea typeface="+mn-ea"/>
                <a:cs typeface="Arial" pitchFamily="34" charset="0"/>
              </a:defRPr>
            </a:lvl1pPr>
            <a:lvl2pPr marL="342385" indent="291663"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2pPr>
            <a:lvl3pPr marL="635000" indent="-292100" algn="l" defTabSz="913031" rtl="0" eaLnBrk="1" latinLnBrk="0" hangingPunct="1">
              <a:spcBef>
                <a:spcPct val="20000"/>
              </a:spcBef>
              <a:buFont typeface="Arial" pitchFamily="34" charset="0"/>
              <a:buChar char="−"/>
              <a:tabLst>
                <a:tab pos="976436" algn="l"/>
              </a:tabLst>
              <a:defRPr sz="2200" kern="1200" baseline="0">
                <a:solidFill>
                  <a:schemeClr val="tx1"/>
                </a:solidFill>
                <a:latin typeface="Arial" pitchFamily="34" charset="0"/>
                <a:ea typeface="+mn-ea"/>
                <a:cs typeface="Arial" pitchFamily="34" charset="0"/>
              </a:defRPr>
            </a:lvl3pPr>
            <a:lvl4pPr marL="914400" indent="-228600"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4pPr>
            <a:lvl5pPr marL="1257300" indent="-279400"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5pPr>
            <a:lvl6pPr marL="2510829"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46"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861"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376"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prstClr val="black"/>
                </a:solidFill>
              </a:rPr>
              <a:t>About CSR</a:t>
            </a:r>
          </a:p>
          <a:p>
            <a:endParaRPr lang="en-US" sz="1000" dirty="0">
              <a:solidFill>
                <a:prstClr val="black"/>
              </a:solidFill>
            </a:endParaRPr>
          </a:p>
          <a:p>
            <a:r>
              <a:rPr lang="en-US" dirty="0">
                <a:solidFill>
                  <a:prstClr val="black"/>
                </a:solidFill>
              </a:rPr>
              <a:t>Applicant Resources</a:t>
            </a:r>
          </a:p>
          <a:p>
            <a:endParaRPr lang="en-US" sz="1000" dirty="0">
              <a:solidFill>
                <a:prstClr val="black"/>
              </a:solidFill>
            </a:endParaRPr>
          </a:p>
          <a:p>
            <a:r>
              <a:rPr lang="en-US" dirty="0">
                <a:solidFill>
                  <a:prstClr val="black"/>
                </a:solidFill>
              </a:rPr>
              <a:t>Study Sections</a:t>
            </a:r>
          </a:p>
          <a:p>
            <a:endParaRPr lang="en-US" sz="1000" dirty="0">
              <a:solidFill>
                <a:prstClr val="black"/>
              </a:solidFill>
            </a:endParaRPr>
          </a:p>
          <a:p>
            <a:r>
              <a:rPr lang="en-US" dirty="0">
                <a:solidFill>
                  <a:prstClr val="black"/>
                </a:solidFill>
              </a:rPr>
              <a:t>Rosters and Meetings </a:t>
            </a:r>
          </a:p>
          <a:p>
            <a:endParaRPr lang="en-US" dirty="0">
              <a:solidFill>
                <a:prstClr val="black"/>
              </a:solidFill>
            </a:endParaRPr>
          </a:p>
          <a:p>
            <a:endParaRPr lang="en-US" dirty="0">
              <a:solidFill>
                <a:prstClr val="black"/>
              </a:solidFill>
            </a:endParaRPr>
          </a:p>
        </p:txBody>
      </p:sp>
      <p:sp>
        <p:nvSpPr>
          <p:cNvPr id="107523" name="Rectangle 5"/>
          <p:cNvSpPr>
            <a:spLocks noGrp="1" noChangeArrowheads="1"/>
          </p:cNvSpPr>
          <p:nvPr>
            <p:ph type="title"/>
          </p:nvPr>
        </p:nvSpPr>
        <p:spPr>
          <a:xfrm>
            <a:off x="457200" y="304800"/>
            <a:ext cx="3200400" cy="762000"/>
          </a:xfrm>
        </p:spPr>
        <p:txBody>
          <a:bodyPr/>
          <a:lstStyle/>
          <a:p>
            <a:pPr eaLnBrk="1" hangingPunct="1"/>
            <a:r>
              <a:rPr lang="en-US" dirty="0">
                <a:solidFill>
                  <a:srgbClr val="0070C0"/>
                </a:solidFill>
              </a:rPr>
              <a:t>CSR Web Site</a:t>
            </a:r>
            <a:endParaRPr lang="en-US" sz="3000" dirty="0">
              <a:solidFill>
                <a:srgbClr val="0070C0"/>
              </a:solidFill>
            </a:endParaRPr>
          </a:p>
        </p:txBody>
      </p:sp>
    </p:spTree>
    <p:extLst>
      <p:ext uri="{BB962C8B-B14F-4D97-AF65-F5344CB8AC3E}">
        <p14:creationId xmlns:p14="http://schemas.microsoft.com/office/powerpoint/2010/main" val="82413837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 shot of the home page for the NIH Office of Extramural Research">
            <a:extLst>
              <a:ext uri="{FF2B5EF4-FFF2-40B4-BE49-F238E27FC236}">
                <a16:creationId xmlns:a16="http://schemas.microsoft.com/office/drawing/2014/main" xmlns="" id="{26F52997-4E52-471A-B9FF-9C904C4C4465}"/>
              </a:ext>
            </a:extLst>
          </p:cNvPr>
          <p:cNvPicPr>
            <a:picLocks noChangeAspect="1"/>
          </p:cNvPicPr>
          <p:nvPr/>
        </p:nvPicPr>
        <p:blipFill>
          <a:blip r:embed="rId3"/>
          <a:stretch>
            <a:fillRect/>
          </a:stretch>
        </p:blipFill>
        <p:spPr>
          <a:xfrm>
            <a:off x="5399186" y="3528929"/>
            <a:ext cx="2725738" cy="2078402"/>
          </a:xfrm>
          <a:prstGeom prst="rect">
            <a:avLst/>
          </a:prstGeom>
        </p:spPr>
      </p:pic>
      <p:sp>
        <p:nvSpPr>
          <p:cNvPr id="108548" name="TextBox 7"/>
          <p:cNvSpPr txBox="1">
            <a:spLocks noChangeArrowheads="1"/>
          </p:cNvSpPr>
          <p:nvPr/>
        </p:nvSpPr>
        <p:spPr bwMode="auto">
          <a:xfrm>
            <a:off x="685800" y="3962400"/>
            <a:ext cx="4713386" cy="121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93" tIns="42706" rIns="85393" bIns="42706">
            <a:spAutoFit/>
          </a:bodyPr>
          <a:lstStyle>
            <a:lvl1pPr defTabSz="966788" eaLnBrk="0" hangingPunct="0">
              <a:defRPr sz="2000" b="1">
                <a:solidFill>
                  <a:schemeClr val="tx1"/>
                </a:solidFill>
                <a:latin typeface="Bodoni MT" pitchFamily="18" charset="0"/>
                <a:ea typeface="ＭＳ Ｐゴシック" pitchFamily="1" charset="-128"/>
              </a:defRPr>
            </a:lvl1pPr>
            <a:lvl2pPr marL="742950" indent="-285750" defTabSz="966788" eaLnBrk="0" hangingPunct="0">
              <a:defRPr sz="2000" b="1">
                <a:solidFill>
                  <a:schemeClr val="tx1"/>
                </a:solidFill>
                <a:latin typeface="Bodoni MT" pitchFamily="18" charset="0"/>
                <a:ea typeface="ＭＳ Ｐゴシック" pitchFamily="1" charset="-128"/>
              </a:defRPr>
            </a:lvl2pPr>
            <a:lvl3pPr marL="1143000" indent="-228600" defTabSz="966788" eaLnBrk="0" hangingPunct="0">
              <a:defRPr sz="2000" b="1">
                <a:solidFill>
                  <a:schemeClr val="tx1"/>
                </a:solidFill>
                <a:latin typeface="Bodoni MT" pitchFamily="18" charset="0"/>
                <a:ea typeface="ＭＳ Ｐゴシック" pitchFamily="1" charset="-128"/>
              </a:defRPr>
            </a:lvl3pPr>
            <a:lvl4pPr marL="1600200" indent="-228600" defTabSz="966788" eaLnBrk="0" hangingPunct="0">
              <a:defRPr sz="2000" b="1">
                <a:solidFill>
                  <a:schemeClr val="tx1"/>
                </a:solidFill>
                <a:latin typeface="Bodoni MT" pitchFamily="18" charset="0"/>
                <a:ea typeface="ＭＳ Ｐゴシック" pitchFamily="1" charset="-128"/>
              </a:defRPr>
            </a:lvl4pPr>
            <a:lvl5pPr marL="2057400" indent="-228600" defTabSz="966788" eaLnBrk="0" hangingPunct="0">
              <a:defRPr sz="2000" b="1">
                <a:solidFill>
                  <a:schemeClr val="tx1"/>
                </a:solidFill>
                <a:latin typeface="Bodoni MT" pitchFamily="18" charset="0"/>
                <a:ea typeface="ＭＳ Ｐゴシック" pitchFamily="1" charset="-128"/>
              </a:defRPr>
            </a:lvl5pPr>
            <a:lvl6pPr marL="2514600" indent="-228600" algn="ctr" defTabSz="9667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9667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9667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9667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pPr eaLnBrk="1" hangingPunct="1">
              <a:spcBef>
                <a:spcPct val="0"/>
              </a:spcBef>
            </a:pPr>
            <a:r>
              <a:rPr lang="en-US" sz="2100" dirty="0">
                <a:solidFill>
                  <a:prstClr val="black"/>
                </a:solidFill>
                <a:latin typeface="Arial" charset="0"/>
                <a:cs typeface="Arial" charset="0"/>
              </a:rPr>
              <a:t>NIH Office of Extramural Research</a:t>
            </a:r>
          </a:p>
          <a:p>
            <a:pPr eaLnBrk="1" hangingPunct="1">
              <a:spcBef>
                <a:spcPct val="0"/>
              </a:spcBef>
            </a:pPr>
            <a:r>
              <a:rPr lang="en-US" sz="800" dirty="0">
                <a:solidFill>
                  <a:srgbClr val="66A900"/>
                </a:solidFill>
                <a:latin typeface="Arial" charset="0"/>
                <a:cs typeface="Arial" charset="0"/>
              </a:rPr>
              <a:t> </a:t>
            </a:r>
            <a:r>
              <a:rPr lang="en-US" sz="2100" dirty="0">
                <a:solidFill>
                  <a:srgbClr val="000000"/>
                </a:solidFill>
                <a:latin typeface="Arial" charset="0"/>
                <a:cs typeface="Arial" charset="0"/>
              </a:rPr>
              <a:t/>
            </a:r>
            <a:br>
              <a:rPr lang="en-US" sz="2100" dirty="0">
                <a:solidFill>
                  <a:srgbClr val="000000"/>
                </a:solidFill>
                <a:latin typeface="Arial" charset="0"/>
                <a:cs typeface="Arial" charset="0"/>
              </a:rPr>
            </a:br>
            <a:r>
              <a:rPr lang="en-US" sz="2100" dirty="0">
                <a:solidFill>
                  <a:srgbClr val="000000"/>
                </a:solidFill>
                <a:latin typeface="Arial" charset="0"/>
                <a:cs typeface="Arial" charset="0"/>
                <a:hlinkClick r:id="rId4"/>
              </a:rPr>
              <a:t>http://grants.nih.gov/</a:t>
            </a:r>
            <a:r>
              <a:rPr lang="en-US" sz="2100" dirty="0">
                <a:solidFill>
                  <a:srgbClr val="000000"/>
                </a:solidFill>
                <a:latin typeface="Arial" charset="0"/>
                <a:cs typeface="Arial" charset="0"/>
              </a:rPr>
              <a:t>  </a:t>
            </a:r>
          </a:p>
          <a:p>
            <a:pPr eaLnBrk="1" hangingPunct="1">
              <a:spcBef>
                <a:spcPct val="0"/>
              </a:spcBef>
            </a:pPr>
            <a:endParaRPr lang="en-US" sz="2300" dirty="0">
              <a:solidFill>
                <a:srgbClr val="000000"/>
              </a:solidFill>
              <a:latin typeface="Arial" charset="0"/>
              <a:cs typeface="Arial" charset="0"/>
            </a:endParaRPr>
          </a:p>
        </p:txBody>
      </p:sp>
      <p:pic>
        <p:nvPicPr>
          <p:cNvPr id="3" name="Picture 2" descr="A screen shot of CSR's Internet homepage">
            <a:extLst>
              <a:ext uri="{FF2B5EF4-FFF2-40B4-BE49-F238E27FC236}">
                <a16:creationId xmlns:a16="http://schemas.microsoft.com/office/drawing/2014/main" xmlns="" id="{E36740A8-3BE9-4D6C-B533-D3D80AB2B228}"/>
              </a:ext>
            </a:extLst>
          </p:cNvPr>
          <p:cNvPicPr>
            <a:picLocks noChangeAspect="1"/>
          </p:cNvPicPr>
          <p:nvPr/>
        </p:nvPicPr>
        <p:blipFill>
          <a:blip r:embed="rId5"/>
          <a:stretch>
            <a:fillRect/>
          </a:stretch>
        </p:blipFill>
        <p:spPr>
          <a:xfrm>
            <a:off x="5399186" y="1391924"/>
            <a:ext cx="2725738" cy="1804301"/>
          </a:xfrm>
          <a:prstGeom prst="rect">
            <a:avLst/>
          </a:prstGeom>
        </p:spPr>
      </p:pic>
      <p:sp>
        <p:nvSpPr>
          <p:cNvPr id="108547" name="TextBox 5"/>
          <p:cNvSpPr txBox="1">
            <a:spLocks noChangeArrowheads="1"/>
          </p:cNvSpPr>
          <p:nvPr/>
        </p:nvSpPr>
        <p:spPr bwMode="auto">
          <a:xfrm>
            <a:off x="685800" y="1760339"/>
            <a:ext cx="4505027" cy="121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93" tIns="42706" rIns="85393" bIns="42706">
            <a:spAutoFit/>
          </a:bodyPr>
          <a:lstStyle>
            <a:lvl1pPr defTabSz="966788" eaLnBrk="0" hangingPunct="0">
              <a:defRPr sz="2000" b="1">
                <a:solidFill>
                  <a:schemeClr val="tx1"/>
                </a:solidFill>
                <a:latin typeface="Bodoni MT" pitchFamily="18" charset="0"/>
                <a:ea typeface="ＭＳ Ｐゴシック" pitchFamily="1" charset="-128"/>
              </a:defRPr>
            </a:lvl1pPr>
            <a:lvl2pPr marL="742950" indent="-285750" defTabSz="966788" eaLnBrk="0" hangingPunct="0">
              <a:defRPr sz="2000" b="1">
                <a:solidFill>
                  <a:schemeClr val="tx1"/>
                </a:solidFill>
                <a:latin typeface="Bodoni MT" pitchFamily="18" charset="0"/>
                <a:ea typeface="ＭＳ Ｐゴシック" pitchFamily="1" charset="-128"/>
              </a:defRPr>
            </a:lvl2pPr>
            <a:lvl3pPr marL="1143000" indent="-228600" defTabSz="966788" eaLnBrk="0" hangingPunct="0">
              <a:defRPr sz="2000" b="1">
                <a:solidFill>
                  <a:schemeClr val="tx1"/>
                </a:solidFill>
                <a:latin typeface="Bodoni MT" pitchFamily="18" charset="0"/>
                <a:ea typeface="ＭＳ Ｐゴシック" pitchFamily="1" charset="-128"/>
              </a:defRPr>
            </a:lvl3pPr>
            <a:lvl4pPr marL="1600200" indent="-228600" defTabSz="966788" eaLnBrk="0" hangingPunct="0">
              <a:defRPr sz="2000" b="1">
                <a:solidFill>
                  <a:schemeClr val="tx1"/>
                </a:solidFill>
                <a:latin typeface="Bodoni MT" pitchFamily="18" charset="0"/>
                <a:ea typeface="ＭＳ Ｐゴシック" pitchFamily="1" charset="-128"/>
              </a:defRPr>
            </a:lvl4pPr>
            <a:lvl5pPr marL="2057400" indent="-228600" defTabSz="966788" eaLnBrk="0" hangingPunct="0">
              <a:defRPr sz="2000" b="1">
                <a:solidFill>
                  <a:schemeClr val="tx1"/>
                </a:solidFill>
                <a:latin typeface="Bodoni MT" pitchFamily="18" charset="0"/>
                <a:ea typeface="ＭＳ Ｐゴシック" pitchFamily="1" charset="-128"/>
              </a:defRPr>
            </a:lvl5pPr>
            <a:lvl6pPr marL="2514600" indent="-228600" algn="ctr" defTabSz="9667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9667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9667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9667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pPr eaLnBrk="1" hangingPunct="1">
              <a:spcBef>
                <a:spcPct val="0"/>
              </a:spcBef>
            </a:pPr>
            <a:r>
              <a:rPr lang="en-US" sz="2100" dirty="0">
                <a:solidFill>
                  <a:prstClr val="black"/>
                </a:solidFill>
                <a:latin typeface="Arial" charset="0"/>
                <a:cs typeface="Arial" charset="0"/>
              </a:rPr>
              <a:t>NIH Center for Scientific Review</a:t>
            </a:r>
            <a:br>
              <a:rPr lang="en-US" sz="2100" dirty="0">
                <a:solidFill>
                  <a:prstClr val="black"/>
                </a:solidFill>
                <a:latin typeface="Arial" charset="0"/>
                <a:cs typeface="Arial" charset="0"/>
              </a:rPr>
            </a:br>
            <a:endParaRPr lang="en-US" sz="800" dirty="0">
              <a:solidFill>
                <a:prstClr val="black"/>
              </a:solidFill>
              <a:latin typeface="Arial" charset="0"/>
              <a:cs typeface="Arial" charset="0"/>
            </a:endParaRPr>
          </a:p>
          <a:p>
            <a:pPr eaLnBrk="1" hangingPunct="1">
              <a:spcBef>
                <a:spcPct val="0"/>
              </a:spcBef>
            </a:pPr>
            <a:r>
              <a:rPr lang="en-US" sz="2100" dirty="0">
                <a:solidFill>
                  <a:srgbClr val="000000"/>
                </a:solidFill>
                <a:latin typeface="Arial" charset="0"/>
                <a:cs typeface="Arial" charset="0"/>
                <a:hlinkClick r:id="rId6"/>
              </a:rPr>
              <a:t>http://www.csr.nih.gov</a:t>
            </a:r>
            <a:r>
              <a:rPr lang="en-US" sz="2100" dirty="0">
                <a:solidFill>
                  <a:srgbClr val="000000"/>
                </a:solidFill>
                <a:latin typeface="Arial" charset="0"/>
                <a:cs typeface="Arial" charset="0"/>
              </a:rPr>
              <a:t>  </a:t>
            </a:r>
          </a:p>
          <a:p>
            <a:pPr eaLnBrk="1" hangingPunct="1">
              <a:spcBef>
                <a:spcPct val="0"/>
              </a:spcBef>
            </a:pPr>
            <a:endParaRPr lang="en-US" sz="2300" dirty="0">
              <a:solidFill>
                <a:srgbClr val="000000"/>
              </a:solidFill>
              <a:latin typeface="Arial" charset="0"/>
              <a:cs typeface="Arial" charset="0"/>
            </a:endParaRPr>
          </a:p>
        </p:txBody>
      </p:sp>
      <p:sp>
        <p:nvSpPr>
          <p:cNvPr id="108546" name="Rectangle 5"/>
          <p:cNvSpPr>
            <a:spLocks noGrp="1" noChangeArrowheads="1"/>
          </p:cNvSpPr>
          <p:nvPr>
            <p:ph type="title"/>
          </p:nvPr>
        </p:nvSpPr>
        <p:spPr>
          <a:xfrm>
            <a:off x="457200" y="381000"/>
            <a:ext cx="6701731" cy="577453"/>
          </a:xfrm>
        </p:spPr>
        <p:txBody>
          <a:bodyPr/>
          <a:lstStyle/>
          <a:p>
            <a:pPr eaLnBrk="1" hangingPunct="1"/>
            <a:r>
              <a:rPr lang="en-US" sz="2600" dirty="0">
                <a:solidFill>
                  <a:srgbClr val="0070C0"/>
                </a:solidFill>
              </a:rPr>
              <a:t>Key NIH Review and Grants Web Sites</a:t>
            </a:r>
          </a:p>
        </p:txBody>
      </p:sp>
    </p:spTree>
    <p:extLst>
      <p:ext uri="{BB962C8B-B14F-4D97-AF65-F5344CB8AC3E}">
        <p14:creationId xmlns:p14="http://schemas.microsoft.com/office/powerpoint/2010/main" val="142343401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An screen shot of the NIH homepage: www.nih.gov"/>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6380" y="1155700"/>
            <a:ext cx="5290840" cy="396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Box 2"/>
          <p:cNvSpPr txBox="1">
            <a:spLocks noChangeArrowheads="1"/>
          </p:cNvSpPr>
          <p:nvPr/>
        </p:nvSpPr>
        <p:spPr bwMode="auto">
          <a:xfrm>
            <a:off x="2238276" y="5334000"/>
            <a:ext cx="4274344" cy="40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639" tIns="42823" rIns="85639" bIns="42823">
            <a:spAutoFit/>
          </a:bodyPr>
          <a:lstStyle>
            <a:lvl1pPr eaLnBrk="0" hangingPunct="0">
              <a:defRPr sz="2000" b="1">
                <a:solidFill>
                  <a:schemeClr val="tx1"/>
                </a:solidFill>
                <a:latin typeface="Bodoni MT" pitchFamily="18" charset="0"/>
                <a:ea typeface="ＭＳ Ｐゴシック" pitchFamily="1" charset="-128"/>
              </a:defRPr>
            </a:lvl1pPr>
            <a:lvl2pPr marL="742950" indent="-285750" eaLnBrk="0" hangingPunct="0">
              <a:defRPr sz="2000" b="1">
                <a:solidFill>
                  <a:schemeClr val="tx1"/>
                </a:solidFill>
                <a:latin typeface="Bodoni MT" pitchFamily="18" charset="0"/>
                <a:ea typeface="ＭＳ Ｐゴシック" pitchFamily="1" charset="-128"/>
              </a:defRPr>
            </a:lvl2pPr>
            <a:lvl3pPr marL="1143000" indent="-228600" eaLnBrk="0" hangingPunct="0">
              <a:defRPr sz="2000" b="1">
                <a:solidFill>
                  <a:schemeClr val="tx1"/>
                </a:solidFill>
                <a:latin typeface="Bodoni MT" pitchFamily="18" charset="0"/>
                <a:ea typeface="ＭＳ Ｐゴシック" pitchFamily="1" charset="-128"/>
              </a:defRPr>
            </a:lvl3pPr>
            <a:lvl4pPr marL="1600200" indent="-228600" eaLnBrk="0" hangingPunct="0">
              <a:defRPr sz="2000" b="1">
                <a:solidFill>
                  <a:schemeClr val="tx1"/>
                </a:solidFill>
                <a:latin typeface="Bodoni MT" pitchFamily="18" charset="0"/>
                <a:ea typeface="ＭＳ Ｐゴシック" pitchFamily="1" charset="-128"/>
              </a:defRPr>
            </a:lvl4pPr>
            <a:lvl5pPr marL="2057400" indent="-228600" eaLnBrk="0" hangingPunct="0">
              <a:defRPr sz="2000" b="1">
                <a:solidFill>
                  <a:schemeClr val="tx1"/>
                </a:solidFill>
                <a:latin typeface="Bodoni MT" pitchFamily="18" charset="0"/>
                <a:ea typeface="ＭＳ Ｐゴシック" pitchFamily="1" charset="-128"/>
              </a:defRPr>
            </a:lvl5pPr>
            <a:lvl6pPr marL="25146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pPr eaLnBrk="1" hangingPunct="1"/>
            <a:r>
              <a:rPr lang="en-US" sz="2100" dirty="0">
                <a:solidFill>
                  <a:prstClr val="black"/>
                </a:solidFill>
                <a:latin typeface="Arial" charset="0"/>
                <a:cs typeface="Arial" charset="0"/>
                <a:hlinkClick r:id="rId3"/>
              </a:rPr>
              <a:t>http://www.nih.gov</a:t>
            </a:r>
            <a:r>
              <a:rPr lang="en-US" sz="2100" dirty="0">
                <a:solidFill>
                  <a:prstClr val="black"/>
                </a:solidFill>
                <a:latin typeface="Arial" charset="0"/>
                <a:cs typeface="Arial" charset="0"/>
              </a:rPr>
              <a:t> </a:t>
            </a:r>
          </a:p>
        </p:txBody>
      </p:sp>
      <p:sp>
        <p:nvSpPr>
          <p:cNvPr id="109572" name="Rectangle 5"/>
          <p:cNvSpPr>
            <a:spLocks noGrp="1" noChangeArrowheads="1"/>
          </p:cNvSpPr>
          <p:nvPr>
            <p:ph type="title"/>
          </p:nvPr>
        </p:nvSpPr>
        <p:spPr>
          <a:xfrm>
            <a:off x="457200" y="381000"/>
            <a:ext cx="3350121" cy="577453"/>
          </a:xfrm>
        </p:spPr>
        <p:txBody>
          <a:bodyPr/>
          <a:lstStyle/>
          <a:p>
            <a:pPr eaLnBrk="1" hangingPunct="1"/>
            <a:r>
              <a:rPr lang="en-US" sz="2600" dirty="0">
                <a:solidFill>
                  <a:srgbClr val="0070C0"/>
                </a:solidFill>
              </a:rPr>
              <a:t>The NIH Web Site</a:t>
            </a:r>
          </a:p>
        </p:txBody>
      </p:sp>
    </p:spTree>
    <p:extLst>
      <p:ext uri="{BB962C8B-B14F-4D97-AF65-F5344CB8AC3E}">
        <p14:creationId xmlns:p14="http://schemas.microsoft.com/office/powerpoint/2010/main" val="31405836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321594" y="5562600"/>
            <a:ext cx="6679406"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453" tIns="42736" rIns="85453" bIns="42736">
            <a:spAutoFit/>
          </a:bodyPr>
          <a:lstStyle/>
          <a:p>
            <a:r>
              <a:rPr lang="en-US" sz="1700" u="sng" dirty="0">
                <a:solidFill>
                  <a:prstClr val="black"/>
                </a:solidFill>
                <a:cs typeface="Arial" charset="0"/>
                <a:hlinkClick r:id="rId2"/>
              </a:rPr>
              <a:t>http://grants1.nih.gov/grants/funding/submissionschedule.htm</a:t>
            </a:r>
            <a:r>
              <a:rPr lang="en-US" sz="1700" u="sng" dirty="0">
                <a:solidFill>
                  <a:prstClr val="black"/>
                </a:solidFill>
                <a:cs typeface="Arial" charset="0"/>
              </a:rPr>
              <a:t> </a:t>
            </a:r>
          </a:p>
        </p:txBody>
      </p:sp>
      <p:graphicFrame>
        <p:nvGraphicFramePr>
          <p:cNvPr id="5" name="Content Placeholder 4" descr="A table presents dates for the key events in the life cycle of a typical R01 grant:  Application receipt dates are Jan-May, May-Sept, and Sept-Jan.  Review dates are  May-July, &#10;Sept-Nov, and Jan-Mar.  Nataional Advisory Council/board dates are  Sept-Oct, Jan-Feb, and May-June.  Earliest Possible beginning dates are in Dec, Apr, and July.&#10;&#10;&#10;"/>
          <p:cNvGraphicFramePr>
            <a:graphicFrameLocks noGrp="1"/>
          </p:cNvGraphicFramePr>
          <p:nvPr>
            <p:ph sz="half" idx="1"/>
            <p:extLst>
              <p:ext uri="{D42A27DB-BD31-4B8C-83A1-F6EECF244321}">
                <p14:modId xmlns:p14="http://schemas.microsoft.com/office/powerpoint/2010/main" val="2852455207"/>
              </p:ext>
            </p:extLst>
          </p:nvPr>
        </p:nvGraphicFramePr>
        <p:xfrm>
          <a:off x="1143000" y="1442720"/>
          <a:ext cx="6731000" cy="4119880"/>
        </p:xfrm>
        <a:graphic>
          <a:graphicData uri="http://schemas.openxmlformats.org/drawingml/2006/table">
            <a:tbl>
              <a:tblPr firstRow="1" bandRow="1">
                <a:tableStyleId>{5C22544A-7EE6-4342-B048-85BDC9FD1C3A}</a:tableStyleId>
              </a:tblPr>
              <a:tblGrid>
                <a:gridCol w="1930400">
                  <a:extLst>
                    <a:ext uri="{9D8B030D-6E8A-4147-A177-3AD203B41FA5}">
                      <a16:colId xmlns:a16="http://schemas.microsoft.com/office/drawing/2014/main" xmlns="" val="20000"/>
                    </a:ext>
                  </a:extLst>
                </a:gridCol>
                <a:gridCol w="4800600">
                  <a:extLst>
                    <a:ext uri="{9D8B030D-6E8A-4147-A177-3AD203B41FA5}">
                      <a16:colId xmlns:a16="http://schemas.microsoft.com/office/drawing/2014/main" xmlns="" val="20001"/>
                    </a:ext>
                  </a:extLst>
                </a:gridCol>
              </a:tblGrid>
              <a:tr h="850503">
                <a:tc>
                  <a:txBody>
                    <a:bodyPr/>
                    <a:lstStyle/>
                    <a:p>
                      <a:r>
                        <a:rPr lang="en-US" b="0" dirty="0">
                          <a:solidFill>
                            <a:schemeClr val="tx1"/>
                          </a:solidFill>
                        </a:rPr>
                        <a:t>Jan-May</a:t>
                      </a:r>
                    </a:p>
                    <a:p>
                      <a:r>
                        <a:rPr lang="en-US" b="0" dirty="0">
                          <a:solidFill>
                            <a:schemeClr val="tx1"/>
                          </a:solidFill>
                        </a:rPr>
                        <a:t>May-Sept</a:t>
                      </a:r>
                    </a:p>
                    <a:p>
                      <a:pPr marL="0" marR="0" indent="0" algn="l" defTabSz="913031" rtl="0" eaLnBrk="1" fontAlgn="auto" latinLnBrk="0" hangingPunct="1">
                        <a:lnSpc>
                          <a:spcPct val="100000"/>
                        </a:lnSpc>
                        <a:spcBef>
                          <a:spcPts val="0"/>
                        </a:spcBef>
                        <a:spcAft>
                          <a:spcPts val="0"/>
                        </a:spcAft>
                        <a:buClrTx/>
                        <a:buSzTx/>
                        <a:buFontTx/>
                        <a:buNone/>
                        <a:tabLst/>
                        <a:defRPr/>
                      </a:pPr>
                      <a:r>
                        <a:rPr lang="en-US" b="0" dirty="0">
                          <a:solidFill>
                            <a:schemeClr val="tx1"/>
                          </a:solidFill>
                        </a:rPr>
                        <a:t>Sept-Jan </a:t>
                      </a:r>
                    </a:p>
                    <a:p>
                      <a:pPr marL="0" marR="0" indent="0" algn="l" defTabSz="913031" rtl="0" eaLnBrk="1" fontAlgn="auto" latinLnBrk="0" hangingPunct="1">
                        <a:lnSpc>
                          <a:spcPct val="100000"/>
                        </a:lnSpc>
                        <a:spcBef>
                          <a:spcPts val="0"/>
                        </a:spcBef>
                        <a:spcAft>
                          <a:spcPts val="0"/>
                        </a:spcAft>
                        <a:buClrTx/>
                        <a:buSzTx/>
                        <a:buFontTx/>
                        <a:buNone/>
                        <a:tabLst/>
                        <a:defRPr/>
                      </a:pPr>
                      <a:endParaRPr lang="en-US" sz="800" dirty="0">
                        <a:solidFill>
                          <a:schemeClr val="tx1"/>
                        </a:solidFill>
                      </a:endParaRPr>
                    </a:p>
                  </a:txBody>
                  <a:tcP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b="1" dirty="0">
                        <a:solidFill>
                          <a:schemeClr val="tx1"/>
                        </a:solidFill>
                      </a:endParaRPr>
                    </a:p>
                    <a:p>
                      <a:r>
                        <a:rPr lang="en-US" b="1" dirty="0">
                          <a:solidFill>
                            <a:schemeClr val="tx1"/>
                          </a:solidFill>
                        </a:rPr>
                        <a:t>Receipt Dates</a:t>
                      </a:r>
                    </a:p>
                    <a:p>
                      <a:endParaRPr lang="en-US" b="1" dirty="0">
                        <a:solidFill>
                          <a:schemeClr val="tx1"/>
                        </a:solidFill>
                      </a:endParaRPr>
                    </a:p>
                  </a:txBody>
                  <a:tcP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850503">
                <a:tc>
                  <a:txBody>
                    <a:bodyPr/>
                    <a:lstStyle/>
                    <a:p>
                      <a:r>
                        <a:rPr lang="en-US" dirty="0"/>
                        <a:t>May-July</a:t>
                      </a:r>
                    </a:p>
                    <a:p>
                      <a:r>
                        <a:rPr lang="en-US" dirty="0"/>
                        <a:t>Sept-Nov</a:t>
                      </a:r>
                    </a:p>
                    <a:p>
                      <a:pPr marL="0" marR="0" indent="0" algn="l" defTabSz="913031" rtl="0" eaLnBrk="1" fontAlgn="auto" latinLnBrk="0" hangingPunct="1">
                        <a:lnSpc>
                          <a:spcPct val="100000"/>
                        </a:lnSpc>
                        <a:spcBef>
                          <a:spcPts val="0"/>
                        </a:spcBef>
                        <a:spcAft>
                          <a:spcPts val="0"/>
                        </a:spcAft>
                        <a:buClrTx/>
                        <a:buSzTx/>
                        <a:buFontTx/>
                        <a:buNone/>
                        <a:tabLst/>
                        <a:defRPr/>
                      </a:pPr>
                      <a:r>
                        <a:rPr lang="en-US" dirty="0"/>
                        <a:t>Jan-Mar </a:t>
                      </a:r>
                    </a:p>
                    <a:p>
                      <a:pPr marL="0" marR="0" indent="0" algn="l" defTabSz="913031" rtl="0" eaLnBrk="1" fontAlgn="auto" latinLnBrk="0" hangingPunct="1">
                        <a:lnSpc>
                          <a:spcPct val="100000"/>
                        </a:lnSpc>
                        <a:spcBef>
                          <a:spcPts val="0"/>
                        </a:spcBef>
                        <a:spcAft>
                          <a:spcPts val="0"/>
                        </a:spcAft>
                        <a:buClrTx/>
                        <a:buSzTx/>
                        <a:buFontTx/>
                        <a:buNone/>
                        <a:tabLst/>
                        <a:defRPr/>
                      </a:pPr>
                      <a:endParaRPr lang="en-US" sz="800" dirty="0"/>
                    </a:p>
                  </a:txBody>
                  <a:tcP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b="1" dirty="0"/>
                    </a:p>
                    <a:p>
                      <a:r>
                        <a:rPr lang="en-US" b="1" dirty="0"/>
                        <a:t>Review Dates</a:t>
                      </a:r>
                    </a:p>
                    <a:p>
                      <a:endParaRPr lang="en-US" b="1" dirty="0"/>
                    </a:p>
                  </a:txBody>
                  <a:tcP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010920">
                <a:tc>
                  <a:txBody>
                    <a:bodyPr/>
                    <a:lstStyle/>
                    <a:p>
                      <a:r>
                        <a:rPr lang="en-US" dirty="0"/>
                        <a:t>Sept-Oct</a:t>
                      </a:r>
                    </a:p>
                    <a:p>
                      <a:r>
                        <a:rPr lang="en-US" dirty="0"/>
                        <a:t>Jan-Feb</a:t>
                      </a:r>
                    </a:p>
                    <a:p>
                      <a:r>
                        <a:rPr lang="en-US" dirty="0"/>
                        <a:t>May-June</a:t>
                      </a:r>
                      <a:endParaRPr lang="en-US" b="1" dirty="0"/>
                    </a:p>
                  </a:txBody>
                  <a:tcP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en-US" b="1" dirty="0"/>
                        <a:t>National Advisory Council/Board Dates </a:t>
                      </a:r>
                    </a:p>
                  </a:txBody>
                  <a:tcP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850503">
                <a:tc>
                  <a:txBody>
                    <a:bodyPr/>
                    <a:lstStyle/>
                    <a:p>
                      <a:r>
                        <a:rPr lang="en-US" dirty="0"/>
                        <a:t>Dec </a:t>
                      </a:r>
                    </a:p>
                    <a:p>
                      <a:r>
                        <a:rPr lang="en-US" dirty="0"/>
                        <a:t>Apr </a:t>
                      </a:r>
                    </a:p>
                    <a:p>
                      <a:r>
                        <a:rPr lang="en-US" dirty="0"/>
                        <a:t>July </a:t>
                      </a:r>
                    </a:p>
                    <a:p>
                      <a:endParaRPr lang="en-US" sz="800" dirty="0"/>
                    </a:p>
                  </a:txBody>
                  <a:tcP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3031" rtl="0" eaLnBrk="1" fontAlgn="auto" latinLnBrk="0" hangingPunct="1">
                        <a:lnSpc>
                          <a:spcPct val="100000"/>
                        </a:lnSpc>
                        <a:spcBef>
                          <a:spcPts val="0"/>
                        </a:spcBef>
                        <a:spcAft>
                          <a:spcPts val="0"/>
                        </a:spcAft>
                        <a:buClrTx/>
                        <a:buSzTx/>
                        <a:buFontTx/>
                        <a:buNone/>
                        <a:tabLst/>
                        <a:defRPr/>
                      </a:pPr>
                      <a:r>
                        <a:rPr lang="en-US" b="1" dirty="0"/>
                        <a:t>Earliest Possible Beginning Date</a:t>
                      </a:r>
                    </a:p>
                    <a:p>
                      <a:endParaRPr lang="en-US" b="1" dirty="0"/>
                    </a:p>
                  </a:txBody>
                  <a:tcP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bl>
          </a:graphicData>
        </a:graphic>
      </p:graphicFrame>
      <p:sp>
        <p:nvSpPr>
          <p:cNvPr id="2" name="Title 1"/>
          <p:cNvSpPr>
            <a:spLocks noGrp="1"/>
          </p:cNvSpPr>
          <p:nvPr>
            <p:ph type="title"/>
          </p:nvPr>
        </p:nvSpPr>
        <p:spPr/>
        <p:txBody>
          <a:bodyPr/>
          <a:lstStyle/>
          <a:p>
            <a:r>
              <a:rPr lang="en-US" b="1" dirty="0">
                <a:solidFill>
                  <a:srgbClr val="0070C0"/>
                </a:solidFill>
              </a:rPr>
              <a:t>NIH Peer Review System for Grant Applications</a:t>
            </a:r>
          </a:p>
        </p:txBody>
      </p:sp>
    </p:spTree>
    <p:extLst>
      <p:ext uri="{BB962C8B-B14F-4D97-AF65-F5344CB8AC3E}">
        <p14:creationId xmlns:p14="http://schemas.microsoft.com/office/powerpoint/2010/main" val="254170418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Science Foundation </a:t>
            </a:r>
            <a:r>
              <a:rPr lang="en-US" smtClean="0"/>
              <a:t>Website </a:t>
            </a:r>
            <a:endParaRPr lang="en-US" dirty="0"/>
          </a:p>
        </p:txBody>
      </p:sp>
      <p:sp>
        <p:nvSpPr>
          <p:cNvPr id="3" name="Content Placeholder 2"/>
          <p:cNvSpPr>
            <a:spLocks noGrp="1"/>
          </p:cNvSpPr>
          <p:nvPr>
            <p:ph idx="1"/>
          </p:nvPr>
        </p:nvSpPr>
        <p:spPr/>
        <p:txBody>
          <a:bodyPr/>
          <a:lstStyle/>
          <a:p>
            <a:r>
              <a:rPr lang="en-US" dirty="0" smtClean="0"/>
              <a:t>NSF Website: </a:t>
            </a:r>
            <a:r>
              <a:rPr lang="en-US" dirty="0" smtClean="0">
                <a:hlinkClick r:id="rId2"/>
              </a:rPr>
              <a:t>https://www.nsf.gov</a:t>
            </a:r>
            <a:endParaRPr lang="en-US" dirty="0" smtClean="0"/>
          </a:p>
          <a:p>
            <a:r>
              <a:rPr lang="en-US" dirty="0" smtClean="0"/>
              <a:t>1. Proposal Preparation and Submission</a:t>
            </a:r>
          </a:p>
          <a:p>
            <a:r>
              <a:rPr lang="en-US" dirty="0" smtClean="0"/>
              <a:t>2. Proposal Review and Processing</a:t>
            </a:r>
          </a:p>
          <a:p>
            <a:r>
              <a:rPr lang="en-US" dirty="0" smtClean="0"/>
              <a:t>3. Award Processing</a:t>
            </a:r>
          </a:p>
          <a:p>
            <a:r>
              <a:rPr lang="en-US" dirty="0" smtClean="0"/>
              <a:t>4. NSF Merit Review Process, two merit review criteria, Intellectual merit and broader impacts</a:t>
            </a:r>
          </a:p>
          <a:p>
            <a:r>
              <a:rPr lang="en-US" dirty="0" smtClean="0"/>
              <a:t>Program Officer makes recommendation to fund or decline proposal</a:t>
            </a:r>
          </a:p>
          <a:p>
            <a:r>
              <a:rPr lang="en-US" dirty="0" smtClean="0"/>
              <a:t>NSF Budget 2019: $7.47 Billion</a:t>
            </a:r>
          </a:p>
          <a:p>
            <a:r>
              <a:rPr lang="en-US" dirty="0"/>
              <a:t> </a:t>
            </a:r>
            <a:r>
              <a:rPr lang="en-US" dirty="0" smtClean="0"/>
              <a:t>                    2020: $7.1 Billion (Will support about 8,000 research grants in the area of basic science)</a:t>
            </a:r>
            <a:endParaRPr lang="en-US" dirty="0"/>
          </a:p>
        </p:txBody>
      </p:sp>
    </p:spTree>
    <p:extLst>
      <p:ext uri="{BB962C8B-B14F-4D97-AF65-F5344CB8AC3E}">
        <p14:creationId xmlns:p14="http://schemas.microsoft.com/office/powerpoint/2010/main" val="238694007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Department of Defense Website</a:t>
            </a:r>
            <a:endParaRPr lang="en-US" dirty="0"/>
          </a:p>
        </p:txBody>
      </p:sp>
      <p:sp>
        <p:nvSpPr>
          <p:cNvPr id="3" name="Content Placeholder 2"/>
          <p:cNvSpPr>
            <a:spLocks noGrp="1"/>
          </p:cNvSpPr>
          <p:nvPr>
            <p:ph idx="1"/>
          </p:nvPr>
        </p:nvSpPr>
        <p:spPr/>
        <p:txBody>
          <a:bodyPr/>
          <a:lstStyle/>
          <a:p>
            <a:r>
              <a:rPr lang="en-US" dirty="0" smtClean="0">
                <a:hlinkClick r:id="rId2"/>
              </a:rPr>
              <a:t>http://www.defense.gov</a:t>
            </a:r>
            <a:endParaRPr lang="en-US" dirty="0" smtClean="0"/>
          </a:p>
          <a:p>
            <a:r>
              <a:rPr lang="en-US" dirty="0" smtClean="0">
                <a:hlinkClick r:id="rId3"/>
              </a:rPr>
              <a:t>https://cdmrp.army/mil</a:t>
            </a:r>
            <a:r>
              <a:rPr lang="en-US" dirty="0" smtClean="0"/>
              <a:t> (Congressionally Directed Medical Research Program): Review Criteria includes Impact, Research Strategy and Feasibility, Transition Plan with a score). Scale of 1 (Deficient) to 10 (Outstanding). 2019 Budget for CDMRP: $ 350 million</a:t>
            </a:r>
          </a:p>
          <a:p>
            <a:endParaRPr lang="en-US" dirty="0"/>
          </a:p>
        </p:txBody>
      </p:sp>
    </p:spTree>
    <p:extLst>
      <p:ext uri="{BB962C8B-B14F-4D97-AF65-F5344CB8AC3E}">
        <p14:creationId xmlns:p14="http://schemas.microsoft.com/office/powerpoint/2010/main" val="6197302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a purple background box"/>
          <p:cNvSpPr txBox="1"/>
          <p:nvPr/>
        </p:nvSpPr>
        <p:spPr bwMode="auto">
          <a:xfrm>
            <a:off x="381001" y="1905000"/>
            <a:ext cx="8382000" cy="3687272"/>
          </a:xfrm>
          <a:prstGeom prst="rect">
            <a:avLst/>
          </a:prstGeom>
          <a:solidFill>
            <a:srgbClr val="6C3A77"/>
          </a:solidFill>
          <a:ln>
            <a:noFill/>
          </a:ln>
          <a:extLst/>
        </p:spPr>
        <p:txBody>
          <a:bodyPr wrap="square" lIns="85433" tIns="42726" rIns="85433" bIns="42726" rtlCol="0">
            <a:spAutoFit/>
          </a:bodyPr>
          <a:lstStyle/>
          <a:p>
            <a:pPr>
              <a:spcBef>
                <a:spcPct val="50000"/>
              </a:spcBef>
            </a:pPr>
            <a:endParaRPr lang="en-US" dirty="0">
              <a:solidFill>
                <a:prstClr val="black"/>
              </a:solidFill>
            </a:endParaRPr>
          </a:p>
          <a:p>
            <a:pPr>
              <a:spcBef>
                <a:spcPct val="50000"/>
              </a:spcBef>
            </a:pPr>
            <a:endParaRPr lang="en-US" dirty="0">
              <a:solidFill>
                <a:prstClr val="black"/>
              </a:solidFill>
            </a:endParaRPr>
          </a:p>
          <a:p>
            <a:pPr>
              <a:spcBef>
                <a:spcPct val="50000"/>
              </a:spcBef>
            </a:pPr>
            <a:endParaRPr lang="en-US" dirty="0">
              <a:solidFill>
                <a:prstClr val="black"/>
              </a:solidFill>
            </a:endParaRPr>
          </a:p>
          <a:p>
            <a:pPr>
              <a:spcBef>
                <a:spcPct val="50000"/>
              </a:spcBef>
            </a:pPr>
            <a:endParaRPr lang="en-US" dirty="0">
              <a:solidFill>
                <a:prstClr val="black"/>
              </a:solidFill>
            </a:endParaRPr>
          </a:p>
          <a:p>
            <a:pPr>
              <a:spcBef>
                <a:spcPct val="50000"/>
              </a:spcBef>
            </a:pPr>
            <a:endParaRPr lang="en-US" dirty="0">
              <a:solidFill>
                <a:prstClr val="black"/>
              </a:solidFill>
            </a:endParaRPr>
          </a:p>
          <a:p>
            <a:pPr>
              <a:spcBef>
                <a:spcPct val="50000"/>
              </a:spcBef>
            </a:pPr>
            <a:endParaRPr lang="en-US" dirty="0">
              <a:solidFill>
                <a:prstClr val="black"/>
              </a:solidFill>
            </a:endParaRPr>
          </a:p>
          <a:p>
            <a:pPr>
              <a:spcBef>
                <a:spcPct val="50000"/>
              </a:spcBef>
            </a:pPr>
            <a:endParaRPr lang="en-US" dirty="0">
              <a:solidFill>
                <a:prstClr val="black"/>
              </a:solidFill>
            </a:endParaRPr>
          </a:p>
          <a:p>
            <a:pPr>
              <a:spcBef>
                <a:spcPct val="50000"/>
              </a:spcBef>
            </a:pPr>
            <a:endParaRPr lang="en-US" dirty="0">
              <a:solidFill>
                <a:prstClr val="black"/>
              </a:solidFill>
            </a:endParaRPr>
          </a:p>
          <a:p>
            <a:pPr>
              <a:spcBef>
                <a:spcPct val="50000"/>
              </a:spcBef>
            </a:pPr>
            <a:endParaRPr lang="en-US" dirty="0">
              <a:solidFill>
                <a:prstClr val="black"/>
              </a:solidFill>
            </a:endParaRPr>
          </a:p>
        </p:txBody>
      </p:sp>
      <p:pic>
        <p:nvPicPr>
          <p:cNvPr id="6" name="Picture 5" descr="Photo of the one page NIH Grant Applciation Useful Web Links for applicants documen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133599"/>
            <a:ext cx="2223492" cy="3199707"/>
          </a:xfrm>
          <a:prstGeom prst="rect">
            <a:avLst/>
          </a:prstGeom>
        </p:spPr>
      </p:pic>
      <p:pic>
        <p:nvPicPr>
          <p:cNvPr id="7" name="Picture 6" descr="Image of the What Happens to Your Grant Application fly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2133600"/>
            <a:ext cx="2223492" cy="3225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 name="Picture 7" descr="Photo of the first page of the Insider's Guide to Peer Review for Applicants, which includes texts and photos of reveiwer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2108200"/>
            <a:ext cx="2223492" cy="3225106"/>
          </a:xfrm>
          <a:prstGeom prst="rect">
            <a:avLst/>
          </a:prstGeom>
        </p:spPr>
      </p:pic>
      <p:sp>
        <p:nvSpPr>
          <p:cNvPr id="5" name="Text Box 10"/>
          <p:cNvSpPr txBox="1">
            <a:spLocks noChangeArrowheads="1"/>
          </p:cNvSpPr>
          <p:nvPr/>
        </p:nvSpPr>
        <p:spPr bwMode="auto">
          <a:xfrm>
            <a:off x="2133600" y="5594951"/>
            <a:ext cx="5378648" cy="40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5433" tIns="42726" rIns="85433" bIns="42726">
            <a:spAutoFit/>
          </a:bodyPr>
          <a:lstStyle>
            <a:lvl1pPr eaLnBrk="0" hangingPunct="0">
              <a:defRPr sz="2000" b="1">
                <a:solidFill>
                  <a:schemeClr val="tx1"/>
                </a:solidFill>
                <a:latin typeface="Bodoni MT" pitchFamily="18" charset="0"/>
                <a:ea typeface="ＭＳ Ｐゴシック" pitchFamily="1" charset="-128"/>
              </a:defRPr>
            </a:lvl1pPr>
            <a:lvl2pPr marL="742950" indent="-285750" eaLnBrk="0" hangingPunct="0">
              <a:defRPr sz="2000" b="1">
                <a:solidFill>
                  <a:schemeClr val="tx1"/>
                </a:solidFill>
                <a:latin typeface="Bodoni MT" pitchFamily="18" charset="0"/>
                <a:ea typeface="ＭＳ Ｐゴシック" pitchFamily="1" charset="-128"/>
              </a:defRPr>
            </a:lvl2pPr>
            <a:lvl3pPr marL="1143000" indent="-228600" eaLnBrk="0" hangingPunct="0">
              <a:defRPr sz="2000" b="1">
                <a:solidFill>
                  <a:schemeClr val="tx1"/>
                </a:solidFill>
                <a:latin typeface="Bodoni MT" pitchFamily="18" charset="0"/>
                <a:ea typeface="ＭＳ Ｐゴシック" pitchFamily="1" charset="-128"/>
              </a:defRPr>
            </a:lvl3pPr>
            <a:lvl4pPr marL="1600200" indent="-228600" eaLnBrk="0" hangingPunct="0">
              <a:defRPr sz="2000" b="1">
                <a:solidFill>
                  <a:schemeClr val="tx1"/>
                </a:solidFill>
                <a:latin typeface="Bodoni MT" pitchFamily="18" charset="0"/>
                <a:ea typeface="ＭＳ Ｐゴシック" pitchFamily="1" charset="-128"/>
              </a:defRPr>
            </a:lvl4pPr>
            <a:lvl5pPr marL="2057400" indent="-228600" eaLnBrk="0" hangingPunct="0">
              <a:defRPr sz="2000" b="1">
                <a:solidFill>
                  <a:schemeClr val="tx1"/>
                </a:solidFill>
                <a:latin typeface="Bodoni MT" pitchFamily="18" charset="0"/>
                <a:ea typeface="ＭＳ Ｐゴシック" pitchFamily="1" charset="-128"/>
              </a:defRPr>
            </a:lvl5pPr>
            <a:lvl6pPr marL="25146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pPr eaLnBrk="1" hangingPunct="1">
              <a:spcBef>
                <a:spcPct val="50000"/>
              </a:spcBef>
            </a:pPr>
            <a:r>
              <a:rPr lang="en-US" sz="2100" dirty="0">
                <a:solidFill>
                  <a:prstClr val="black"/>
                </a:solidFill>
                <a:latin typeface="Arial" charset="0"/>
                <a:hlinkClick r:id="rId5"/>
              </a:rPr>
              <a:t>http://www.csr.nih.gov/publications/</a:t>
            </a:r>
            <a:r>
              <a:rPr lang="en-US" sz="2100" dirty="0">
                <a:solidFill>
                  <a:prstClr val="black"/>
                </a:solidFill>
                <a:latin typeface="Arial" charset="0"/>
              </a:rPr>
              <a:t>  </a:t>
            </a:r>
          </a:p>
        </p:txBody>
      </p:sp>
      <p:sp>
        <p:nvSpPr>
          <p:cNvPr id="9" name="Text Box 4"/>
          <p:cNvSpPr txBox="1">
            <a:spLocks noChangeArrowheads="1"/>
          </p:cNvSpPr>
          <p:nvPr/>
        </p:nvSpPr>
        <p:spPr bwMode="auto">
          <a:xfrm>
            <a:off x="228600" y="1066800"/>
            <a:ext cx="8603771" cy="70184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85433" tIns="42726" rIns="85433" bIns="42726">
            <a:spAutoFit/>
          </a:bodyPr>
          <a:lstStyle>
            <a:lvl1pPr eaLnBrk="0" hangingPunct="0">
              <a:defRPr sz="2000" b="1">
                <a:solidFill>
                  <a:schemeClr val="tx1"/>
                </a:solidFill>
                <a:latin typeface="Bodoni MT" pitchFamily="18" charset="0"/>
                <a:ea typeface="ＭＳ Ｐゴシック" pitchFamily="1" charset="-128"/>
              </a:defRPr>
            </a:lvl1pPr>
            <a:lvl2pPr marL="742950" indent="-285750" eaLnBrk="0" hangingPunct="0">
              <a:defRPr sz="2000" b="1">
                <a:solidFill>
                  <a:schemeClr val="tx1"/>
                </a:solidFill>
                <a:latin typeface="Bodoni MT" pitchFamily="18" charset="0"/>
                <a:ea typeface="ＭＳ Ｐゴシック" pitchFamily="1" charset="-128"/>
              </a:defRPr>
            </a:lvl2pPr>
            <a:lvl3pPr marL="1143000" indent="-228600" eaLnBrk="0" hangingPunct="0">
              <a:defRPr sz="2000" b="1">
                <a:solidFill>
                  <a:schemeClr val="tx1"/>
                </a:solidFill>
                <a:latin typeface="Bodoni MT" pitchFamily="18" charset="0"/>
                <a:ea typeface="ＭＳ Ｐゴシック" pitchFamily="1" charset="-128"/>
              </a:defRPr>
            </a:lvl3pPr>
            <a:lvl4pPr marL="1600200" indent="-228600" eaLnBrk="0" hangingPunct="0">
              <a:defRPr sz="2000" b="1">
                <a:solidFill>
                  <a:schemeClr val="tx1"/>
                </a:solidFill>
                <a:latin typeface="Bodoni MT" pitchFamily="18" charset="0"/>
                <a:ea typeface="ＭＳ Ｐゴシック" pitchFamily="1" charset="-128"/>
              </a:defRPr>
            </a:lvl4pPr>
            <a:lvl5pPr marL="2057400" indent="-228600" eaLnBrk="0" hangingPunct="0">
              <a:defRPr sz="2000" b="1">
                <a:solidFill>
                  <a:schemeClr val="tx1"/>
                </a:solidFill>
                <a:latin typeface="Bodoni MT" pitchFamily="18" charset="0"/>
                <a:ea typeface="ＭＳ Ｐゴシック" pitchFamily="1" charset="-128"/>
              </a:defRPr>
            </a:lvl5pPr>
            <a:lvl6pPr marL="25146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pPr eaLnBrk="1" hangingPunct="1">
              <a:spcBef>
                <a:spcPct val="50000"/>
              </a:spcBef>
            </a:pPr>
            <a:r>
              <a:rPr lang="en-US" dirty="0">
                <a:solidFill>
                  <a:prstClr val="black"/>
                </a:solidFill>
                <a:latin typeface="Arial" charset="0"/>
              </a:rPr>
              <a:t>   Insider’s Guide            What Happens to            NIH Grant Application   </a:t>
            </a:r>
            <a:br>
              <a:rPr lang="en-US" dirty="0">
                <a:solidFill>
                  <a:prstClr val="black"/>
                </a:solidFill>
                <a:latin typeface="Arial" charset="0"/>
              </a:rPr>
            </a:br>
            <a:r>
              <a:rPr lang="en-US" dirty="0">
                <a:solidFill>
                  <a:prstClr val="black"/>
                </a:solidFill>
                <a:latin typeface="Arial" charset="0"/>
              </a:rPr>
              <a:t>   to Peer Review         Your Grant Application         Useful Web Links </a:t>
            </a:r>
          </a:p>
        </p:txBody>
      </p:sp>
      <p:sp>
        <p:nvSpPr>
          <p:cNvPr id="2" name="Title 1"/>
          <p:cNvSpPr>
            <a:spLocks noGrp="1"/>
          </p:cNvSpPr>
          <p:nvPr>
            <p:ph type="title"/>
          </p:nvPr>
        </p:nvSpPr>
        <p:spPr/>
        <p:txBody>
          <a:bodyPr/>
          <a:lstStyle/>
          <a:p>
            <a:r>
              <a:rPr lang="en-US" dirty="0">
                <a:solidFill>
                  <a:srgbClr val="0070C0"/>
                </a:solidFill>
              </a:rPr>
              <a:t>Helpful Handouts</a:t>
            </a:r>
          </a:p>
        </p:txBody>
      </p:sp>
    </p:spTree>
    <p:extLst>
      <p:ext uri="{BB962C8B-B14F-4D97-AF65-F5344CB8AC3E}">
        <p14:creationId xmlns:p14="http://schemas.microsoft.com/office/powerpoint/2010/main" val="105130482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17385A"/>
        </a:solidFill>
        <a:effectLst/>
      </p:bgPr>
    </p:bg>
    <p:spTree>
      <p:nvGrpSpPr>
        <p:cNvPr id="1" name=""/>
        <p:cNvGrpSpPr/>
        <p:nvPr/>
      </p:nvGrpSpPr>
      <p:grpSpPr>
        <a:xfrm>
          <a:off x="0" y="0"/>
          <a:ext cx="0" cy="0"/>
          <a:chOff x="0" y="0"/>
          <a:chExt cx="0" cy="0"/>
        </a:xfrm>
      </p:grpSpPr>
      <p:pic>
        <p:nvPicPr>
          <p:cNvPr id="8" name="Picture 7" descr="A screen shot of a YouTube video: ">
            <a:extLst>
              <a:ext uri="{FF2B5EF4-FFF2-40B4-BE49-F238E27FC236}">
                <a16:creationId xmlns:a16="http://schemas.microsoft.com/office/drawing/2014/main" xmlns="" id="{FC8BE68A-E521-4347-977A-70831306CA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9462" y="6119793"/>
            <a:ext cx="2045646" cy="536854"/>
          </a:xfrm>
          <a:prstGeom prst="rect">
            <a:avLst/>
          </a:prstGeom>
        </p:spPr>
      </p:pic>
      <p:pic>
        <p:nvPicPr>
          <p:cNvPr id="3" name="Picture 2" descr="A screen shot of CSR's YouTube Top 10 NIH Peer Review Q&amp;As video with images of the 10 experts featured in the video.">
            <a:extLst>
              <a:ext uri="{FF2B5EF4-FFF2-40B4-BE49-F238E27FC236}">
                <a16:creationId xmlns:a16="http://schemas.microsoft.com/office/drawing/2014/main" xmlns="" id="{EFEBCC94-1792-48BD-99F8-F9E75092FF7F}"/>
              </a:ext>
            </a:extLst>
          </p:cNvPr>
          <p:cNvPicPr>
            <a:picLocks noChangeAspect="1"/>
          </p:cNvPicPr>
          <p:nvPr/>
        </p:nvPicPr>
        <p:blipFill>
          <a:blip r:embed="rId3"/>
          <a:stretch>
            <a:fillRect/>
          </a:stretch>
        </p:blipFill>
        <p:spPr>
          <a:xfrm>
            <a:off x="589419" y="914400"/>
            <a:ext cx="7608467" cy="4279763"/>
          </a:xfrm>
          <a:prstGeom prst="rect">
            <a:avLst/>
          </a:prstGeom>
        </p:spPr>
      </p:pic>
      <p:sp>
        <p:nvSpPr>
          <p:cNvPr id="4" name="TextBox 3">
            <a:extLst>
              <a:ext uri="{FF2B5EF4-FFF2-40B4-BE49-F238E27FC236}">
                <a16:creationId xmlns:a16="http://schemas.microsoft.com/office/drawing/2014/main" xmlns="" id="{501729EF-92FC-4751-B96F-2A54B58A367F}"/>
              </a:ext>
            </a:extLst>
          </p:cNvPr>
          <p:cNvSpPr txBox="1"/>
          <p:nvPr/>
        </p:nvSpPr>
        <p:spPr>
          <a:xfrm>
            <a:off x="581799" y="5311002"/>
            <a:ext cx="5867400" cy="1077218"/>
          </a:xfrm>
          <a:prstGeom prst="rect">
            <a:avLst/>
          </a:prstGeom>
          <a:noFill/>
        </p:spPr>
        <p:txBody>
          <a:bodyPr wrap="square" rtlCol="0">
            <a:spAutoFit/>
          </a:bodyPr>
          <a:lstStyle/>
          <a:p>
            <a:r>
              <a:rPr lang="en-US" sz="3200" b="1" dirty="0">
                <a:solidFill>
                  <a:schemeClr val="bg1"/>
                </a:solidFill>
              </a:rPr>
              <a:t>Top 100 NIH Peer Review Q&amp;As</a:t>
            </a:r>
          </a:p>
          <a:p>
            <a:r>
              <a:rPr lang="en-US" sz="3200" b="1" dirty="0">
                <a:solidFill>
                  <a:schemeClr val="bg1"/>
                </a:solidFill>
              </a:rPr>
              <a:t>www.csr.nih.gov/faq</a:t>
            </a:r>
          </a:p>
        </p:txBody>
      </p:sp>
      <p:sp>
        <p:nvSpPr>
          <p:cNvPr id="2" name="Title 1">
            <a:extLst>
              <a:ext uri="{FF2B5EF4-FFF2-40B4-BE49-F238E27FC236}">
                <a16:creationId xmlns:a16="http://schemas.microsoft.com/office/drawing/2014/main" xmlns="" id="{4FCDD2B4-2B0F-481D-A25D-12C2A9F3B859}"/>
              </a:ext>
            </a:extLst>
          </p:cNvPr>
          <p:cNvSpPr>
            <a:spLocks noGrp="1"/>
          </p:cNvSpPr>
          <p:nvPr>
            <p:ph type="title"/>
          </p:nvPr>
        </p:nvSpPr>
        <p:spPr>
          <a:xfrm>
            <a:off x="375995" y="-230834"/>
            <a:ext cx="8178586" cy="1325563"/>
          </a:xfrm>
        </p:spPr>
        <p:txBody>
          <a:bodyPr>
            <a:normAutofit/>
          </a:bodyPr>
          <a:lstStyle/>
          <a:p>
            <a:r>
              <a:rPr lang="en-US" sz="3700" b="1" dirty="0">
                <a:solidFill>
                  <a:schemeClr val="bg1"/>
                </a:solidFill>
                <a:latin typeface="Arial Black" panose="020B0A04020102020204" pitchFamily="34" charset="0"/>
              </a:rPr>
              <a:t>Top 10 NIH Peer Review Q&amp;As</a:t>
            </a:r>
          </a:p>
        </p:txBody>
      </p:sp>
    </p:spTree>
    <p:extLst>
      <p:ext uri="{BB962C8B-B14F-4D97-AF65-F5344CB8AC3E}">
        <p14:creationId xmlns:p14="http://schemas.microsoft.com/office/powerpoint/2010/main" val="192580836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History of Peer Review</a:t>
            </a:r>
            <a:endParaRPr lang="en-US" b="1" dirty="0">
              <a:solidFill>
                <a:schemeClr val="accent1"/>
              </a:solidFill>
            </a:endParaRPr>
          </a:p>
        </p:txBody>
      </p:sp>
      <p:sp>
        <p:nvSpPr>
          <p:cNvPr id="3" name="Content Placeholder 2"/>
          <p:cNvSpPr>
            <a:spLocks noGrp="1"/>
          </p:cNvSpPr>
          <p:nvPr>
            <p:ph idx="1"/>
          </p:nvPr>
        </p:nvSpPr>
        <p:spPr/>
        <p:txBody>
          <a:bodyPr/>
          <a:lstStyle/>
          <a:p>
            <a:r>
              <a:rPr lang="en-US" dirty="0" smtClean="0"/>
              <a:t>1944 PHS law authorized Surgeon General to make grants-in-aid to universities etc.</a:t>
            </a:r>
          </a:p>
          <a:p>
            <a:r>
              <a:rPr lang="en-US" dirty="0" smtClean="0"/>
              <a:t>1946 Research Grants office established January 1. Division of Research Grants9 DRG), end of 1946.</a:t>
            </a:r>
          </a:p>
          <a:p>
            <a:r>
              <a:rPr lang="en-US" dirty="0" smtClean="0"/>
              <a:t>1961 Grants Associate Program</a:t>
            </a:r>
          </a:p>
          <a:p>
            <a:r>
              <a:rPr lang="en-US" dirty="0" smtClean="0"/>
              <a:t>1962 DRG Administration of grants and awards to all PHS components</a:t>
            </a:r>
          </a:p>
          <a:p>
            <a:r>
              <a:rPr lang="en-US" dirty="0" smtClean="0"/>
              <a:t>1997 New name Center for Scientific Review (CSR) under Dr. Ellie </a:t>
            </a:r>
            <a:r>
              <a:rPr lang="en-US" dirty="0" err="1" smtClean="0"/>
              <a:t>Ehrenfeld</a:t>
            </a:r>
            <a:endParaRPr lang="en-US" dirty="0"/>
          </a:p>
        </p:txBody>
      </p:sp>
    </p:spTree>
    <p:extLst>
      <p:ext uri="{BB962C8B-B14F-4D97-AF65-F5344CB8AC3E}">
        <p14:creationId xmlns:p14="http://schemas.microsoft.com/office/powerpoint/2010/main" val="26718685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1371600" y="2362200"/>
            <a:ext cx="7161609" cy="1143000"/>
          </a:xfrm>
        </p:spPr>
        <p:txBody>
          <a:bodyPr>
            <a:normAutofit/>
          </a:bodyPr>
          <a:lstStyle/>
          <a:p>
            <a:pPr eaLnBrk="1" hangingPunct="1"/>
            <a:r>
              <a:rPr lang="en-US" b="1" dirty="0">
                <a:solidFill>
                  <a:srgbClr val="0070C0"/>
                </a:solidFill>
              </a:rPr>
              <a:t>Quotes and More</a:t>
            </a:r>
          </a:p>
        </p:txBody>
      </p:sp>
    </p:spTree>
    <p:extLst>
      <p:ext uri="{BB962C8B-B14F-4D97-AF65-F5344CB8AC3E}">
        <p14:creationId xmlns:p14="http://schemas.microsoft.com/office/powerpoint/2010/main" val="228832395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hoto of president Oba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088441"/>
            <a:ext cx="4419600" cy="3102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533400" y="3429000"/>
            <a:ext cx="8001000" cy="2514600"/>
          </a:xfrm>
        </p:spPr>
        <p:txBody>
          <a:bodyPr>
            <a:normAutofit fontScale="775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2300" b="1" dirty="0"/>
              <a:t>“we’ve got to protect our rigorous peer review system and ensure that we only fund proposals that promise the biggest bang for taxpayer dollars . . . that’s what’s going to maintain our standards of scientific excellence for years to come.”</a:t>
            </a:r>
          </a:p>
          <a:p>
            <a:pPr marL="0" indent="0">
              <a:buNone/>
            </a:pPr>
            <a:endParaRPr lang="en-US" dirty="0"/>
          </a:p>
          <a:p>
            <a:pPr marL="0" indent="0">
              <a:buNone/>
            </a:pPr>
            <a:r>
              <a:rPr lang="en-US" sz="1600" dirty="0"/>
              <a:t>Remarks by the President on the 150th Anniversary of the National Academy of Sciences, April 29, 2013</a:t>
            </a:r>
          </a:p>
          <a:p>
            <a:endParaRPr lang="en-US" dirty="0"/>
          </a:p>
          <a:p>
            <a:pPr marL="0" indent="0">
              <a:buNone/>
            </a:pPr>
            <a:endParaRPr lang="en-US" dirty="0"/>
          </a:p>
        </p:txBody>
      </p:sp>
      <p:sp>
        <p:nvSpPr>
          <p:cNvPr id="2" name="Title 1"/>
          <p:cNvSpPr>
            <a:spLocks noGrp="1"/>
          </p:cNvSpPr>
          <p:nvPr>
            <p:ph type="title"/>
          </p:nvPr>
        </p:nvSpPr>
        <p:spPr/>
        <p:txBody>
          <a:bodyPr>
            <a:normAutofit/>
          </a:bodyPr>
          <a:lstStyle/>
          <a:p>
            <a:r>
              <a:rPr lang="en-US" dirty="0">
                <a:solidFill>
                  <a:srgbClr val="0070C0"/>
                </a:solidFill>
              </a:rPr>
              <a:t>“To Maintain Our Edge . . . ”</a:t>
            </a:r>
          </a:p>
        </p:txBody>
      </p:sp>
    </p:spTree>
    <p:extLst>
      <p:ext uri="{BB962C8B-B14F-4D97-AF65-F5344CB8AC3E}">
        <p14:creationId xmlns:p14="http://schemas.microsoft.com/office/powerpoint/2010/main" val="17737594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NIH Directors Award</a:t>
            </a:r>
            <a:endParaRPr lang="en-US" dirty="0">
              <a:solidFill>
                <a:srgbClr val="0070C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371600"/>
            <a:ext cx="6285015" cy="4419600"/>
          </a:xfrm>
        </p:spPr>
      </p:pic>
    </p:spTree>
    <p:extLst>
      <p:ext uri="{BB962C8B-B14F-4D97-AF65-F5344CB8AC3E}">
        <p14:creationId xmlns:p14="http://schemas.microsoft.com/office/powerpoint/2010/main" val="30271119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rPr>
              <a:t>Molecular Cell Biology Study Section with Dr. Joan </a:t>
            </a:r>
            <a:r>
              <a:rPr lang="en-US" dirty="0" err="1" smtClean="0">
                <a:solidFill>
                  <a:srgbClr val="0070C0"/>
                </a:solidFill>
              </a:rPr>
              <a:t>Brugie</a:t>
            </a:r>
            <a:r>
              <a:rPr lang="en-US" dirty="0" smtClean="0">
                <a:solidFill>
                  <a:srgbClr val="0070C0"/>
                </a:solidFill>
              </a:rPr>
              <a:t> – 1990 </a:t>
            </a:r>
            <a:endParaRPr lang="en-US" dirty="0">
              <a:solidFill>
                <a:srgbClr val="0070C0"/>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0" y="1143000"/>
            <a:ext cx="5253708" cy="4923287"/>
          </a:xfrm>
        </p:spPr>
      </p:pic>
    </p:spTree>
    <p:extLst>
      <p:ext uri="{BB962C8B-B14F-4D97-AF65-F5344CB8AC3E}">
        <p14:creationId xmlns:p14="http://schemas.microsoft.com/office/powerpoint/2010/main" val="160054354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Symposium: DNA/Chromatin/Transcription</a:t>
            </a:r>
            <a:endParaRPr lang="en-US" dirty="0">
              <a:solidFill>
                <a:srgbClr val="0070C0"/>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45051" y="1066800"/>
            <a:ext cx="5217749" cy="4807550"/>
          </a:xfrm>
        </p:spPr>
      </p:pic>
    </p:spTree>
    <p:extLst>
      <p:ext uri="{BB962C8B-B14F-4D97-AF65-F5344CB8AC3E}">
        <p14:creationId xmlns:p14="http://schemas.microsoft.com/office/powerpoint/2010/main" val="41191841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5130800"/>
            <a:ext cx="6400800" cy="346241"/>
          </a:xfrm>
          <a:prstGeom prst="rect">
            <a:avLst/>
          </a:prstGeom>
          <a:noFill/>
        </p:spPr>
        <p:txBody>
          <a:bodyPr wrap="square" lIns="85634" tIns="42820" rIns="85634" bIns="42820" rtlCol="0">
            <a:spAutoFit/>
          </a:bodyPr>
          <a:lstStyle/>
          <a:p>
            <a:r>
              <a:rPr lang="en-US" sz="1700" dirty="0">
                <a:solidFill>
                  <a:srgbClr val="000000"/>
                </a:solidFill>
                <a:ea typeface="ＭＳ Ｐゴシック"/>
                <a:hlinkClick r:id="rId2"/>
              </a:rPr>
              <a:t>http://grants.nih.gov/grants/guide/notice-files/not-od-11-057.html</a:t>
            </a:r>
            <a:r>
              <a:rPr lang="en-US" sz="1700" dirty="0">
                <a:solidFill>
                  <a:srgbClr val="000000"/>
                </a:solidFill>
                <a:ea typeface="ＭＳ Ｐゴシック"/>
              </a:rPr>
              <a:t> </a:t>
            </a:r>
          </a:p>
        </p:txBody>
      </p:sp>
      <p:graphicFrame>
        <p:nvGraphicFramePr>
          <p:cNvPr id="5" name="Table 4" descr="A table that presents the timetable for R01 grant applications:  Due dates for new applications:  Feb 5, June 5, and Oct 5.  Summary Statement Release dates: July 10, Nov 10 and March 10.  Due Dates for the Next Round Resubmission (A1) Aug 10, Dec 10 and Apr 10."/>
          <p:cNvGraphicFramePr>
            <a:graphicFrameLocks noGrp="1"/>
          </p:cNvGraphicFramePr>
          <p:nvPr>
            <p:extLst>
              <p:ext uri="{D42A27DB-BD31-4B8C-83A1-F6EECF244321}">
                <p14:modId xmlns:p14="http://schemas.microsoft.com/office/powerpoint/2010/main" val="2714145684"/>
              </p:ext>
            </p:extLst>
          </p:nvPr>
        </p:nvGraphicFramePr>
        <p:xfrm>
          <a:off x="990600" y="2057400"/>
          <a:ext cx="7164384" cy="2563814"/>
        </p:xfrm>
        <a:graphic>
          <a:graphicData uri="http://schemas.openxmlformats.org/drawingml/2006/table">
            <a:tbl>
              <a:tblPr firstRow="1"/>
              <a:tblGrid>
                <a:gridCol w="2018850">
                  <a:extLst>
                    <a:ext uri="{9D8B030D-6E8A-4147-A177-3AD203B41FA5}">
                      <a16:colId xmlns:a16="http://schemas.microsoft.com/office/drawing/2014/main" xmlns="" val="20000"/>
                    </a:ext>
                  </a:extLst>
                </a:gridCol>
                <a:gridCol w="2382236">
                  <a:extLst>
                    <a:ext uri="{9D8B030D-6E8A-4147-A177-3AD203B41FA5}">
                      <a16:colId xmlns:a16="http://schemas.microsoft.com/office/drawing/2014/main" xmlns="" val="20001"/>
                    </a:ext>
                  </a:extLst>
                </a:gridCol>
                <a:gridCol w="2763298">
                  <a:extLst>
                    <a:ext uri="{9D8B030D-6E8A-4147-A177-3AD203B41FA5}">
                      <a16:colId xmlns:a16="http://schemas.microsoft.com/office/drawing/2014/main" xmlns="" val="20002"/>
                    </a:ext>
                  </a:extLst>
                </a:gridCol>
              </a:tblGrid>
              <a:tr h="656156">
                <a:tc>
                  <a:txBody>
                    <a:bodyPr/>
                    <a:lstStyle/>
                    <a:p>
                      <a:pPr marL="0" marR="0">
                        <a:spcBef>
                          <a:spcPts val="0"/>
                        </a:spcBef>
                        <a:spcAft>
                          <a:spcPts val="480"/>
                        </a:spcAft>
                      </a:pPr>
                      <a:r>
                        <a:rPr lang="en-US" sz="1700" b="1" dirty="0">
                          <a:latin typeface="Arial"/>
                          <a:ea typeface="Calibri"/>
                          <a:cs typeface="Times New Roman"/>
                        </a:rPr>
                        <a:t>Due Dates for New R01 (A0)</a:t>
                      </a:r>
                      <a:endParaRPr lang="en-US" sz="1700" b="1" dirty="0">
                        <a:latin typeface="Calibri"/>
                        <a:ea typeface="Calibri"/>
                        <a:cs typeface="Times New Roman"/>
                      </a:endParaRPr>
                    </a:p>
                  </a:txBody>
                  <a:tcPr marL="58518" marR="58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480"/>
                        </a:spcAft>
                      </a:pPr>
                      <a:r>
                        <a:rPr lang="en-US" sz="1700" b="1" dirty="0">
                          <a:latin typeface="Arial"/>
                          <a:ea typeface="Calibri"/>
                          <a:cs typeface="Times New Roman"/>
                        </a:rPr>
                        <a:t>Summary Statement Release</a:t>
                      </a:r>
                      <a:endParaRPr lang="en-US" sz="1700" b="1" dirty="0">
                        <a:latin typeface="Calibri"/>
                        <a:ea typeface="Calibri"/>
                        <a:cs typeface="Times New Roman"/>
                      </a:endParaRPr>
                    </a:p>
                  </a:txBody>
                  <a:tcPr marL="58518" marR="58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480"/>
                        </a:spcAft>
                      </a:pPr>
                      <a:r>
                        <a:rPr lang="en-US" sz="1700" b="1" dirty="0">
                          <a:latin typeface="Arial"/>
                          <a:ea typeface="Calibri"/>
                          <a:cs typeface="Times New Roman"/>
                        </a:rPr>
                        <a:t>Due Date for Next Round Resubmission (A1)</a:t>
                      </a:r>
                      <a:endParaRPr lang="en-US" sz="1700" b="1" dirty="0">
                        <a:latin typeface="Calibri"/>
                        <a:ea typeface="Calibri"/>
                        <a:cs typeface="Times New Roman"/>
                      </a:endParaRPr>
                    </a:p>
                  </a:txBody>
                  <a:tcPr marL="58518" marR="58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611348">
                <a:tc>
                  <a:txBody>
                    <a:bodyPr/>
                    <a:lstStyle/>
                    <a:p>
                      <a:pPr marL="0" marR="0">
                        <a:spcBef>
                          <a:spcPts val="0"/>
                        </a:spcBef>
                        <a:spcAft>
                          <a:spcPts val="480"/>
                        </a:spcAft>
                      </a:pPr>
                      <a:r>
                        <a:rPr lang="en-US" sz="1700" dirty="0">
                          <a:latin typeface="Arial"/>
                          <a:ea typeface="Calibri"/>
                          <a:cs typeface="Times New Roman"/>
                        </a:rPr>
                        <a:t>February 5</a:t>
                      </a:r>
                      <a:endParaRPr lang="en-US" sz="1700" dirty="0">
                        <a:latin typeface="Calibri"/>
                        <a:ea typeface="Calibri"/>
                        <a:cs typeface="Times New Roman"/>
                      </a:endParaRPr>
                    </a:p>
                  </a:txBody>
                  <a:tcPr marL="58518" marR="58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480"/>
                        </a:spcAft>
                      </a:pPr>
                      <a:r>
                        <a:rPr lang="en-US" sz="1700" dirty="0">
                          <a:latin typeface="Arial"/>
                          <a:ea typeface="Calibri"/>
                          <a:cs typeface="Times New Roman"/>
                        </a:rPr>
                        <a:t>July 10</a:t>
                      </a:r>
                      <a:endParaRPr lang="en-US" sz="1700" dirty="0">
                        <a:latin typeface="Calibri"/>
                        <a:ea typeface="Calibri"/>
                        <a:cs typeface="Times New Roman"/>
                      </a:endParaRPr>
                    </a:p>
                  </a:txBody>
                  <a:tcPr marL="58518" marR="58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480"/>
                        </a:spcAft>
                      </a:pPr>
                      <a:r>
                        <a:rPr lang="en-US" sz="1700" dirty="0">
                          <a:latin typeface="Arial"/>
                          <a:ea typeface="Calibri"/>
                          <a:cs typeface="Times New Roman"/>
                        </a:rPr>
                        <a:t>August 10</a:t>
                      </a:r>
                      <a:endParaRPr lang="en-US" sz="1700" dirty="0">
                        <a:latin typeface="Calibri"/>
                        <a:ea typeface="Calibri"/>
                        <a:cs typeface="Times New Roman"/>
                      </a:endParaRPr>
                    </a:p>
                  </a:txBody>
                  <a:tcPr marL="58518" marR="58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40154">
                <a:tc>
                  <a:txBody>
                    <a:bodyPr/>
                    <a:lstStyle/>
                    <a:p>
                      <a:pPr marL="0" marR="0">
                        <a:spcBef>
                          <a:spcPts val="0"/>
                        </a:spcBef>
                        <a:spcAft>
                          <a:spcPts val="480"/>
                        </a:spcAft>
                      </a:pPr>
                      <a:r>
                        <a:rPr lang="en-US" sz="1700" dirty="0">
                          <a:latin typeface="Arial"/>
                          <a:ea typeface="Calibri"/>
                          <a:cs typeface="Times New Roman"/>
                        </a:rPr>
                        <a:t>June 5</a:t>
                      </a:r>
                      <a:endParaRPr lang="en-US" sz="1700" dirty="0">
                        <a:latin typeface="Calibri"/>
                        <a:ea typeface="Calibri"/>
                        <a:cs typeface="Times New Roman"/>
                      </a:endParaRPr>
                    </a:p>
                  </a:txBody>
                  <a:tcPr marL="58518" marR="58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480"/>
                        </a:spcAft>
                      </a:pPr>
                      <a:r>
                        <a:rPr lang="en-US" sz="1700" dirty="0">
                          <a:latin typeface="Arial"/>
                          <a:ea typeface="Calibri"/>
                          <a:cs typeface="Times New Roman"/>
                        </a:rPr>
                        <a:t>November 10</a:t>
                      </a:r>
                      <a:endParaRPr lang="en-US" sz="1700" dirty="0">
                        <a:latin typeface="Calibri"/>
                        <a:ea typeface="Calibri"/>
                        <a:cs typeface="Times New Roman"/>
                      </a:endParaRPr>
                    </a:p>
                  </a:txBody>
                  <a:tcPr marL="58518" marR="58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480"/>
                        </a:spcAft>
                      </a:pPr>
                      <a:r>
                        <a:rPr lang="en-US" sz="1700" dirty="0">
                          <a:latin typeface="Arial"/>
                          <a:ea typeface="Calibri"/>
                          <a:cs typeface="Times New Roman"/>
                        </a:rPr>
                        <a:t>December 10</a:t>
                      </a:r>
                      <a:endParaRPr lang="en-US" sz="1700" dirty="0">
                        <a:latin typeface="Calibri"/>
                        <a:ea typeface="Calibri"/>
                        <a:cs typeface="Times New Roman"/>
                      </a:endParaRPr>
                    </a:p>
                  </a:txBody>
                  <a:tcPr marL="58518" marR="58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656156">
                <a:tc>
                  <a:txBody>
                    <a:bodyPr/>
                    <a:lstStyle/>
                    <a:p>
                      <a:pPr marL="0" marR="0">
                        <a:spcBef>
                          <a:spcPts val="0"/>
                        </a:spcBef>
                        <a:spcAft>
                          <a:spcPts val="480"/>
                        </a:spcAft>
                      </a:pPr>
                      <a:r>
                        <a:rPr lang="en-US" sz="1700">
                          <a:latin typeface="Arial"/>
                          <a:ea typeface="Calibri"/>
                          <a:cs typeface="Times New Roman"/>
                        </a:rPr>
                        <a:t>October 5</a:t>
                      </a:r>
                      <a:endParaRPr lang="en-US" sz="1700">
                        <a:latin typeface="Calibri"/>
                        <a:ea typeface="Calibri"/>
                        <a:cs typeface="Times New Roman"/>
                      </a:endParaRPr>
                    </a:p>
                  </a:txBody>
                  <a:tcPr marL="58518" marR="58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480"/>
                        </a:spcAft>
                      </a:pPr>
                      <a:r>
                        <a:rPr lang="en-US" sz="1700">
                          <a:latin typeface="Arial"/>
                          <a:ea typeface="Calibri"/>
                          <a:cs typeface="Times New Roman"/>
                        </a:rPr>
                        <a:t>March 10</a:t>
                      </a:r>
                      <a:endParaRPr lang="en-US" sz="1700">
                        <a:latin typeface="Calibri"/>
                        <a:ea typeface="Calibri"/>
                        <a:cs typeface="Times New Roman"/>
                      </a:endParaRPr>
                    </a:p>
                  </a:txBody>
                  <a:tcPr marL="58518" marR="58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480"/>
                        </a:spcAft>
                      </a:pPr>
                      <a:r>
                        <a:rPr lang="en-US" sz="1700" dirty="0">
                          <a:latin typeface="Arial"/>
                          <a:ea typeface="Calibri"/>
                          <a:cs typeface="Times New Roman"/>
                        </a:rPr>
                        <a:t>April 10</a:t>
                      </a:r>
                      <a:endParaRPr lang="en-US" sz="1700" dirty="0">
                        <a:latin typeface="Calibri"/>
                        <a:ea typeface="Calibri"/>
                        <a:cs typeface="Times New Roman"/>
                      </a:endParaRPr>
                    </a:p>
                  </a:txBody>
                  <a:tcPr marL="58518" marR="58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2" name="Title 1"/>
          <p:cNvSpPr>
            <a:spLocks noGrp="1"/>
          </p:cNvSpPr>
          <p:nvPr>
            <p:ph type="title"/>
          </p:nvPr>
        </p:nvSpPr>
        <p:spPr>
          <a:xfrm>
            <a:off x="457200" y="609600"/>
            <a:ext cx="8229600" cy="762000"/>
          </a:xfrm>
        </p:spPr>
        <p:txBody>
          <a:bodyPr>
            <a:normAutofit fontScale="90000"/>
          </a:bodyPr>
          <a:lstStyle/>
          <a:p>
            <a:r>
              <a:rPr lang="en-US" b="1" dirty="0">
                <a:solidFill>
                  <a:srgbClr val="0070C0"/>
                </a:solidFill>
              </a:rPr>
              <a:t>Timetable for New Investigator </a:t>
            </a:r>
            <a:br>
              <a:rPr lang="en-US" b="1" dirty="0">
                <a:solidFill>
                  <a:srgbClr val="0070C0"/>
                </a:solidFill>
              </a:rPr>
            </a:br>
            <a:r>
              <a:rPr lang="en-US" b="1" dirty="0">
                <a:solidFill>
                  <a:srgbClr val="0070C0"/>
                </a:solidFill>
              </a:rPr>
              <a:t>R01 Grant Applications </a:t>
            </a:r>
            <a:r>
              <a:rPr lang="en-US" dirty="0">
                <a:solidFill>
                  <a:srgbClr val="0070C0"/>
                </a:solidFill>
              </a:rPr>
              <a:t/>
            </a:r>
            <a:br>
              <a:rPr lang="en-US" dirty="0">
                <a:solidFill>
                  <a:srgbClr val="0070C0"/>
                </a:solidFill>
              </a:rPr>
            </a:br>
            <a:endParaRPr lang="en-US" dirty="0">
              <a:solidFill>
                <a:srgbClr val="0070C0"/>
              </a:solidFill>
            </a:endParaRPr>
          </a:p>
        </p:txBody>
      </p:sp>
    </p:spTree>
    <p:extLst>
      <p:ext uri="{BB962C8B-B14F-4D97-AF65-F5344CB8AC3E}">
        <p14:creationId xmlns:p14="http://schemas.microsoft.com/office/powerpoint/2010/main" val="365769652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rPr>
              <a:t>Drs. Elizabeth Blackburn, James Rothman and Martin </a:t>
            </a:r>
            <a:r>
              <a:rPr lang="en-US" dirty="0" err="1" smtClean="0">
                <a:solidFill>
                  <a:srgbClr val="0070C0"/>
                </a:solidFill>
              </a:rPr>
              <a:t>Chalfie</a:t>
            </a:r>
            <a:endParaRPr lang="en-US" dirty="0">
              <a:solidFill>
                <a:srgbClr val="0070C0"/>
              </a:solidFill>
            </a:endParaRP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76600" y="818400"/>
            <a:ext cx="2782216" cy="5201400"/>
          </a:xfrm>
        </p:spPr>
      </p:pic>
    </p:spTree>
    <p:extLst>
      <p:ext uri="{BB962C8B-B14F-4D97-AF65-F5344CB8AC3E}">
        <p14:creationId xmlns:p14="http://schemas.microsoft.com/office/powerpoint/2010/main" val="171656361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With JFK, </a:t>
            </a:r>
            <a:r>
              <a:rPr lang="en-US" dirty="0" err="1" smtClean="0">
                <a:solidFill>
                  <a:srgbClr val="0070C0"/>
                </a:solidFill>
              </a:rPr>
              <a:t>Pandit</a:t>
            </a:r>
            <a:r>
              <a:rPr lang="en-US" dirty="0" smtClean="0">
                <a:solidFill>
                  <a:srgbClr val="0070C0"/>
                </a:solidFill>
              </a:rPr>
              <a:t>. Nehru and Indira Gandhi</a:t>
            </a:r>
            <a:endParaRPr lang="en-US" dirty="0">
              <a:solidFill>
                <a:srgbClr val="0070C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5600" y="1371600"/>
            <a:ext cx="5892800" cy="4419600"/>
          </a:xfrm>
        </p:spPr>
      </p:pic>
    </p:spTree>
    <p:extLst>
      <p:ext uri="{BB962C8B-B14F-4D97-AF65-F5344CB8AC3E}">
        <p14:creationId xmlns:p14="http://schemas.microsoft.com/office/powerpoint/2010/main" val="119526508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Ramesh K. </a:t>
            </a:r>
            <a:r>
              <a:rPr lang="en-US" dirty="0" err="1" smtClean="0">
                <a:solidFill>
                  <a:schemeClr val="accent2"/>
                </a:solidFill>
              </a:rPr>
              <a:t>Nayak</a:t>
            </a:r>
            <a:r>
              <a:rPr lang="en-US" dirty="0" smtClean="0">
                <a:solidFill>
                  <a:schemeClr val="accent2"/>
                </a:solidFill>
              </a:rPr>
              <a:t>, PhD</a:t>
            </a:r>
            <a:endParaRPr lang="en-US" dirty="0">
              <a:solidFill>
                <a:schemeClr val="accent2"/>
              </a:solidFill>
            </a:endParaRPr>
          </a:p>
        </p:txBody>
      </p:sp>
      <p:sp>
        <p:nvSpPr>
          <p:cNvPr id="3" name="Content Placeholder 2"/>
          <p:cNvSpPr>
            <a:spLocks noGrp="1"/>
          </p:cNvSpPr>
          <p:nvPr>
            <p:ph idx="1"/>
          </p:nvPr>
        </p:nvSpPr>
        <p:spPr/>
        <p:txBody>
          <a:bodyPr/>
          <a:lstStyle/>
          <a:p>
            <a:r>
              <a:rPr lang="en-US" dirty="0" smtClean="0"/>
              <a:t>Contact Information:</a:t>
            </a:r>
          </a:p>
          <a:p>
            <a:r>
              <a:rPr lang="en-US" dirty="0" smtClean="0"/>
              <a:t>Email address: </a:t>
            </a:r>
            <a:r>
              <a:rPr lang="en-US" dirty="0" smtClean="0">
                <a:hlinkClick r:id="rId2"/>
              </a:rPr>
              <a:t>rnayaksai@yahoo.com</a:t>
            </a:r>
            <a:endParaRPr lang="en-US" dirty="0" smtClean="0"/>
          </a:p>
          <a:p>
            <a:r>
              <a:rPr lang="en-US" dirty="0" smtClean="0"/>
              <a:t>301-839-5883</a:t>
            </a:r>
          </a:p>
          <a:p>
            <a:r>
              <a:rPr lang="en-US" smtClean="0"/>
              <a:t>301-661-7851 cell</a:t>
            </a:r>
            <a:endParaRPr lang="en-US"/>
          </a:p>
        </p:txBody>
      </p:sp>
    </p:spTree>
    <p:extLst>
      <p:ext uri="{BB962C8B-B14F-4D97-AF65-F5344CB8AC3E}">
        <p14:creationId xmlns:p14="http://schemas.microsoft.com/office/powerpoint/2010/main" val="268573019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p>
            <a:r>
              <a:rPr lang="en-US" dirty="0" smtClean="0">
                <a:solidFill>
                  <a:srgbClr val="0070C0"/>
                </a:solidFill>
              </a:rPr>
              <a:t>Sunset from our home – Fort. Washington, MD</a:t>
            </a:r>
            <a:endParaRPr lang="en-US" dirty="0">
              <a:solidFill>
                <a:srgbClr val="0070C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247900" y="1485900"/>
            <a:ext cx="5181600" cy="3886200"/>
          </a:xfrm>
        </p:spPr>
      </p:pic>
    </p:spTree>
    <p:extLst>
      <p:ext uri="{BB962C8B-B14F-4D97-AF65-F5344CB8AC3E}">
        <p14:creationId xmlns:p14="http://schemas.microsoft.com/office/powerpoint/2010/main" val="23639246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ic for CSR's Logo that includes &quot;NIH&quot; in an large arrow that points to the words: Center for Scientific Revie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422" y="2362200"/>
            <a:ext cx="5691045" cy="1493545"/>
          </a:xfrm>
          <a:prstGeom prst="rect">
            <a:avLst/>
          </a:prstGeom>
        </p:spPr>
      </p:pic>
      <p:sp>
        <p:nvSpPr>
          <p:cNvPr id="22530" name="Rectangle 2"/>
          <p:cNvSpPr>
            <a:spLocks noGrp="1" noChangeArrowheads="1"/>
          </p:cNvSpPr>
          <p:nvPr>
            <p:ph type="title"/>
          </p:nvPr>
        </p:nvSpPr>
        <p:spPr>
          <a:xfrm>
            <a:off x="457200" y="304800"/>
            <a:ext cx="7161609" cy="686098"/>
          </a:xfrm>
        </p:spPr>
        <p:txBody>
          <a:bodyPr/>
          <a:lstStyle/>
          <a:p>
            <a:pPr eaLnBrk="1" hangingPunct="1"/>
            <a:r>
              <a:rPr lang="en-US" sz="2600" b="1" dirty="0">
                <a:solidFill>
                  <a:srgbClr val="0070C0"/>
                </a:solidFill>
              </a:rPr>
              <a:t>Center for Scientific Review (CSR)</a:t>
            </a:r>
          </a:p>
        </p:txBody>
      </p:sp>
    </p:spTree>
    <p:extLst>
      <p:ext uri="{BB962C8B-B14F-4D97-AF65-F5344CB8AC3E}">
        <p14:creationId xmlns:p14="http://schemas.microsoft.com/office/powerpoint/2010/main" val="21019443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3124200"/>
            <a:ext cx="7315200" cy="1447800"/>
          </a:xfrm>
        </p:spPr>
        <p:txBody>
          <a:bodyPr>
            <a:normAutofit/>
          </a:bodyPr>
          <a:lstStyle/>
          <a:p>
            <a:pPr marL="0" indent="0">
              <a:buNone/>
            </a:pPr>
            <a:r>
              <a:rPr lang="en-US" dirty="0"/>
              <a:t>To see that NIH grant applications receive fair, independent, expert, and timely reviews – free from inappropriate influences – so NIH can fund the most promising research. </a:t>
            </a:r>
          </a:p>
          <a:p>
            <a:pPr marL="0" indent="0">
              <a:buNone/>
            </a:pPr>
            <a:endParaRPr lang="en-US" dirty="0"/>
          </a:p>
          <a:p>
            <a:pPr marL="0" indent="0">
              <a:buNone/>
            </a:pPr>
            <a:endParaRPr lang="en-US" dirty="0"/>
          </a:p>
        </p:txBody>
      </p:sp>
      <p:pic>
        <p:nvPicPr>
          <p:cNvPr id="5" name="Picture 4" descr="A photo showing a cross section of CSR employees. Source: NIH/CS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7" y="1241466"/>
            <a:ext cx="9144000" cy="1555668"/>
          </a:xfrm>
          <a:prstGeom prst="rect">
            <a:avLst/>
          </a:prstGeom>
        </p:spPr>
      </p:pic>
      <p:sp>
        <p:nvSpPr>
          <p:cNvPr id="2" name="Title 1"/>
          <p:cNvSpPr>
            <a:spLocks noGrp="1"/>
          </p:cNvSpPr>
          <p:nvPr>
            <p:ph type="title"/>
          </p:nvPr>
        </p:nvSpPr>
        <p:spPr/>
        <p:txBody>
          <a:bodyPr>
            <a:normAutofit/>
          </a:bodyPr>
          <a:lstStyle/>
          <a:p>
            <a:r>
              <a:rPr lang="en-US" dirty="0">
                <a:solidFill>
                  <a:srgbClr val="0070C0"/>
                </a:solidFill>
              </a:rPr>
              <a:t>CSR Mission </a:t>
            </a:r>
          </a:p>
        </p:txBody>
      </p:sp>
    </p:spTree>
    <p:extLst>
      <p:ext uri="{BB962C8B-B14F-4D97-AF65-F5344CB8AC3E}">
        <p14:creationId xmlns:p14="http://schemas.microsoft.com/office/powerpoint/2010/main" val="30933361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sz="half" idx="1"/>
          </p:nvPr>
        </p:nvSpPr>
        <p:spPr>
          <a:xfrm>
            <a:off x="990600" y="1371600"/>
            <a:ext cx="7182445" cy="4496098"/>
          </a:xfrm>
        </p:spPr>
        <p:txBody>
          <a:bodyPr/>
          <a:lstStyle/>
          <a:p>
            <a:pPr marL="254257" indent="-254257">
              <a:spcBef>
                <a:spcPct val="60000"/>
              </a:spcBef>
            </a:pPr>
            <a:r>
              <a:rPr lang="en-US" sz="2100" b="1" dirty="0"/>
              <a:t>Serves as central receipt point for grant applications </a:t>
            </a:r>
            <a:r>
              <a:rPr lang="en-US" sz="2100" dirty="0"/>
              <a:t>submitted to NIH and some other DHHS agencies</a:t>
            </a:r>
          </a:p>
          <a:p>
            <a:pPr marL="254257" indent="-254257">
              <a:spcBef>
                <a:spcPct val="60000"/>
              </a:spcBef>
            </a:pPr>
            <a:r>
              <a:rPr lang="en-US" sz="2100" b="1" dirty="0"/>
              <a:t>Assigns applications to CSR review groups</a:t>
            </a:r>
            <a:r>
              <a:rPr lang="en-US" sz="2100" dirty="0"/>
              <a:t>/study sections or Institute scientific review groups</a:t>
            </a:r>
          </a:p>
          <a:p>
            <a:pPr marL="254257" indent="-254257">
              <a:spcBef>
                <a:spcPct val="60000"/>
              </a:spcBef>
            </a:pPr>
            <a:r>
              <a:rPr lang="en-US" sz="2100" b="1" dirty="0"/>
              <a:t>Assigns applications to NIH Institute(s)/Center(s)</a:t>
            </a:r>
            <a:r>
              <a:rPr lang="en-US" sz="2100" dirty="0"/>
              <a:t> as potential funding component(s)</a:t>
            </a:r>
          </a:p>
          <a:p>
            <a:pPr marL="254257" indent="-254257">
              <a:spcBef>
                <a:spcPct val="60000"/>
              </a:spcBef>
            </a:pPr>
            <a:r>
              <a:rPr lang="en-US" sz="2100" b="1" dirty="0"/>
              <a:t>Conducts initial scientific merit review of most </a:t>
            </a:r>
            <a:r>
              <a:rPr lang="en-US" sz="2100" dirty="0"/>
              <a:t>research applications submitted to the NIH in about 240 Study Sections and regularly recurring Special Emphasis Panels</a:t>
            </a:r>
          </a:p>
        </p:txBody>
      </p:sp>
      <p:sp>
        <p:nvSpPr>
          <p:cNvPr id="20483" name="Rectangle 4"/>
          <p:cNvSpPr>
            <a:spLocks noGrp="1" noChangeArrowheads="1"/>
          </p:cNvSpPr>
          <p:nvPr>
            <p:ph type="title"/>
          </p:nvPr>
        </p:nvSpPr>
        <p:spPr/>
        <p:txBody>
          <a:bodyPr/>
          <a:lstStyle/>
          <a:p>
            <a:pPr eaLnBrk="1" hangingPunct="1"/>
            <a:r>
              <a:rPr lang="en-US" sz="2600" b="1" dirty="0">
                <a:solidFill>
                  <a:srgbClr val="0070C0"/>
                </a:solidFill>
              </a:rPr>
              <a:t>Center for Scientific Review</a:t>
            </a:r>
          </a:p>
        </p:txBody>
      </p:sp>
    </p:spTree>
    <p:extLst>
      <p:ext uri="{BB962C8B-B14F-4D97-AF65-F5344CB8AC3E}">
        <p14:creationId xmlns:p14="http://schemas.microsoft.com/office/powerpoint/2010/main" val="26411637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75000"/>
                  </a:schemeClr>
                </a:solidFill>
              </a:rPr>
              <a:t>EDUCATION</a:t>
            </a:r>
            <a:endParaRPr lang="en-US" dirty="0">
              <a:solidFill>
                <a:schemeClr val="accent2">
                  <a:lumMod val="75000"/>
                </a:schemeClr>
              </a:solidFill>
            </a:endParaRPr>
          </a:p>
        </p:txBody>
      </p:sp>
      <p:sp>
        <p:nvSpPr>
          <p:cNvPr id="3" name="Content Placeholder 2"/>
          <p:cNvSpPr>
            <a:spLocks noGrp="1"/>
          </p:cNvSpPr>
          <p:nvPr>
            <p:ph idx="1"/>
          </p:nvPr>
        </p:nvSpPr>
        <p:spPr/>
        <p:txBody>
          <a:bodyPr/>
          <a:lstStyle/>
          <a:p>
            <a:r>
              <a:rPr lang="en-US" dirty="0" smtClean="0"/>
              <a:t>MS Major Physiology, Wilson College, Bombay</a:t>
            </a:r>
          </a:p>
          <a:p>
            <a:r>
              <a:rPr lang="en-US" dirty="0" smtClean="0"/>
              <a:t>MS Biological Oceanography, University of Rhode Island, Rhode Island, USA</a:t>
            </a:r>
          </a:p>
          <a:p>
            <a:r>
              <a:rPr lang="en-US" dirty="0" smtClean="0"/>
              <a:t>PhD. Physiology, Oregon State University, Oregon. 1970</a:t>
            </a:r>
          </a:p>
          <a:p>
            <a:r>
              <a:rPr lang="en-US" dirty="0" smtClean="0"/>
              <a:t>Research Associate, University of Nebraska, Lincoln, NE</a:t>
            </a:r>
          </a:p>
          <a:p>
            <a:r>
              <a:rPr lang="en-US" dirty="0" smtClean="0"/>
              <a:t>Research Associate, George Washington University of Medical School, Department </a:t>
            </a:r>
            <a:r>
              <a:rPr lang="en-US" smtClean="0"/>
              <a:t>of Anatomy</a:t>
            </a:r>
            <a:endParaRPr lang="en-US"/>
          </a:p>
        </p:txBody>
      </p:sp>
    </p:spTree>
    <p:extLst>
      <p:ext uri="{BB962C8B-B14F-4D97-AF65-F5344CB8AC3E}">
        <p14:creationId xmlns:p14="http://schemas.microsoft.com/office/powerpoint/2010/main" val="936207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4e7c351-82c1-49c2-8a86-75da15da7257@namprd09">
            <a:extLst>
              <a:ext uri="{FF2B5EF4-FFF2-40B4-BE49-F238E27FC236}">
                <a16:creationId xmlns:a16="http://schemas.microsoft.com/office/drawing/2014/main" xmlns="" id="{203F8715-D62D-46D6-B811-FDC2C1E2D9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934914"/>
            <a:ext cx="4559300" cy="334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4"/>
          <p:cNvSpPr>
            <a:spLocks noGrp="1" noChangeArrowheads="1"/>
          </p:cNvSpPr>
          <p:nvPr>
            <p:ph type="body" sz="half" idx="2"/>
          </p:nvPr>
        </p:nvSpPr>
        <p:spPr>
          <a:xfrm>
            <a:off x="5332412" y="2349500"/>
            <a:ext cx="3582988" cy="3505200"/>
          </a:xfrm>
        </p:spPr>
        <p:txBody>
          <a:bodyPr/>
          <a:lstStyle/>
          <a:p>
            <a:pPr marL="203174" indent="-203174" eaLnBrk="1" hangingPunct="1">
              <a:lnSpc>
                <a:spcPct val="90000"/>
              </a:lnSpc>
              <a:spcBef>
                <a:spcPct val="60000"/>
              </a:spcBef>
            </a:pPr>
            <a:r>
              <a:rPr lang="en-US" sz="2100" b="0" dirty="0"/>
              <a:t>Receives all NIH  applications</a:t>
            </a:r>
          </a:p>
          <a:p>
            <a:pPr marL="203174" indent="-203174" eaLnBrk="1" hangingPunct="1">
              <a:lnSpc>
                <a:spcPct val="90000"/>
              </a:lnSpc>
              <a:spcBef>
                <a:spcPct val="60000"/>
              </a:spcBef>
            </a:pPr>
            <a:r>
              <a:rPr lang="en-US" sz="2100" b="0" dirty="0"/>
              <a:t>Refers them to NIH  Institutes/Centers and to scientific review groups</a:t>
            </a:r>
          </a:p>
          <a:p>
            <a:pPr marL="203174" indent="-203174" eaLnBrk="1" hangingPunct="1">
              <a:lnSpc>
                <a:spcPct val="90000"/>
              </a:lnSpc>
              <a:spcBef>
                <a:spcPct val="60000"/>
              </a:spcBef>
            </a:pPr>
            <a:r>
              <a:rPr lang="en-US" sz="2100" b="0" dirty="0"/>
              <a:t>Reviews </a:t>
            </a:r>
            <a:r>
              <a:rPr lang="en-US" sz="2100" dirty="0"/>
              <a:t>the majority of NIH grant applications for </a:t>
            </a:r>
            <a:r>
              <a:rPr lang="en-US" sz="2100" b="0" dirty="0"/>
              <a:t>scientific merit</a:t>
            </a:r>
          </a:p>
        </p:txBody>
      </p:sp>
      <p:sp>
        <p:nvSpPr>
          <p:cNvPr id="12292" name="Text Box 8"/>
          <p:cNvSpPr txBox="1">
            <a:spLocks noChangeArrowheads="1"/>
          </p:cNvSpPr>
          <p:nvPr/>
        </p:nvSpPr>
        <p:spPr bwMode="auto">
          <a:xfrm>
            <a:off x="411137" y="1308813"/>
            <a:ext cx="4956225" cy="455774"/>
          </a:xfrm>
          <a:prstGeom prst="rect">
            <a:avLst/>
          </a:prstGeom>
          <a:noFill/>
          <a:ln w="9525">
            <a:noFill/>
            <a:miter lim="800000"/>
            <a:headEnd/>
            <a:tailEnd/>
          </a:ln>
        </p:spPr>
        <p:txBody>
          <a:bodyPr wrap="none" lIns="85596" tIns="42803" rIns="85596" bIns="42803">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688B2D"/>
                </a:solidFill>
                <a:effectLst/>
                <a:uLnTx/>
                <a:uFillTx/>
                <a:latin typeface="Arial"/>
                <a:ea typeface="+mn-ea"/>
                <a:cs typeface="+mn-cs"/>
              </a:rPr>
              <a:t> </a:t>
            </a:r>
            <a:r>
              <a:rPr kumimoji="0" lang="en-US" sz="2400" b="1" i="0" u="none" strike="noStrike" kern="1200" cap="none" spc="0" normalizeH="0" baseline="0" noProof="0" dirty="0">
                <a:ln>
                  <a:noFill/>
                </a:ln>
                <a:solidFill>
                  <a:srgbClr val="688B2D"/>
                </a:solidFill>
                <a:effectLst/>
                <a:uLnTx/>
                <a:uFillTx/>
                <a:latin typeface="Arial"/>
                <a:ea typeface="+mn-ea"/>
                <a:cs typeface="+mn-cs"/>
              </a:rPr>
              <a:t>The Center for Scientific Review</a:t>
            </a:r>
          </a:p>
        </p:txBody>
      </p:sp>
      <p:sp>
        <p:nvSpPr>
          <p:cNvPr id="2" name="Title 1"/>
          <p:cNvSpPr>
            <a:spLocks noGrp="1"/>
          </p:cNvSpPr>
          <p:nvPr>
            <p:ph type="title"/>
          </p:nvPr>
        </p:nvSpPr>
        <p:spPr>
          <a:xfrm>
            <a:off x="457200" y="381000"/>
            <a:ext cx="7162800" cy="533400"/>
          </a:xfrm>
        </p:spPr>
        <p:txBody>
          <a:bodyPr>
            <a:noAutofit/>
          </a:bodyPr>
          <a:lstStyle/>
          <a:p>
            <a:r>
              <a:rPr lang="en-US" b="1" dirty="0">
                <a:solidFill>
                  <a:srgbClr val="0070C0"/>
                </a:solidFill>
              </a:rPr>
              <a:t>The Gateway for NIH Grant Applications</a:t>
            </a:r>
          </a:p>
        </p:txBody>
      </p:sp>
    </p:spTree>
    <p:extLst>
      <p:ext uri="{BB962C8B-B14F-4D97-AF65-F5344CB8AC3E}">
        <p14:creationId xmlns:p14="http://schemas.microsoft.com/office/powerpoint/2010/main" val="35732606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photo showing CSR employees. Source: NIH/CS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89622"/>
            <a:ext cx="9144000" cy="3678756"/>
          </a:xfrm>
          <a:prstGeom prst="rect">
            <a:avLst/>
          </a:prstGeom>
        </p:spPr>
      </p:pic>
      <p:sp>
        <p:nvSpPr>
          <p:cNvPr id="2" name="Title 1"/>
          <p:cNvSpPr>
            <a:spLocks noGrp="1"/>
          </p:cNvSpPr>
          <p:nvPr>
            <p:ph type="title"/>
          </p:nvPr>
        </p:nvSpPr>
        <p:spPr>
          <a:xfrm>
            <a:off x="3505200" y="381000"/>
            <a:ext cx="2667000" cy="762000"/>
          </a:xfrm>
        </p:spPr>
        <p:txBody>
          <a:bodyPr/>
          <a:lstStyle/>
          <a:p>
            <a:r>
              <a:rPr lang="en-US" dirty="0">
                <a:solidFill>
                  <a:srgbClr val="0070C0"/>
                </a:solidFill>
              </a:rPr>
              <a:t>This Is CSR</a:t>
            </a:r>
          </a:p>
        </p:txBody>
      </p:sp>
    </p:spTree>
    <p:extLst>
      <p:ext uri="{BB962C8B-B14F-4D97-AF65-F5344CB8AC3E}">
        <p14:creationId xmlns:p14="http://schemas.microsoft.com/office/powerpoint/2010/main" val="31210938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33400" y="304800"/>
            <a:ext cx="6963668" cy="837902"/>
          </a:xfrm>
        </p:spPr>
        <p:txBody>
          <a:bodyPr/>
          <a:lstStyle/>
          <a:p>
            <a:pPr eaLnBrk="1" hangingPunct="1"/>
            <a:r>
              <a:rPr lang="en-US" sz="2700" dirty="0">
                <a:solidFill>
                  <a:srgbClr val="0070C0"/>
                </a:solidFill>
              </a:rPr>
              <a:t>CSR Peer Review – Fiscal Year 2018</a:t>
            </a:r>
          </a:p>
        </p:txBody>
      </p:sp>
      <p:sp>
        <p:nvSpPr>
          <p:cNvPr id="21507" name="Rectangle 3"/>
          <p:cNvSpPr>
            <a:spLocks noGrp="1" noChangeArrowheads="1"/>
          </p:cNvSpPr>
          <p:nvPr>
            <p:ph idx="1"/>
          </p:nvPr>
        </p:nvSpPr>
        <p:spPr>
          <a:xfrm>
            <a:off x="1371606" y="1752601"/>
            <a:ext cx="6502301" cy="2743200"/>
          </a:xfrm>
        </p:spPr>
        <p:txBody>
          <a:bodyPr>
            <a:normAutofit lnSpcReduction="10000"/>
          </a:bodyPr>
          <a:lstStyle/>
          <a:p>
            <a:pPr eaLnBrk="1" hangingPunct="1"/>
            <a:r>
              <a:rPr lang="en-US" sz="2300" dirty="0"/>
              <a:t>82,000 applications received</a:t>
            </a:r>
          </a:p>
          <a:p>
            <a:pPr eaLnBrk="1" hangingPunct="1">
              <a:buFontTx/>
              <a:buNone/>
            </a:pPr>
            <a:endParaRPr lang="en-US" sz="1100" dirty="0"/>
          </a:p>
          <a:p>
            <a:pPr eaLnBrk="1" hangingPunct="1"/>
            <a:r>
              <a:rPr lang="en-US" sz="2300" dirty="0"/>
              <a:t>62,000 applications reviewed</a:t>
            </a:r>
          </a:p>
          <a:p>
            <a:pPr eaLnBrk="1" hangingPunct="1"/>
            <a:endParaRPr lang="en-US" sz="1200" dirty="0"/>
          </a:p>
          <a:p>
            <a:pPr eaLnBrk="1" hangingPunct="1"/>
            <a:r>
              <a:rPr lang="en-US" sz="2300" dirty="0"/>
              <a:t>18,000 reviewers</a:t>
            </a:r>
          </a:p>
          <a:p>
            <a:pPr eaLnBrk="1" hangingPunct="1">
              <a:buFontTx/>
              <a:buNone/>
            </a:pPr>
            <a:endParaRPr lang="en-US" sz="1100" dirty="0"/>
          </a:p>
          <a:p>
            <a:pPr eaLnBrk="1" hangingPunct="1"/>
            <a:r>
              <a:rPr lang="en-US" sz="2300" dirty="0"/>
              <a:t>245 Scientific Review Officers</a:t>
            </a:r>
          </a:p>
          <a:p>
            <a:pPr eaLnBrk="1" hangingPunct="1">
              <a:buFontTx/>
              <a:buNone/>
            </a:pPr>
            <a:endParaRPr lang="en-US" sz="1100" dirty="0"/>
          </a:p>
          <a:p>
            <a:pPr eaLnBrk="1" hangingPunct="1"/>
            <a:r>
              <a:rPr lang="en-US" sz="2300" dirty="0"/>
              <a:t>1,600 review meetings</a:t>
            </a:r>
          </a:p>
          <a:p>
            <a:pPr eaLnBrk="1" hangingPunct="1">
              <a:buFontTx/>
              <a:buNone/>
            </a:pPr>
            <a:endParaRPr lang="en-US" sz="1100" dirty="0"/>
          </a:p>
          <a:p>
            <a:pPr eaLnBrk="1" hangingPunct="1">
              <a:buFontTx/>
              <a:buNone/>
            </a:pPr>
            <a:endParaRPr lang="en-US" sz="1100" dirty="0"/>
          </a:p>
        </p:txBody>
      </p:sp>
    </p:spTree>
    <p:extLst>
      <p:ext uri="{BB962C8B-B14F-4D97-AF65-F5344CB8AC3E}">
        <p14:creationId xmlns:p14="http://schemas.microsoft.com/office/powerpoint/2010/main" val="6340910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 organizational chart of CSR's Review divisions: &#10;Neuroscience, Development and Aging; AIDS, Behavioral and Population Sciences; Basic and Integrative Biological Sciences; Physiological and Pathological Sciences; and Translational and Clinical Scien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00150"/>
            <a:ext cx="8077200" cy="445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0070C0"/>
                </a:solidFill>
              </a:rPr>
              <a:t>Divisions and Integrated Review Groups (IRGs)</a:t>
            </a:r>
          </a:p>
        </p:txBody>
      </p:sp>
    </p:spTree>
    <p:extLst>
      <p:ext uri="{BB962C8B-B14F-4D97-AF65-F5344CB8AC3E}">
        <p14:creationId xmlns:p14="http://schemas.microsoft.com/office/powerpoint/2010/main" val="39384360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1815598322"/>
              </p:ext>
            </p:extLst>
          </p:nvPr>
        </p:nvGraphicFramePr>
        <p:xfrm>
          <a:off x="4267498" y="1780515"/>
          <a:ext cx="4343102" cy="3220678"/>
        </p:xfrm>
        <a:graphic>
          <a:graphicData uri="http://schemas.openxmlformats.org/drawingml/2006/table">
            <a:tbl>
              <a:tblPr firstRow="1" bandRow="1">
                <a:tableStyleId>{2D5ABB26-0587-4C30-8999-92F81FD0307C}</a:tableStyleId>
              </a:tblPr>
              <a:tblGrid>
                <a:gridCol w="4343102">
                  <a:extLst>
                    <a:ext uri="{9D8B030D-6E8A-4147-A177-3AD203B41FA5}">
                      <a16:colId xmlns:a16="http://schemas.microsoft.com/office/drawing/2014/main" xmlns="" val="20000"/>
                    </a:ext>
                  </a:extLst>
                </a:gridCol>
              </a:tblGrid>
              <a:tr h="370831">
                <a:tc>
                  <a:txBody>
                    <a:bodyPr/>
                    <a:lstStyle/>
                    <a:p>
                      <a:r>
                        <a:rPr lang="en-US" sz="1600" b="1" dirty="0"/>
                        <a:t>Social Sciences and Population Studies</a:t>
                      </a:r>
                    </a:p>
                  </a:txBody>
                  <a:tcPr marL="91434" marR="91434"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0"/>
                  </a:ext>
                </a:extLst>
              </a:tr>
              <a:tr h="370831">
                <a:tc>
                  <a:txBody>
                    <a:bodyPr/>
                    <a:lstStyle/>
                    <a:p>
                      <a:r>
                        <a:rPr lang="en-US" sz="1600" b="1" dirty="0"/>
                        <a:t>Behavioral Genetics and Epidemiology</a:t>
                      </a:r>
                    </a:p>
                  </a:txBody>
                  <a:tcPr marL="91434" marR="91434"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1"/>
                  </a:ext>
                </a:extLst>
              </a:tr>
              <a:tr h="370831">
                <a:tc>
                  <a:txBody>
                    <a:bodyPr/>
                    <a:lstStyle/>
                    <a:p>
                      <a:r>
                        <a:rPr lang="en-US" sz="1600" b="1" dirty="0"/>
                        <a:t>Cardiovascular and Sleep Epidemiology</a:t>
                      </a:r>
                    </a:p>
                  </a:txBody>
                  <a:tcPr marL="91434" marR="91434"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2"/>
                  </a:ext>
                </a:extLst>
              </a:tr>
              <a:tr h="370831">
                <a:tc>
                  <a:txBody>
                    <a:bodyPr/>
                    <a:lstStyle/>
                    <a:p>
                      <a:r>
                        <a:rPr lang="en-US" sz="1600" b="1" dirty="0"/>
                        <a:t>Epidemiology of Cancer</a:t>
                      </a:r>
                    </a:p>
                  </a:txBody>
                  <a:tcPr marL="91434" marR="91434"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3"/>
                  </a:ext>
                </a:extLst>
              </a:tr>
              <a:tr h="579118">
                <a:tc>
                  <a:txBody>
                    <a:bodyPr/>
                    <a:lstStyle/>
                    <a:p>
                      <a:r>
                        <a:rPr lang="en-US" sz="1600" b="1" dirty="0"/>
                        <a:t>Kidney, Nutrition, Obesity, &amp; Diabetes Epidemiology</a:t>
                      </a:r>
                    </a:p>
                  </a:txBody>
                  <a:tcPr marL="91434" marR="91434"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4"/>
                  </a:ext>
                </a:extLst>
              </a:tr>
              <a:tr h="579118">
                <a:tc>
                  <a:txBody>
                    <a:bodyPr/>
                    <a:lstStyle/>
                    <a:p>
                      <a:r>
                        <a:rPr lang="en-US" sz="1600" b="1" dirty="0"/>
                        <a:t>Infectious Diseases, Reproductive Health, Asthma and Pulmonary Epidemiology</a:t>
                      </a:r>
                    </a:p>
                  </a:txBody>
                  <a:tcPr marL="91434" marR="91434"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5"/>
                  </a:ext>
                </a:extLst>
              </a:tr>
              <a:tr h="579118">
                <a:tc>
                  <a:txBody>
                    <a:bodyPr/>
                    <a:lstStyle/>
                    <a:p>
                      <a:r>
                        <a:rPr lang="en-US" sz="1600" b="1" dirty="0"/>
                        <a:t>Neurological, Aging and Musculoskeletal Epidemiology</a:t>
                      </a:r>
                    </a:p>
                  </a:txBody>
                  <a:tcPr marL="91434" marR="91434"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graphicFrame>
        <p:nvGraphicFramePr>
          <p:cNvPr id="12" name="Content Placeholder 11"/>
          <p:cNvGraphicFramePr>
            <a:graphicFrameLocks noGrp="1"/>
          </p:cNvGraphicFramePr>
          <p:nvPr>
            <p:ph idx="1"/>
            <p:extLst>
              <p:ext uri="{D42A27DB-BD31-4B8C-83A1-F6EECF244321}">
                <p14:modId xmlns:p14="http://schemas.microsoft.com/office/powerpoint/2010/main" val="3205811439"/>
              </p:ext>
            </p:extLst>
          </p:nvPr>
        </p:nvGraphicFramePr>
        <p:xfrm>
          <a:off x="990303" y="1593213"/>
          <a:ext cx="2591097" cy="3475134"/>
        </p:xfrm>
        <a:graphic>
          <a:graphicData uri="http://schemas.openxmlformats.org/drawingml/2006/table">
            <a:tbl>
              <a:tblPr firstRow="1" bandRow="1">
                <a:tableStyleId>{5940675A-B579-460E-94D1-54222C63F5DA}</a:tableStyleId>
              </a:tblPr>
              <a:tblGrid>
                <a:gridCol w="2591097">
                  <a:extLst>
                    <a:ext uri="{9D8B030D-6E8A-4147-A177-3AD203B41FA5}">
                      <a16:colId xmlns:a16="http://schemas.microsoft.com/office/drawing/2014/main" xmlns="" val="20000"/>
                    </a:ext>
                  </a:extLst>
                </a:gridCol>
              </a:tblGrid>
              <a:tr h="579189">
                <a:tc>
                  <a:txBody>
                    <a:bodyPr/>
                    <a:lstStyle/>
                    <a:p>
                      <a:r>
                        <a:rPr lang="en-US" sz="1600" b="1" dirty="0"/>
                        <a:t>Integrated Review Groups</a:t>
                      </a:r>
                    </a:p>
                  </a:txBody>
                  <a:tcPr marL="91450" marR="91450" marT="45726" marB="45726"/>
                </a:tc>
                <a:extLst>
                  <a:ext uri="{0D108BD9-81ED-4DB2-BD59-A6C34878D82A}">
                    <a16:rowId xmlns:a16="http://schemas.microsoft.com/office/drawing/2014/main" xmlns="" val="10000"/>
                  </a:ext>
                </a:extLst>
              </a:tr>
              <a:tr h="579189">
                <a:tc>
                  <a:txBody>
                    <a:bodyPr/>
                    <a:lstStyle/>
                    <a:p>
                      <a:r>
                        <a:rPr lang="en-US" sz="1600" dirty="0"/>
                        <a:t>Biobehavioral &amp; Behavioral Processes</a:t>
                      </a:r>
                    </a:p>
                  </a:txBody>
                  <a:tcPr marL="91450" marR="91450" marT="45726" marB="45726"/>
                </a:tc>
                <a:extLst>
                  <a:ext uri="{0D108BD9-81ED-4DB2-BD59-A6C34878D82A}">
                    <a16:rowId xmlns:a16="http://schemas.microsoft.com/office/drawing/2014/main" xmlns="" val="10001"/>
                  </a:ext>
                </a:extLst>
              </a:tr>
              <a:tr h="579189">
                <a:tc>
                  <a:txBody>
                    <a:bodyPr/>
                    <a:lstStyle/>
                    <a:p>
                      <a:r>
                        <a:rPr lang="en-US" sz="1600" dirty="0"/>
                        <a:t>Risk, Prevention &amp; Health Behavior</a:t>
                      </a:r>
                    </a:p>
                  </a:txBody>
                  <a:tcPr marL="91450" marR="91450" marT="45726" marB="45726"/>
                </a:tc>
                <a:extLst>
                  <a:ext uri="{0D108BD9-81ED-4DB2-BD59-A6C34878D82A}">
                    <a16:rowId xmlns:a16="http://schemas.microsoft.com/office/drawing/2014/main" xmlns="" val="10002"/>
                  </a:ext>
                </a:extLst>
              </a:tr>
              <a:tr h="579189">
                <a:tc>
                  <a:txBody>
                    <a:bodyPr/>
                    <a:lstStyle/>
                    <a:p>
                      <a:r>
                        <a:rPr lang="en-US" sz="1600" b="1" baseline="0" dirty="0">
                          <a:solidFill>
                            <a:srgbClr val="719500"/>
                          </a:solidFill>
                        </a:rPr>
                        <a:t>Population Sciences and Epidemiology</a:t>
                      </a:r>
                    </a:p>
                  </a:txBody>
                  <a:tcPr marL="91450" marR="91450" marT="45726" marB="45726"/>
                </a:tc>
                <a:extLst>
                  <a:ext uri="{0D108BD9-81ED-4DB2-BD59-A6C34878D82A}">
                    <a16:rowId xmlns:a16="http://schemas.microsoft.com/office/drawing/2014/main" xmlns="" val="10003"/>
                  </a:ext>
                </a:extLst>
              </a:tr>
              <a:tr h="579189">
                <a:tc>
                  <a:txBody>
                    <a:bodyPr/>
                    <a:lstStyle/>
                    <a:p>
                      <a:r>
                        <a:rPr lang="en-US" sz="1600" dirty="0"/>
                        <a:t>Healthcare Delivery &amp; Methodologies</a:t>
                      </a:r>
                    </a:p>
                  </a:txBody>
                  <a:tcPr marL="91450" marR="91450" marT="45726" marB="45726"/>
                </a:tc>
                <a:extLst>
                  <a:ext uri="{0D108BD9-81ED-4DB2-BD59-A6C34878D82A}">
                    <a16:rowId xmlns:a16="http://schemas.microsoft.com/office/drawing/2014/main" xmlns="" val="10004"/>
                  </a:ext>
                </a:extLst>
              </a:tr>
              <a:tr h="579189">
                <a:tc>
                  <a:txBody>
                    <a:bodyPr/>
                    <a:lstStyle/>
                    <a:p>
                      <a:r>
                        <a:rPr lang="en-US" sz="1600" dirty="0"/>
                        <a:t>AIDS</a:t>
                      </a:r>
                      <a:r>
                        <a:rPr lang="en-US" sz="1600" baseline="0" dirty="0"/>
                        <a:t> and Related Research</a:t>
                      </a:r>
                      <a:endParaRPr lang="en-US" sz="1600" dirty="0"/>
                    </a:p>
                  </a:txBody>
                  <a:tcPr marL="91450" marR="91450" marT="45726" marB="45726"/>
                </a:tc>
                <a:extLst>
                  <a:ext uri="{0D108BD9-81ED-4DB2-BD59-A6C34878D82A}">
                    <a16:rowId xmlns:a16="http://schemas.microsoft.com/office/drawing/2014/main" xmlns="" val="10005"/>
                  </a:ext>
                </a:extLst>
              </a:tr>
            </a:tbl>
          </a:graphicData>
        </a:graphic>
      </p:graphicFrame>
      <p:pic>
        <p:nvPicPr>
          <p:cNvPr id="2" name="Picture 1">
            <a:extLst>
              <a:ext uri="{FF2B5EF4-FFF2-40B4-BE49-F238E27FC236}">
                <a16:creationId xmlns:a16="http://schemas.microsoft.com/office/drawing/2014/main" xmlns="" id="{24572945-544B-409B-B6DB-15402DEA244C}"/>
              </a:ext>
              <a:ext uri="{C183D7F6-B498-43B3-948B-1728B52AA6E4}">
                <adec:decorative xmlns:adec="http://schemas.microsoft.com/office/drawing/2017/decorative" xmlns="" val="1"/>
              </a:ext>
            </a:extLst>
          </p:cNvPr>
          <p:cNvPicPr>
            <a:picLocks noChangeAspect="1"/>
          </p:cNvPicPr>
          <p:nvPr/>
        </p:nvPicPr>
        <p:blipFill>
          <a:blip r:embed="rId2"/>
          <a:stretch>
            <a:fillRect/>
          </a:stretch>
        </p:blipFill>
        <p:spPr>
          <a:xfrm>
            <a:off x="3548108" y="1862758"/>
            <a:ext cx="719390" cy="3145809"/>
          </a:xfrm>
          <a:prstGeom prst="rect">
            <a:avLst/>
          </a:prstGeom>
        </p:spPr>
      </p:pic>
      <p:sp>
        <p:nvSpPr>
          <p:cNvPr id="46098" name="Title 1"/>
          <p:cNvSpPr>
            <a:spLocks noGrp="1"/>
          </p:cNvSpPr>
          <p:nvPr>
            <p:ph type="title"/>
          </p:nvPr>
        </p:nvSpPr>
        <p:spPr>
          <a:xfrm>
            <a:off x="457200" y="381000"/>
            <a:ext cx="8152805" cy="532805"/>
          </a:xfrm>
        </p:spPr>
        <p:txBody>
          <a:bodyPr/>
          <a:lstStyle/>
          <a:p>
            <a:r>
              <a:rPr lang="en-US" sz="2400" dirty="0">
                <a:solidFill>
                  <a:srgbClr val="0070C0"/>
                </a:solidFill>
              </a:rPr>
              <a:t>Division of AIDS, Behavioral and Population Sciences</a:t>
            </a:r>
          </a:p>
        </p:txBody>
      </p:sp>
    </p:spTree>
    <p:extLst>
      <p:ext uri="{BB962C8B-B14F-4D97-AF65-F5344CB8AC3E}">
        <p14:creationId xmlns:p14="http://schemas.microsoft.com/office/powerpoint/2010/main" val="31852680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rPr>
              <a:t>Cell Biology Integrated Review Group</a:t>
            </a:r>
            <a:endParaRPr lang="en-US" dirty="0">
              <a:solidFill>
                <a:srgbClr val="00B0F0"/>
              </a:solidFill>
            </a:endParaRPr>
          </a:p>
        </p:txBody>
      </p:sp>
      <p:sp>
        <p:nvSpPr>
          <p:cNvPr id="3" name="Content Placeholder 2"/>
          <p:cNvSpPr>
            <a:spLocks noGrp="1"/>
          </p:cNvSpPr>
          <p:nvPr>
            <p:ph idx="1"/>
          </p:nvPr>
        </p:nvSpPr>
        <p:spPr/>
        <p:txBody>
          <a:bodyPr/>
          <a:lstStyle/>
          <a:p>
            <a:r>
              <a:rPr lang="en-US" dirty="0" smtClean="0"/>
              <a:t>Biology of </a:t>
            </a:r>
            <a:r>
              <a:rPr lang="en-US" smtClean="0"/>
              <a:t>Visual Systems </a:t>
            </a:r>
            <a:r>
              <a:rPr lang="en-US" dirty="0" smtClean="0"/>
              <a:t>BVS</a:t>
            </a:r>
          </a:p>
          <a:p>
            <a:r>
              <a:rPr lang="en-US" dirty="0" smtClean="0"/>
              <a:t>Nuclear &amp; Cytoplasmic structure/function and dynamics study section NCSD</a:t>
            </a:r>
          </a:p>
          <a:p>
            <a:r>
              <a:rPr lang="en-US" dirty="0" smtClean="0"/>
              <a:t>Cellular Mechanisms in Aging and Development SS CMAD</a:t>
            </a:r>
          </a:p>
          <a:p>
            <a:r>
              <a:rPr lang="en-US" dirty="0" smtClean="0"/>
              <a:t>Cellular Signaling &amp; Regulatory Systems Study Section CSRS</a:t>
            </a:r>
          </a:p>
          <a:p>
            <a:r>
              <a:rPr lang="en-US" dirty="0" smtClean="0"/>
              <a:t>Develop 1 and 2 Study Section DEV 1 and DEV 2</a:t>
            </a:r>
          </a:p>
          <a:p>
            <a:r>
              <a:rPr lang="en-US" dirty="0" smtClean="0"/>
              <a:t>Intercellular Interactions Study Section  ICI</a:t>
            </a:r>
          </a:p>
          <a:p>
            <a:r>
              <a:rPr lang="en-US" dirty="0" smtClean="0"/>
              <a:t>Membrane Biology and Protein Processing Study Section MBPP</a:t>
            </a:r>
          </a:p>
          <a:p>
            <a:r>
              <a:rPr lang="en-US" dirty="0" smtClean="0"/>
              <a:t>Molecular and Integrative Signal Transduction Study Section MIST</a:t>
            </a:r>
            <a:endParaRPr lang="en-US" dirty="0"/>
          </a:p>
        </p:txBody>
      </p:sp>
    </p:spTree>
    <p:extLst>
      <p:ext uri="{BB962C8B-B14F-4D97-AF65-F5344CB8AC3E}">
        <p14:creationId xmlns:p14="http://schemas.microsoft.com/office/powerpoint/2010/main" val="1934171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Rectangle 12"/>
          <p:cNvSpPr>
            <a:spLocks noGrp="1" noChangeArrowheads="1"/>
          </p:cNvSpPr>
          <p:nvPr>
            <p:ph type="title"/>
          </p:nvPr>
        </p:nvSpPr>
        <p:spPr/>
        <p:txBody>
          <a:bodyPr/>
          <a:lstStyle/>
          <a:p>
            <a:pPr eaLnBrk="1" hangingPunct="1"/>
            <a:r>
              <a:rPr lang="en-US" sz="2600" b="1" dirty="0">
                <a:solidFill>
                  <a:srgbClr val="0070C0"/>
                </a:solidFill>
              </a:rPr>
              <a:t>Center for Scientific Review</a:t>
            </a:r>
          </a:p>
        </p:txBody>
      </p:sp>
      <p:sp>
        <p:nvSpPr>
          <p:cNvPr id="7" name="Content Placeholder 2"/>
          <p:cNvSpPr>
            <a:spLocks noGrp="1"/>
          </p:cNvSpPr>
          <p:nvPr>
            <p:ph sz="half" idx="1"/>
          </p:nvPr>
        </p:nvSpPr>
        <p:spPr>
          <a:xfrm>
            <a:off x="1181100" y="3048000"/>
            <a:ext cx="6362700" cy="2667000"/>
          </a:xfrm>
        </p:spPr>
        <p:txBody>
          <a:bodyPr>
            <a:normAutofit lnSpcReduction="10000"/>
          </a:bodyPr>
          <a:lstStyle/>
          <a:p>
            <a:pPr marL="0" lvl="0" indent="0">
              <a:spcBef>
                <a:spcPct val="0"/>
              </a:spcBef>
              <a:buClrTx/>
              <a:buNone/>
            </a:pPr>
            <a:r>
              <a:rPr lang="en-US" sz="2300" b="1" dirty="0">
                <a:solidFill>
                  <a:srgbClr val="719500"/>
                </a:solidFill>
                <a:latin typeface="Arial" charset="0"/>
                <a:cs typeface="+mn-cs"/>
              </a:rPr>
              <a:t>Scientific Review</a:t>
            </a:r>
          </a:p>
          <a:p>
            <a:pPr marL="0" indent="0">
              <a:buNone/>
            </a:pPr>
            <a:endParaRPr lang="en-US" sz="800" dirty="0"/>
          </a:p>
          <a:p>
            <a:r>
              <a:rPr lang="en-US" sz="1900" dirty="0"/>
              <a:t>Approximately 240 CSR chartered study sections and regularly recurring Special Emphasis Panels that primarily review:</a:t>
            </a:r>
          </a:p>
          <a:p>
            <a:pPr lvl="1"/>
            <a:r>
              <a:rPr lang="en-US" sz="1600" dirty="0"/>
              <a:t>Research Grant Applications</a:t>
            </a:r>
          </a:p>
          <a:p>
            <a:pPr lvl="1"/>
            <a:r>
              <a:rPr lang="en-US" sz="1600" dirty="0"/>
              <a:t>Fellowship Applications</a:t>
            </a:r>
          </a:p>
          <a:p>
            <a:pPr lvl="1"/>
            <a:r>
              <a:rPr lang="en-US" sz="1600" dirty="0"/>
              <a:t>Academic Research Enhancement Award Applications</a:t>
            </a:r>
          </a:p>
          <a:p>
            <a:pPr lvl="1"/>
            <a:r>
              <a:rPr lang="en-US" sz="1600" dirty="0"/>
              <a:t>Small Business Innovation Research Applications</a:t>
            </a:r>
          </a:p>
          <a:p>
            <a:pPr lvl="1"/>
            <a:endParaRPr lang="en-US" sz="1600" dirty="0"/>
          </a:p>
        </p:txBody>
      </p:sp>
      <p:sp>
        <p:nvSpPr>
          <p:cNvPr id="24578" name="Rectangle 3"/>
          <p:cNvSpPr>
            <a:spLocks noGrp="1" noChangeArrowheads="1"/>
          </p:cNvSpPr>
          <p:nvPr>
            <p:ph sz="half" idx="2"/>
          </p:nvPr>
        </p:nvSpPr>
        <p:spPr>
          <a:xfrm>
            <a:off x="1143000" y="1219200"/>
            <a:ext cx="7374434" cy="1626691"/>
          </a:xfrm>
        </p:spPr>
        <p:txBody>
          <a:bodyPr>
            <a:normAutofit fontScale="92500" lnSpcReduction="10000"/>
          </a:bodyPr>
          <a:lstStyle/>
          <a:p>
            <a:pPr marL="0" indent="0">
              <a:lnSpc>
                <a:spcPct val="90000"/>
              </a:lnSpc>
              <a:spcBef>
                <a:spcPct val="50000"/>
              </a:spcBef>
              <a:buNone/>
            </a:pPr>
            <a:r>
              <a:rPr lang="en-US" sz="2500" b="1" dirty="0">
                <a:solidFill>
                  <a:srgbClr val="719500"/>
                </a:solidFill>
              </a:rPr>
              <a:t>Referral</a:t>
            </a:r>
          </a:p>
          <a:p>
            <a:pPr marL="0" indent="0">
              <a:lnSpc>
                <a:spcPct val="90000"/>
              </a:lnSpc>
              <a:spcBef>
                <a:spcPct val="50000"/>
              </a:spcBef>
              <a:buNone/>
            </a:pPr>
            <a:endParaRPr lang="en-US" sz="900" dirty="0"/>
          </a:p>
          <a:p>
            <a:pPr marL="209639" indent="-209639">
              <a:lnSpc>
                <a:spcPct val="90000"/>
              </a:lnSpc>
              <a:spcBef>
                <a:spcPct val="50000"/>
              </a:spcBef>
            </a:pPr>
            <a:r>
              <a:rPr lang="en-US" sz="1900" dirty="0"/>
              <a:t>Central receipt point for most PHS Grant Applications</a:t>
            </a:r>
          </a:p>
          <a:p>
            <a:pPr marL="209639" indent="-209639">
              <a:lnSpc>
                <a:spcPct val="90000"/>
              </a:lnSpc>
              <a:spcBef>
                <a:spcPct val="50000"/>
              </a:spcBef>
            </a:pPr>
            <a:r>
              <a:rPr lang="en-US" sz="1900" dirty="0"/>
              <a:t>Institute/Center assignment (potential funding component)</a:t>
            </a:r>
          </a:p>
          <a:p>
            <a:pPr marL="209639" indent="-209639">
              <a:lnSpc>
                <a:spcPct val="90000"/>
              </a:lnSpc>
              <a:spcBef>
                <a:spcPct val="50000"/>
              </a:spcBef>
            </a:pPr>
            <a:r>
              <a:rPr lang="en-US" sz="1900" dirty="0"/>
              <a:t>Assignment to Scientific Review Group in CSR or in an Institute</a:t>
            </a:r>
          </a:p>
        </p:txBody>
      </p:sp>
    </p:spTree>
    <p:extLst>
      <p:ext uri="{BB962C8B-B14F-4D97-AF65-F5344CB8AC3E}">
        <p14:creationId xmlns:p14="http://schemas.microsoft.com/office/powerpoint/2010/main" val="15458952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371600" y="2057400"/>
            <a:ext cx="7320856" cy="1143000"/>
          </a:xfrm>
        </p:spPr>
        <p:txBody>
          <a:bodyPr>
            <a:normAutofit/>
          </a:bodyPr>
          <a:lstStyle/>
          <a:p>
            <a:pPr eaLnBrk="1" hangingPunct="1"/>
            <a:r>
              <a:rPr lang="en-US" b="1" dirty="0">
                <a:solidFill>
                  <a:srgbClr val="0070C0"/>
                </a:solidFill>
              </a:rPr>
              <a:t>Application Receipt and Assignment</a:t>
            </a:r>
          </a:p>
        </p:txBody>
      </p:sp>
    </p:spTree>
    <p:extLst>
      <p:ext uri="{BB962C8B-B14F-4D97-AF65-F5344CB8AC3E}">
        <p14:creationId xmlns:p14="http://schemas.microsoft.com/office/powerpoint/2010/main" val="37834878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smtClean="0"/>
              <a:t>NIH 2020 budget: $42.1 billion (3 billion increase, 7.7% boost)</a:t>
            </a:r>
          </a:p>
          <a:p>
            <a:r>
              <a:rPr lang="en-US" dirty="0" smtClean="0"/>
              <a:t>NSF2020 budget: $7.1 billion will support about </a:t>
            </a:r>
            <a:r>
              <a:rPr lang="en-US" smtClean="0"/>
              <a:t>8,000 research grants. </a:t>
            </a:r>
            <a:endParaRPr lang="en-US" dirty="0"/>
          </a:p>
          <a:p>
            <a:pPr marL="0" indent="0">
              <a:buNone/>
            </a:pPr>
            <a:endParaRPr lang="en-US" dirty="0"/>
          </a:p>
          <a:p>
            <a:pPr marL="0" indent="0" algn="ctr">
              <a:buNone/>
            </a:pPr>
            <a:r>
              <a:rPr lang="en-US" b="1" u="sng" dirty="0">
                <a:hlinkClick r:id="rId3"/>
              </a:rPr>
              <a:t>https://grants.nih.gov/funding/searchguide/index.html</a:t>
            </a:r>
            <a:r>
              <a:rPr lang="en-US" b="1" u="sng" dirty="0"/>
              <a:t> </a:t>
            </a:r>
          </a:p>
        </p:txBody>
      </p:sp>
      <p:pic>
        <p:nvPicPr>
          <p:cNvPr id="4" name="Picture 3" descr="A screen shot of the NIH Guide to Grants and Contracts that lists Funding Opportunities.  Source NIH">
            <a:extLst>
              <a:ext uri="{FF2B5EF4-FFF2-40B4-BE49-F238E27FC236}">
                <a16:creationId xmlns:a16="http://schemas.microsoft.com/office/drawing/2014/main" xmlns="" id="{DC4E33E5-21A3-4A23-81D6-F1FF9C112FF4}"/>
              </a:ext>
            </a:extLst>
          </p:cNvPr>
          <p:cNvPicPr>
            <a:picLocks noChangeAspect="1"/>
          </p:cNvPicPr>
          <p:nvPr/>
        </p:nvPicPr>
        <p:blipFill>
          <a:blip r:embed="rId4"/>
          <a:stretch>
            <a:fillRect/>
          </a:stretch>
        </p:blipFill>
        <p:spPr>
          <a:xfrm>
            <a:off x="377955" y="1524000"/>
            <a:ext cx="8314707" cy="2369977"/>
          </a:xfrm>
          <a:prstGeom prst="rect">
            <a:avLst/>
          </a:prstGeom>
        </p:spPr>
      </p:pic>
      <p:sp>
        <p:nvSpPr>
          <p:cNvPr id="2" name="Title 1"/>
          <p:cNvSpPr>
            <a:spLocks noGrp="1"/>
          </p:cNvSpPr>
          <p:nvPr>
            <p:ph type="title"/>
          </p:nvPr>
        </p:nvSpPr>
        <p:spPr/>
        <p:txBody>
          <a:bodyPr/>
          <a:lstStyle/>
          <a:p>
            <a:r>
              <a:rPr lang="en-US" dirty="0">
                <a:solidFill>
                  <a:srgbClr val="0070C0"/>
                </a:solidFill>
              </a:rPr>
              <a:t>Find a Funding Opportunity (FOA)</a:t>
            </a:r>
          </a:p>
        </p:txBody>
      </p:sp>
    </p:spTree>
    <p:extLst>
      <p:ext uri="{BB962C8B-B14F-4D97-AF65-F5344CB8AC3E}">
        <p14:creationId xmlns:p14="http://schemas.microsoft.com/office/powerpoint/2010/main" val="22130077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85950"/>
            <a:ext cx="8229600" cy="3524250"/>
          </a:xfrm>
        </p:spPr>
        <p:txBody>
          <a:bodyPr>
            <a:normAutofit fontScale="850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endParaRPr lang="en-US" b="1" dirty="0">
              <a:hlinkClick r:id="rId3"/>
            </a:endParaRPr>
          </a:p>
          <a:p>
            <a:pPr marL="0" indent="0" algn="ctr">
              <a:buNone/>
            </a:pPr>
            <a:r>
              <a:rPr lang="en-US" b="1" dirty="0">
                <a:hlinkClick r:id="rId3"/>
              </a:rPr>
              <a:t>http://projectreporter.nih.gov/reporter.cfm</a:t>
            </a:r>
            <a:endParaRPr lang="en-US" b="1" dirty="0"/>
          </a:p>
        </p:txBody>
      </p:sp>
      <p:pic>
        <p:nvPicPr>
          <p:cNvPr id="6" name="Picture 5" descr="A screen shot of the query page of the NIH RePorter database.  There is a red circle highlighting the matchmaker tab with the words &quot;Find program officials or similar projects.  There is another red circle.  Source: NIH">
            <a:extLst>
              <a:ext uri="{FF2B5EF4-FFF2-40B4-BE49-F238E27FC236}">
                <a16:creationId xmlns:a16="http://schemas.microsoft.com/office/drawing/2014/main" xmlns="" id="{B02FF28D-DB17-46A0-9ACF-CE2EBFD0B73C}"/>
              </a:ext>
            </a:extLst>
          </p:cNvPr>
          <p:cNvPicPr>
            <a:picLocks noChangeAspect="1"/>
          </p:cNvPicPr>
          <p:nvPr/>
        </p:nvPicPr>
        <p:blipFill>
          <a:blip r:embed="rId4"/>
          <a:stretch>
            <a:fillRect/>
          </a:stretch>
        </p:blipFill>
        <p:spPr>
          <a:xfrm>
            <a:off x="1447800" y="1295400"/>
            <a:ext cx="6023370" cy="3206774"/>
          </a:xfrm>
          <a:prstGeom prst="rect">
            <a:avLst/>
          </a:prstGeom>
        </p:spPr>
      </p:pic>
      <p:sp>
        <p:nvSpPr>
          <p:cNvPr id="2" name="Title 1"/>
          <p:cNvSpPr>
            <a:spLocks noGrp="1"/>
          </p:cNvSpPr>
          <p:nvPr>
            <p:ph type="title"/>
          </p:nvPr>
        </p:nvSpPr>
        <p:spPr/>
        <p:txBody>
          <a:bodyPr/>
          <a:lstStyle/>
          <a:p>
            <a:r>
              <a:rPr lang="en-US" dirty="0">
                <a:solidFill>
                  <a:srgbClr val="0070C0"/>
                </a:solidFill>
              </a:rPr>
              <a:t>Help Your Application Get to the Right Institute</a:t>
            </a:r>
          </a:p>
        </p:txBody>
      </p:sp>
    </p:spTree>
    <p:extLst>
      <p:ext uri="{BB962C8B-B14F-4D97-AF65-F5344CB8AC3E}">
        <p14:creationId xmlns:p14="http://schemas.microsoft.com/office/powerpoint/2010/main" val="10921652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Recent Peer </a:t>
            </a:r>
            <a:r>
              <a:rPr lang="en-US" dirty="0">
                <a:solidFill>
                  <a:srgbClr val="0070C0"/>
                </a:solidFill>
              </a:rPr>
              <a:t>Review at NIH</a:t>
            </a:r>
          </a:p>
        </p:txBody>
      </p:sp>
      <p:sp>
        <p:nvSpPr>
          <p:cNvPr id="3" name="Content Placeholder 2"/>
          <p:cNvSpPr>
            <a:spLocks noGrp="1"/>
          </p:cNvSpPr>
          <p:nvPr>
            <p:ph idx="1"/>
          </p:nvPr>
        </p:nvSpPr>
        <p:spPr/>
        <p:txBody>
          <a:bodyPr/>
          <a:lstStyle/>
          <a:p>
            <a:r>
              <a:rPr lang="en-US" sz="2400" dirty="0" smtClean="0"/>
              <a:t>NICHD/NIH</a:t>
            </a:r>
            <a:r>
              <a:rPr lang="en-US" sz="2400" dirty="0"/>
              <a:t>, </a:t>
            </a:r>
            <a:r>
              <a:rPr lang="en-US" sz="2400" dirty="0" smtClean="0"/>
              <a:t>USA (National Institute of Child Health and Human Development)</a:t>
            </a:r>
          </a:p>
          <a:p>
            <a:pPr lvl="1"/>
            <a:r>
              <a:rPr lang="en-US" sz="2000" dirty="0" smtClean="0"/>
              <a:t>Grants </a:t>
            </a:r>
            <a:r>
              <a:rPr lang="en-US" sz="2000" dirty="0"/>
              <a:t>&amp; </a:t>
            </a:r>
            <a:r>
              <a:rPr lang="en-US" sz="2000" dirty="0" smtClean="0"/>
              <a:t>Proposals</a:t>
            </a:r>
          </a:p>
          <a:p>
            <a:pPr lvl="1"/>
            <a:r>
              <a:rPr lang="en-US" sz="2000" dirty="0" smtClean="0"/>
              <a:t>Retired </a:t>
            </a:r>
            <a:r>
              <a:rPr lang="en-US" sz="2000" dirty="0"/>
              <a:t>July </a:t>
            </a:r>
            <a:r>
              <a:rPr lang="en-US" sz="2000" dirty="0" smtClean="0"/>
              <a:t>2019</a:t>
            </a:r>
          </a:p>
          <a:p>
            <a:pPr lvl="1"/>
            <a:r>
              <a:rPr lang="en-US" sz="2000" dirty="0" smtClean="0"/>
              <a:t>CSR/NIH</a:t>
            </a:r>
            <a:r>
              <a:rPr lang="en-US" sz="2000" dirty="0"/>
              <a:t>, Retired Dec 31, </a:t>
            </a:r>
            <a:r>
              <a:rPr lang="en-US" sz="2000" dirty="0" smtClean="0"/>
              <a:t>2010</a:t>
            </a:r>
          </a:p>
          <a:p>
            <a:r>
              <a:rPr lang="en-US" sz="2400" dirty="0"/>
              <a:t>4 S </a:t>
            </a:r>
            <a:r>
              <a:rPr lang="en-US" sz="2400" dirty="0" smtClean="0"/>
              <a:t>Foundation</a:t>
            </a:r>
          </a:p>
          <a:p>
            <a:pPr lvl="1"/>
            <a:r>
              <a:rPr lang="en-US" sz="2000" dirty="0" smtClean="0"/>
              <a:t>President, Sheela </a:t>
            </a:r>
            <a:r>
              <a:rPr lang="en-US" sz="2000" dirty="0" err="1" smtClean="0"/>
              <a:t>Nayak</a:t>
            </a:r>
            <a:r>
              <a:rPr lang="en-US" sz="2400" dirty="0"/>
              <a:t/>
            </a:r>
            <a:br>
              <a:rPr lang="en-US" sz="2400" dirty="0"/>
            </a:br>
            <a:r>
              <a:rPr lang="en-US" sz="1800" dirty="0"/>
              <a:t/>
            </a:r>
            <a:br>
              <a:rPr lang="en-US" sz="1800" dirty="0"/>
            </a:br>
            <a:r>
              <a:rPr lang="en-US" sz="1800" dirty="0" smtClean="0"/>
              <a:t>, </a:t>
            </a:r>
            <a:endParaRPr lang="en-US" dirty="0"/>
          </a:p>
        </p:txBody>
      </p:sp>
    </p:spTree>
    <p:extLst>
      <p:ext uri="{BB962C8B-B14F-4D97-AF65-F5344CB8AC3E}">
        <p14:creationId xmlns:p14="http://schemas.microsoft.com/office/powerpoint/2010/main" val="40392692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xmlns="" id="{9C52F7B6-5037-47EF-8BA0-3F893A029FA5}"/>
              </a:ext>
            </a:extLst>
          </p:cNvPr>
          <p:cNvSpPr>
            <a:spLocks noGrp="1"/>
          </p:cNvSpPr>
          <p:nvPr>
            <p:ph sz="quarter" idx="4"/>
          </p:nvPr>
        </p:nvSpPr>
        <p:spPr>
          <a:xfrm>
            <a:off x="4419601" y="1981200"/>
            <a:ext cx="4267227" cy="2884488"/>
          </a:xfrm>
        </p:spPr>
        <p:txBody>
          <a:bodyPr/>
          <a:lstStyle/>
          <a:p>
            <a:r>
              <a:rPr lang="en-US" dirty="0"/>
              <a:t>Copy abstract/Aims </a:t>
            </a:r>
          </a:p>
          <a:p>
            <a:r>
              <a:rPr lang="en-US" dirty="0"/>
              <a:t>Matchmaker Search returns:</a:t>
            </a:r>
          </a:p>
          <a:p>
            <a:pPr lvl="1"/>
            <a:r>
              <a:rPr lang="en-US" dirty="0"/>
              <a:t>List of Institutes</a:t>
            </a:r>
          </a:p>
          <a:p>
            <a:pPr lvl="1"/>
            <a:r>
              <a:rPr lang="en-US" dirty="0"/>
              <a:t>List of funded grants</a:t>
            </a:r>
          </a:p>
          <a:p>
            <a:pPr lvl="1"/>
            <a:r>
              <a:rPr lang="en-US" dirty="0"/>
              <a:t>Link to Program Officials</a:t>
            </a:r>
          </a:p>
        </p:txBody>
      </p:sp>
      <p:pic>
        <p:nvPicPr>
          <p:cNvPr id="6" name="Picture 5" descr="A screen shot of the matchmaker results page from the NIH RePorter database.  A red circle highlights a blue histogram showing the number of relevant applications funded by six different NIH institutes and centers.  Source: NIH">
            <a:extLst>
              <a:ext uri="{FF2B5EF4-FFF2-40B4-BE49-F238E27FC236}">
                <a16:creationId xmlns:a16="http://schemas.microsoft.com/office/drawing/2014/main" xmlns="" id="{B9390C8A-9F1B-48D7-A8CC-A8C2FACBAC7B}"/>
              </a:ext>
            </a:extLst>
          </p:cNvPr>
          <p:cNvPicPr>
            <a:picLocks noChangeAspect="1"/>
          </p:cNvPicPr>
          <p:nvPr/>
        </p:nvPicPr>
        <p:blipFill>
          <a:blip r:embed="rId3"/>
          <a:stretch>
            <a:fillRect/>
          </a:stretch>
        </p:blipFill>
        <p:spPr>
          <a:xfrm>
            <a:off x="457172" y="1589088"/>
            <a:ext cx="3955473" cy="3276600"/>
          </a:xfrm>
          <a:prstGeom prst="rect">
            <a:avLst/>
          </a:prstGeom>
        </p:spPr>
      </p:pic>
      <p:sp>
        <p:nvSpPr>
          <p:cNvPr id="2" name="Title 1"/>
          <p:cNvSpPr>
            <a:spLocks noGrp="1"/>
          </p:cNvSpPr>
          <p:nvPr>
            <p:ph type="title"/>
          </p:nvPr>
        </p:nvSpPr>
        <p:spPr/>
        <p:txBody>
          <a:bodyPr>
            <a:normAutofit/>
          </a:bodyPr>
          <a:lstStyle/>
          <a:p>
            <a:r>
              <a:rPr lang="en-US" sz="2400" dirty="0">
                <a:solidFill>
                  <a:srgbClr val="0070C0"/>
                </a:solidFill>
              </a:rPr>
              <a:t>How to Find an Institute, Step 2</a:t>
            </a:r>
          </a:p>
        </p:txBody>
      </p:sp>
    </p:spTree>
    <p:extLst>
      <p:ext uri="{BB962C8B-B14F-4D97-AF65-F5344CB8AC3E}">
        <p14:creationId xmlns:p14="http://schemas.microsoft.com/office/powerpoint/2010/main" val="5146585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n arrow pointing forward to a screen shot from a matchmaker search that shows information on relevant program officers, their  institute or center, and links for contact info.">
            <a:extLst>
              <a:ext uri="{FF2B5EF4-FFF2-40B4-BE49-F238E27FC236}">
                <a16:creationId xmlns:a16="http://schemas.microsoft.com/office/drawing/2014/main" xmlns="" id="{C3DFF54C-D058-408A-B3F3-95E233F8D6C5}"/>
              </a:ext>
            </a:extLst>
          </p:cNvPr>
          <p:cNvPicPr>
            <a:picLocks noChangeAspect="1"/>
          </p:cNvPicPr>
          <p:nvPr/>
        </p:nvPicPr>
        <p:blipFill>
          <a:blip r:embed="rId3"/>
          <a:stretch>
            <a:fillRect/>
          </a:stretch>
        </p:blipFill>
        <p:spPr>
          <a:xfrm>
            <a:off x="4343400" y="2118910"/>
            <a:ext cx="4407790" cy="3036071"/>
          </a:xfrm>
          <a:prstGeom prst="rect">
            <a:avLst/>
          </a:prstGeom>
        </p:spPr>
      </p:pic>
      <p:pic>
        <p:nvPicPr>
          <p:cNvPr id="11" name="Picture 10" descr="A screen shot of a matchmaker results page from an NIH RePorter search.  A red circle highlights the program official tab.">
            <a:extLst>
              <a:ext uri="{FF2B5EF4-FFF2-40B4-BE49-F238E27FC236}">
                <a16:creationId xmlns:a16="http://schemas.microsoft.com/office/drawing/2014/main" xmlns="" id="{B390D28A-7366-4468-9A86-FBEAD66FF268}"/>
              </a:ext>
            </a:extLst>
          </p:cNvPr>
          <p:cNvPicPr>
            <a:picLocks noChangeAspect="1"/>
          </p:cNvPicPr>
          <p:nvPr/>
        </p:nvPicPr>
        <p:blipFill>
          <a:blip r:embed="rId4"/>
          <a:stretch>
            <a:fillRect/>
          </a:stretch>
        </p:blipFill>
        <p:spPr>
          <a:xfrm>
            <a:off x="533400" y="2118910"/>
            <a:ext cx="3511600" cy="3011685"/>
          </a:xfrm>
          <a:prstGeom prst="rect">
            <a:avLst/>
          </a:prstGeom>
        </p:spPr>
      </p:pic>
      <p:sp>
        <p:nvSpPr>
          <p:cNvPr id="6" name="Title 5"/>
          <p:cNvSpPr>
            <a:spLocks noGrp="1"/>
          </p:cNvSpPr>
          <p:nvPr>
            <p:ph type="title"/>
          </p:nvPr>
        </p:nvSpPr>
        <p:spPr>
          <a:xfrm>
            <a:off x="609600" y="521515"/>
            <a:ext cx="7160121" cy="532805"/>
          </a:xfrm>
        </p:spPr>
        <p:txBody>
          <a:bodyPr>
            <a:normAutofit/>
          </a:bodyPr>
          <a:lstStyle/>
          <a:p>
            <a:r>
              <a:rPr lang="en-US" b="1" dirty="0">
                <a:solidFill>
                  <a:srgbClr val="0070C0"/>
                </a:solidFill>
              </a:rPr>
              <a:t>Find Program Officer to Discuss</a:t>
            </a:r>
          </a:p>
        </p:txBody>
      </p:sp>
    </p:spTree>
    <p:extLst>
      <p:ext uri="{BB962C8B-B14F-4D97-AF65-F5344CB8AC3E}">
        <p14:creationId xmlns:p14="http://schemas.microsoft.com/office/powerpoint/2010/main" val="23178246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6CADF48-DB99-459A-8315-4159450AD381}"/>
              </a:ext>
            </a:extLst>
          </p:cNvPr>
          <p:cNvSpPr txBox="1"/>
          <p:nvPr/>
        </p:nvSpPr>
        <p:spPr bwMode="auto">
          <a:xfrm>
            <a:off x="2743200" y="5231008"/>
            <a:ext cx="2857501" cy="363285"/>
          </a:xfrm>
          <a:prstGeom prst="rect">
            <a:avLst/>
          </a:prstGeom>
          <a:noFill/>
          <a:ln>
            <a:noFill/>
          </a:ln>
          <a:extLst/>
        </p:spPr>
        <p:txBody>
          <a:bodyPr wrap="square" lIns="85433" tIns="42726" rIns="85433" bIns="42726" rtlCol="0">
            <a:spAutoFit/>
          </a:bodyPr>
          <a:lstStyle/>
          <a:p>
            <a:pPr eaLnBrk="1" hangingPunct="1">
              <a:spcBef>
                <a:spcPct val="50000"/>
              </a:spcBef>
            </a:pPr>
            <a:r>
              <a:rPr lang="en-US" b="1" dirty="0">
                <a:hlinkClick r:id="rId3"/>
              </a:rPr>
              <a:t>http://www.csr.nih.gov</a:t>
            </a:r>
            <a:r>
              <a:rPr lang="en-US" b="1" dirty="0"/>
              <a:t> </a:t>
            </a:r>
          </a:p>
        </p:txBody>
      </p:sp>
      <p:pic>
        <p:nvPicPr>
          <p:cNvPr id="4" name="Picture 3" descr="A screen shot from the Find a Good Study Section area on CSR's Internet Home page that features photos of reviewers at a review meeting.  A purple arrow with the words &quot;key word search&quot; next to it points to a box that invites users to enter a keyword or application title.  A second purple arrow with the words &quot;assisted referral tool search&quot; points to an alternative box to use this tool.">
            <a:extLst>
              <a:ext uri="{FF2B5EF4-FFF2-40B4-BE49-F238E27FC236}">
                <a16:creationId xmlns:a16="http://schemas.microsoft.com/office/drawing/2014/main" xmlns="" id="{BE65FFE2-D999-4417-A061-01AA701ED46D}"/>
              </a:ext>
            </a:extLst>
          </p:cNvPr>
          <p:cNvPicPr>
            <a:picLocks noChangeAspect="1"/>
          </p:cNvPicPr>
          <p:nvPr/>
        </p:nvPicPr>
        <p:blipFill>
          <a:blip r:embed="rId4"/>
          <a:stretch>
            <a:fillRect/>
          </a:stretch>
        </p:blipFill>
        <p:spPr>
          <a:xfrm>
            <a:off x="804345" y="1389429"/>
            <a:ext cx="7535309" cy="3700593"/>
          </a:xfrm>
          <a:prstGeom prst="rect">
            <a:avLst/>
          </a:prstGeom>
        </p:spPr>
      </p:pic>
      <p:sp>
        <p:nvSpPr>
          <p:cNvPr id="2" name="Title 1"/>
          <p:cNvSpPr>
            <a:spLocks noGrp="1"/>
          </p:cNvSpPr>
          <p:nvPr>
            <p:ph type="title"/>
          </p:nvPr>
        </p:nvSpPr>
        <p:spPr/>
        <p:txBody>
          <a:bodyPr>
            <a:normAutofit fontScale="90000"/>
          </a:bodyPr>
          <a:lstStyle/>
          <a:p>
            <a:r>
              <a:rPr lang="en-US" dirty="0">
                <a:solidFill>
                  <a:srgbClr val="0070C0"/>
                </a:solidFill>
              </a:rPr>
              <a:t>Help Your Application Get to the Right Study Section</a:t>
            </a:r>
          </a:p>
        </p:txBody>
      </p:sp>
    </p:spTree>
    <p:extLst>
      <p:ext uri="{BB962C8B-B14F-4D97-AF65-F5344CB8AC3E}">
        <p14:creationId xmlns:p14="http://schemas.microsoft.com/office/powerpoint/2010/main" val="26582613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2AB70AD-24AB-454B-B0CB-4F1EC7F3AC2A}"/>
              </a:ext>
            </a:extLst>
          </p:cNvPr>
          <p:cNvSpPr/>
          <p:nvPr/>
        </p:nvSpPr>
        <p:spPr>
          <a:xfrm>
            <a:off x="2743200" y="5325096"/>
            <a:ext cx="2659767" cy="369332"/>
          </a:xfrm>
          <a:prstGeom prst="rect">
            <a:avLst/>
          </a:prstGeom>
        </p:spPr>
        <p:txBody>
          <a:bodyPr wrap="none">
            <a:spAutoFit/>
          </a:bodyPr>
          <a:lstStyle/>
          <a:p>
            <a:r>
              <a:rPr lang="en-US" b="1" dirty="0">
                <a:solidFill>
                  <a:srgbClr val="0000FF"/>
                </a:solidFill>
                <a:hlinkClick r:id="rId2"/>
              </a:rPr>
              <a:t>https://art.csr.nih.gov/</a:t>
            </a:r>
            <a:r>
              <a:rPr lang="en-US" b="1" dirty="0">
                <a:solidFill>
                  <a:srgbClr val="0000FF"/>
                </a:solidFill>
              </a:rPr>
              <a:t> </a:t>
            </a:r>
          </a:p>
        </p:txBody>
      </p:sp>
      <p:pic>
        <p:nvPicPr>
          <p:cNvPr id="8" name="Content Placeholder 7" descr="A screen shot of the Assisted Referral Tool web page that gives the following options:  Recommend study sections directly, recommend SBIR/STTR special emphasis panels, indicate animal usage.">
            <a:extLst>
              <a:ext uri="{FF2B5EF4-FFF2-40B4-BE49-F238E27FC236}">
                <a16:creationId xmlns:a16="http://schemas.microsoft.com/office/drawing/2014/main" xmlns="" id="{967352CD-2F42-40DD-B81F-AA7F8C2A2A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886446"/>
            <a:ext cx="6285294" cy="4419600"/>
          </a:xfrm>
        </p:spPr>
      </p:pic>
      <p:sp>
        <p:nvSpPr>
          <p:cNvPr id="2" name="Title 1">
            <a:extLst>
              <a:ext uri="{FF2B5EF4-FFF2-40B4-BE49-F238E27FC236}">
                <a16:creationId xmlns:a16="http://schemas.microsoft.com/office/drawing/2014/main" xmlns="" id="{FE6D0E8C-F33A-4EC9-9C46-26CD6436A475}"/>
              </a:ext>
            </a:extLst>
          </p:cNvPr>
          <p:cNvSpPr>
            <a:spLocks noGrp="1"/>
          </p:cNvSpPr>
          <p:nvPr>
            <p:ph type="title"/>
          </p:nvPr>
        </p:nvSpPr>
        <p:spPr/>
        <p:txBody>
          <a:bodyPr>
            <a:normAutofit fontScale="90000"/>
          </a:bodyPr>
          <a:lstStyle/>
          <a:p>
            <a:r>
              <a:rPr lang="en-US" dirty="0">
                <a:solidFill>
                  <a:srgbClr val="0070C0"/>
                </a:solidFill>
              </a:rPr>
              <a:t>Assisted Referral Tool   </a:t>
            </a:r>
            <a:br>
              <a:rPr lang="en-US" dirty="0">
                <a:solidFill>
                  <a:srgbClr val="0070C0"/>
                </a:solidFill>
              </a:rPr>
            </a:br>
            <a:endParaRPr lang="en-US" dirty="0">
              <a:solidFill>
                <a:srgbClr val="0070C0"/>
              </a:solidFill>
            </a:endParaRPr>
          </a:p>
        </p:txBody>
      </p:sp>
    </p:spTree>
    <p:extLst>
      <p:ext uri="{BB962C8B-B14F-4D97-AF65-F5344CB8AC3E}">
        <p14:creationId xmlns:p14="http://schemas.microsoft.com/office/powerpoint/2010/main" val="22970297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CSR's assisted referral tool (ART) that has data entry boxes to search for review groups based on title and/or text.">
            <a:extLst>
              <a:ext uri="{FF2B5EF4-FFF2-40B4-BE49-F238E27FC236}">
                <a16:creationId xmlns:a16="http://schemas.microsoft.com/office/drawing/2014/main" xmlns="" id="{0A109967-9E88-483A-BC8A-2C16202D0B5D}"/>
              </a:ext>
            </a:extLst>
          </p:cNvPr>
          <p:cNvPicPr>
            <a:picLocks noChangeAspect="1"/>
          </p:cNvPicPr>
          <p:nvPr/>
        </p:nvPicPr>
        <p:blipFill>
          <a:blip r:embed="rId2"/>
          <a:stretch>
            <a:fillRect/>
          </a:stretch>
        </p:blipFill>
        <p:spPr>
          <a:xfrm>
            <a:off x="449580" y="1295400"/>
            <a:ext cx="7465219" cy="3971925"/>
          </a:xfrm>
          <a:prstGeom prst="rect">
            <a:avLst/>
          </a:prstGeom>
        </p:spPr>
      </p:pic>
      <p:sp>
        <p:nvSpPr>
          <p:cNvPr id="2" name="Title 1">
            <a:extLst>
              <a:ext uri="{FF2B5EF4-FFF2-40B4-BE49-F238E27FC236}">
                <a16:creationId xmlns:a16="http://schemas.microsoft.com/office/drawing/2014/main" xmlns="" id="{42999443-19B4-466C-93CF-60D62C97CB78}"/>
              </a:ext>
            </a:extLst>
          </p:cNvPr>
          <p:cNvSpPr>
            <a:spLocks noGrp="1"/>
          </p:cNvSpPr>
          <p:nvPr>
            <p:ph type="title"/>
          </p:nvPr>
        </p:nvSpPr>
        <p:spPr/>
        <p:txBody>
          <a:bodyPr/>
          <a:lstStyle/>
          <a:p>
            <a:r>
              <a:rPr lang="en-US" dirty="0">
                <a:solidFill>
                  <a:srgbClr val="0070C0"/>
                </a:solidFill>
              </a:rPr>
              <a:t>Assisted Referral Tool </a:t>
            </a:r>
          </a:p>
        </p:txBody>
      </p:sp>
    </p:spTree>
    <p:extLst>
      <p:ext uri="{BB962C8B-B14F-4D97-AF65-F5344CB8AC3E}">
        <p14:creationId xmlns:p14="http://schemas.microsoft.com/office/powerpoint/2010/main" val="466400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screen shot from CSR's Assisted Referral Tool that shows a list of study sections that have a strong or possible match to the text or key words that were searched.">
            <a:extLst>
              <a:ext uri="{FF2B5EF4-FFF2-40B4-BE49-F238E27FC236}">
                <a16:creationId xmlns:a16="http://schemas.microsoft.com/office/drawing/2014/main" xmlns="" id="{F0A41A02-A255-446B-B829-D45F9C848214}"/>
              </a:ext>
            </a:extLst>
          </p:cNvPr>
          <p:cNvPicPr>
            <a:picLocks noChangeAspect="1"/>
          </p:cNvPicPr>
          <p:nvPr/>
        </p:nvPicPr>
        <p:blipFill>
          <a:blip r:embed="rId2"/>
          <a:stretch>
            <a:fillRect/>
          </a:stretch>
        </p:blipFill>
        <p:spPr>
          <a:xfrm>
            <a:off x="1096979" y="1066800"/>
            <a:ext cx="6950042" cy="3816427"/>
          </a:xfrm>
          <a:prstGeom prst="rect">
            <a:avLst/>
          </a:prstGeom>
        </p:spPr>
      </p:pic>
      <p:sp>
        <p:nvSpPr>
          <p:cNvPr id="2" name="Title 1">
            <a:extLst>
              <a:ext uri="{FF2B5EF4-FFF2-40B4-BE49-F238E27FC236}">
                <a16:creationId xmlns:a16="http://schemas.microsoft.com/office/drawing/2014/main" xmlns="" id="{E2AD51B5-AF4E-4520-B3FF-FA42CD8D1758}"/>
              </a:ext>
            </a:extLst>
          </p:cNvPr>
          <p:cNvSpPr>
            <a:spLocks noGrp="1"/>
          </p:cNvSpPr>
          <p:nvPr>
            <p:ph type="title"/>
          </p:nvPr>
        </p:nvSpPr>
        <p:spPr/>
        <p:txBody>
          <a:bodyPr>
            <a:normAutofit fontScale="90000"/>
          </a:bodyPr>
          <a:lstStyle/>
          <a:p>
            <a:r>
              <a:rPr lang="en-US" dirty="0">
                <a:solidFill>
                  <a:srgbClr val="0070C0"/>
                </a:solidFill>
              </a:rPr>
              <a:t>Example of ART Recommended Study Section/IRG </a:t>
            </a:r>
            <a:br>
              <a:rPr lang="en-US" dirty="0">
                <a:solidFill>
                  <a:srgbClr val="0070C0"/>
                </a:solidFill>
              </a:rPr>
            </a:br>
            <a:endParaRPr lang="en-US" dirty="0">
              <a:solidFill>
                <a:srgbClr val="0070C0"/>
              </a:solidFill>
            </a:endParaRPr>
          </a:p>
        </p:txBody>
      </p:sp>
    </p:spTree>
    <p:extLst>
      <p:ext uri="{BB962C8B-B14F-4D97-AF65-F5344CB8AC3E}">
        <p14:creationId xmlns:p14="http://schemas.microsoft.com/office/powerpoint/2010/main" val="35897071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ree photos that show diverse groups of reviewers discussing NIH grant applications">
            <a:extLst>
              <a:ext uri="{FF2B5EF4-FFF2-40B4-BE49-F238E27FC236}">
                <a16:creationId xmlns:a16="http://schemas.microsoft.com/office/drawing/2014/main" xmlns="" id="{608AF0A7-7A23-47A0-8A97-EF96EC5484A3}"/>
              </a:ext>
            </a:extLst>
          </p:cNvPr>
          <p:cNvPicPr>
            <a:picLocks noChangeAspect="1"/>
          </p:cNvPicPr>
          <p:nvPr/>
        </p:nvPicPr>
        <p:blipFill>
          <a:blip r:embed="rId3"/>
          <a:stretch>
            <a:fillRect/>
          </a:stretch>
        </p:blipFill>
        <p:spPr>
          <a:xfrm>
            <a:off x="797169" y="1164984"/>
            <a:ext cx="4841631" cy="869011"/>
          </a:xfrm>
          <a:prstGeom prst="rect">
            <a:avLst/>
          </a:prstGeom>
        </p:spPr>
      </p:pic>
      <p:sp>
        <p:nvSpPr>
          <p:cNvPr id="8" name="TextBox 7">
            <a:extLst>
              <a:ext uri="{FF2B5EF4-FFF2-40B4-BE49-F238E27FC236}">
                <a16:creationId xmlns:a16="http://schemas.microsoft.com/office/drawing/2014/main" xmlns="" id="{45227AE7-B1AB-4D07-8089-E613533C7556}"/>
              </a:ext>
            </a:extLst>
          </p:cNvPr>
          <p:cNvSpPr txBox="1"/>
          <p:nvPr/>
        </p:nvSpPr>
        <p:spPr bwMode="auto">
          <a:xfrm>
            <a:off x="4114800" y="5424950"/>
            <a:ext cx="4645913" cy="363285"/>
          </a:xfrm>
          <a:prstGeom prst="rect">
            <a:avLst/>
          </a:prstGeom>
          <a:noFill/>
          <a:ln>
            <a:noFill/>
          </a:ln>
          <a:extLst/>
        </p:spPr>
        <p:txBody>
          <a:bodyPr wrap="square" lIns="85433" tIns="42726" rIns="85433" bIns="42726" rtlCol="0">
            <a:spAutoFit/>
          </a:bodyPr>
          <a:lstStyle/>
          <a:p>
            <a:pPr>
              <a:spcBef>
                <a:spcPct val="50000"/>
              </a:spcBef>
            </a:pPr>
            <a:r>
              <a:rPr lang="en-US" b="1" dirty="0">
                <a:hlinkClick r:id="rId4"/>
              </a:rPr>
              <a:t>https://public.csr.nih.gov/StudySections</a:t>
            </a:r>
            <a:r>
              <a:rPr lang="en-US" b="1" dirty="0"/>
              <a:t> </a:t>
            </a:r>
          </a:p>
        </p:txBody>
      </p:sp>
      <p:pic>
        <p:nvPicPr>
          <p:cNvPr id="3" name="Content Placeholder 2" descr="A screen shot of CSR's review group page that has links to listings of its Integrated review groups, chartered study sections, small business integrated research and technology transfer study sections, fellowship study sections and all other study sections (special emphasis panels.">
            <a:extLst>
              <a:ext uri="{FF2B5EF4-FFF2-40B4-BE49-F238E27FC236}">
                <a16:creationId xmlns:a16="http://schemas.microsoft.com/office/drawing/2014/main" xmlns="" id="{E88D23CB-3C4A-4167-8227-871739301A35}"/>
              </a:ext>
            </a:extLst>
          </p:cNvPr>
          <p:cNvPicPr>
            <a:picLocks noGrp="1" noChangeAspect="1"/>
          </p:cNvPicPr>
          <p:nvPr>
            <p:ph idx="1"/>
          </p:nvPr>
        </p:nvPicPr>
        <p:blipFill>
          <a:blip r:embed="rId5"/>
          <a:stretch>
            <a:fillRect/>
          </a:stretch>
        </p:blipFill>
        <p:spPr>
          <a:xfrm>
            <a:off x="762000" y="2132179"/>
            <a:ext cx="4971435" cy="3575457"/>
          </a:xfrm>
          <a:prstGeom prst="rect">
            <a:avLst/>
          </a:prstGeom>
        </p:spPr>
      </p:pic>
      <p:sp>
        <p:nvSpPr>
          <p:cNvPr id="2" name="Title 1"/>
          <p:cNvSpPr>
            <a:spLocks noGrp="1"/>
          </p:cNvSpPr>
          <p:nvPr>
            <p:ph type="title"/>
          </p:nvPr>
        </p:nvSpPr>
        <p:spPr>
          <a:xfrm>
            <a:off x="685800" y="304800"/>
            <a:ext cx="8229600" cy="762000"/>
          </a:xfrm>
        </p:spPr>
        <p:txBody>
          <a:bodyPr/>
          <a:lstStyle/>
          <a:p>
            <a:r>
              <a:rPr lang="en-US" dirty="0">
                <a:solidFill>
                  <a:srgbClr val="0070C0"/>
                </a:solidFill>
              </a:rPr>
              <a:t>How to Find a Study Section, Browse</a:t>
            </a:r>
          </a:p>
        </p:txBody>
      </p:sp>
    </p:spTree>
    <p:extLst>
      <p:ext uri="{BB962C8B-B14F-4D97-AF65-F5344CB8AC3E}">
        <p14:creationId xmlns:p14="http://schemas.microsoft.com/office/powerpoint/2010/main" val="13895631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Box 4"/>
          <p:cNvSpPr txBox="1">
            <a:spLocks noChangeArrowheads="1"/>
          </p:cNvSpPr>
          <p:nvPr/>
        </p:nvSpPr>
        <p:spPr bwMode="auto">
          <a:xfrm>
            <a:off x="5334297" y="2667000"/>
            <a:ext cx="3504903" cy="431602"/>
          </a:xfrm>
          <a:prstGeom prst="rect">
            <a:avLst/>
          </a:prstGeom>
          <a:noFill/>
          <a:ln w="9525">
            <a:noFill/>
            <a:miter lim="800000"/>
            <a:headEnd/>
            <a:tailEnd/>
          </a:ln>
        </p:spPr>
        <p:txBody>
          <a:bodyPr lIns="91187" tIns="45587" rIns="91187" bIns="45587">
            <a:spAutoFit/>
          </a:bodyPr>
          <a:lstStyle/>
          <a:p>
            <a:pPr>
              <a:defRPr/>
            </a:pPr>
            <a:r>
              <a:rPr lang="en-US" sz="2200" dirty="0">
                <a:solidFill>
                  <a:prstClr val="black"/>
                </a:solidFill>
              </a:rPr>
              <a:t>Integrated Review Group</a:t>
            </a:r>
          </a:p>
        </p:txBody>
      </p:sp>
      <p:pic>
        <p:nvPicPr>
          <p:cNvPr id="8" name="Picture 7" descr="A screen shot of an integrated review group page that provides a descriptions, shows an image of the chief, and provides contact links as well as links to the different study sections in the group.">
            <a:extLst>
              <a:ext uri="{FF2B5EF4-FFF2-40B4-BE49-F238E27FC236}">
                <a16:creationId xmlns:a16="http://schemas.microsoft.com/office/drawing/2014/main" xmlns="" id="{6872BE0E-EB95-4E27-9E72-2A883538D6BD}"/>
              </a:ext>
            </a:extLst>
          </p:cNvPr>
          <p:cNvPicPr>
            <a:picLocks noChangeAspect="1"/>
          </p:cNvPicPr>
          <p:nvPr/>
        </p:nvPicPr>
        <p:blipFill>
          <a:blip r:embed="rId3"/>
          <a:stretch>
            <a:fillRect/>
          </a:stretch>
        </p:blipFill>
        <p:spPr>
          <a:xfrm>
            <a:off x="528340" y="984703"/>
            <a:ext cx="3874218" cy="4227797"/>
          </a:xfrm>
          <a:prstGeom prst="rect">
            <a:avLst/>
          </a:prstGeom>
        </p:spPr>
      </p:pic>
      <p:sp>
        <p:nvSpPr>
          <p:cNvPr id="32770" name="Title 1"/>
          <p:cNvSpPr>
            <a:spLocks noGrp="1"/>
          </p:cNvSpPr>
          <p:nvPr>
            <p:ph type="title"/>
          </p:nvPr>
        </p:nvSpPr>
        <p:spPr>
          <a:xfrm>
            <a:off x="447080" y="152400"/>
            <a:ext cx="8087320" cy="638473"/>
          </a:xfrm>
        </p:spPr>
        <p:txBody>
          <a:bodyPr/>
          <a:lstStyle/>
          <a:p>
            <a:r>
              <a:rPr lang="en-US" sz="2400" dirty="0">
                <a:solidFill>
                  <a:srgbClr val="0070C0"/>
                </a:solidFill>
              </a:rPr>
              <a:t>Help Your Application Get to the Right Study Section</a:t>
            </a:r>
          </a:p>
        </p:txBody>
      </p:sp>
    </p:spTree>
    <p:extLst>
      <p:ext uri="{BB962C8B-B14F-4D97-AF65-F5344CB8AC3E}">
        <p14:creationId xmlns:p14="http://schemas.microsoft.com/office/powerpoint/2010/main" val="1443340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 shot of a CSR study section listing that includes a description, a photo of the scientific review officer who manages it, and contact links, as well as links to see review meeting dates and the study section roster.">
            <a:extLst>
              <a:ext uri="{FF2B5EF4-FFF2-40B4-BE49-F238E27FC236}">
                <a16:creationId xmlns:a16="http://schemas.microsoft.com/office/drawing/2014/main" xmlns="" id="{D7877C66-9EAB-4AFF-82FD-9C67B5385087}"/>
              </a:ext>
            </a:extLst>
          </p:cNvPr>
          <p:cNvPicPr>
            <a:picLocks noChangeAspect="1"/>
          </p:cNvPicPr>
          <p:nvPr/>
        </p:nvPicPr>
        <p:blipFill>
          <a:blip r:embed="rId3"/>
          <a:stretch>
            <a:fillRect/>
          </a:stretch>
        </p:blipFill>
        <p:spPr>
          <a:xfrm>
            <a:off x="563691" y="1144544"/>
            <a:ext cx="4008309" cy="4568912"/>
          </a:xfrm>
          <a:prstGeom prst="rect">
            <a:avLst/>
          </a:prstGeom>
        </p:spPr>
      </p:pic>
      <p:sp>
        <p:nvSpPr>
          <p:cNvPr id="33795" name="TextBox 4"/>
          <p:cNvSpPr txBox="1">
            <a:spLocks noChangeArrowheads="1"/>
          </p:cNvSpPr>
          <p:nvPr/>
        </p:nvSpPr>
        <p:spPr bwMode="auto">
          <a:xfrm>
            <a:off x="5410200" y="2667000"/>
            <a:ext cx="2820293" cy="43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7" tIns="45587" rIns="91187" bIns="45587">
            <a:spAutoFit/>
          </a:bodyPr>
          <a:lstStyle>
            <a:lvl1pPr eaLnBrk="0" hangingPunct="0">
              <a:defRPr sz="2000" b="1">
                <a:solidFill>
                  <a:schemeClr val="tx1"/>
                </a:solidFill>
                <a:latin typeface="Bodoni MT" pitchFamily="18" charset="0"/>
                <a:ea typeface="ＭＳ Ｐゴシック" pitchFamily="1" charset="-128"/>
              </a:defRPr>
            </a:lvl1pPr>
            <a:lvl2pPr marL="742950" indent="-285750" eaLnBrk="0" hangingPunct="0">
              <a:defRPr sz="2000" b="1">
                <a:solidFill>
                  <a:schemeClr val="tx1"/>
                </a:solidFill>
                <a:latin typeface="Bodoni MT" pitchFamily="18" charset="0"/>
                <a:ea typeface="ＭＳ Ｐゴシック" pitchFamily="1" charset="-128"/>
              </a:defRPr>
            </a:lvl2pPr>
            <a:lvl3pPr marL="1143000" indent="-228600" eaLnBrk="0" hangingPunct="0">
              <a:defRPr sz="2000" b="1">
                <a:solidFill>
                  <a:schemeClr val="tx1"/>
                </a:solidFill>
                <a:latin typeface="Bodoni MT" pitchFamily="18" charset="0"/>
                <a:ea typeface="ＭＳ Ｐゴシック" pitchFamily="1" charset="-128"/>
              </a:defRPr>
            </a:lvl3pPr>
            <a:lvl4pPr marL="1600200" indent="-228600" eaLnBrk="0" hangingPunct="0">
              <a:defRPr sz="2000" b="1">
                <a:solidFill>
                  <a:schemeClr val="tx1"/>
                </a:solidFill>
                <a:latin typeface="Bodoni MT" pitchFamily="18" charset="0"/>
                <a:ea typeface="ＭＳ Ｐゴシック" pitchFamily="1" charset="-128"/>
              </a:defRPr>
            </a:lvl4pPr>
            <a:lvl5pPr marL="2057400" indent="-228600" eaLnBrk="0" hangingPunct="0">
              <a:defRPr sz="2000" b="1">
                <a:solidFill>
                  <a:schemeClr val="tx1"/>
                </a:solidFill>
                <a:latin typeface="Bodoni MT" pitchFamily="18" charset="0"/>
                <a:ea typeface="ＭＳ Ｐゴシック" pitchFamily="1" charset="-128"/>
              </a:defRPr>
            </a:lvl5pPr>
            <a:lvl6pPr marL="25146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pPr eaLnBrk="1" hangingPunct="1"/>
            <a:r>
              <a:rPr lang="en-US" sz="2200" b="0" dirty="0">
                <a:solidFill>
                  <a:prstClr val="black"/>
                </a:solidFill>
                <a:latin typeface="Arial" charset="0"/>
                <a:cs typeface="Arial" charset="0"/>
              </a:rPr>
              <a:t>Study Section</a:t>
            </a:r>
          </a:p>
        </p:txBody>
      </p:sp>
      <p:sp>
        <p:nvSpPr>
          <p:cNvPr id="33794" name="Title 1"/>
          <p:cNvSpPr>
            <a:spLocks noGrp="1"/>
          </p:cNvSpPr>
          <p:nvPr>
            <p:ph type="title"/>
          </p:nvPr>
        </p:nvSpPr>
        <p:spPr>
          <a:xfrm>
            <a:off x="386862" y="222738"/>
            <a:ext cx="8087320" cy="638473"/>
          </a:xfrm>
        </p:spPr>
        <p:txBody>
          <a:bodyPr/>
          <a:lstStyle/>
          <a:p>
            <a:r>
              <a:rPr lang="en-US" sz="2400" dirty="0">
                <a:solidFill>
                  <a:srgbClr val="0070C0"/>
                </a:solidFill>
              </a:rPr>
              <a:t>Help Your Application Get to the Right Study Section</a:t>
            </a:r>
          </a:p>
        </p:txBody>
      </p:sp>
    </p:spTree>
    <p:extLst>
      <p:ext uri="{BB962C8B-B14F-4D97-AF65-F5344CB8AC3E}">
        <p14:creationId xmlns:p14="http://schemas.microsoft.com/office/powerpoint/2010/main" val="38549380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70C0"/>
                </a:solidFill>
              </a:rPr>
              <a:t>Assignment Request Form (ARF)</a:t>
            </a:r>
          </a:p>
        </p:txBody>
      </p:sp>
      <p:sp>
        <p:nvSpPr>
          <p:cNvPr id="2" name="Content Placeholder 1"/>
          <p:cNvSpPr>
            <a:spLocks noGrp="1"/>
          </p:cNvSpPr>
          <p:nvPr>
            <p:ph idx="1"/>
          </p:nvPr>
        </p:nvSpPr>
        <p:spPr/>
        <p:txBody>
          <a:bodyPr>
            <a:normAutofit/>
          </a:bodyPr>
          <a:lstStyle/>
          <a:p>
            <a:pPr marL="0" indent="0">
              <a:buNone/>
              <a:defRPr/>
            </a:pPr>
            <a:r>
              <a:rPr lang="en-US" sz="2400" dirty="0"/>
              <a:t>The ARF replaces many functions of the cover letter.  </a:t>
            </a:r>
          </a:p>
          <a:p>
            <a:pPr marL="0" indent="0">
              <a:buNone/>
              <a:defRPr/>
            </a:pPr>
            <a:r>
              <a:rPr lang="en-US" sz="2400" dirty="0"/>
              <a:t>Use it to:  </a:t>
            </a:r>
          </a:p>
          <a:p>
            <a:pPr marL="0" indent="0">
              <a:buNone/>
              <a:defRPr/>
            </a:pPr>
            <a:endParaRPr lang="en-US" sz="2400" dirty="0"/>
          </a:p>
          <a:p>
            <a:pPr marL="321858" indent="-321858">
              <a:defRPr/>
            </a:pPr>
            <a:r>
              <a:rPr lang="en-US" sz="2400" dirty="0"/>
              <a:t>Make assignment requests</a:t>
            </a:r>
          </a:p>
          <a:p>
            <a:pPr marL="321858" indent="-321858">
              <a:defRPr/>
            </a:pPr>
            <a:r>
              <a:rPr lang="en-US" sz="2400" dirty="0"/>
              <a:t>Identify potential conflicts of interest</a:t>
            </a:r>
          </a:p>
          <a:p>
            <a:pPr marL="321858" indent="-321858">
              <a:defRPr/>
            </a:pPr>
            <a:r>
              <a:rPr lang="en-US" sz="2400" dirty="0"/>
              <a:t>List areas of expertise needed to evaluate the application</a:t>
            </a:r>
          </a:p>
          <a:p>
            <a:pPr marL="321858" indent="-321858">
              <a:defRPr/>
            </a:pPr>
            <a:endParaRPr lang="en-US" sz="2400" dirty="0"/>
          </a:p>
          <a:p>
            <a:pPr marL="0" indent="0" algn="ctr">
              <a:buNone/>
              <a:defRPr/>
            </a:pPr>
            <a:r>
              <a:rPr lang="en-US" sz="2400" b="1" dirty="0">
                <a:solidFill>
                  <a:srgbClr val="719500"/>
                </a:solidFill>
              </a:rPr>
              <a:t>You should never suggest specific reviewers  </a:t>
            </a:r>
          </a:p>
          <a:p>
            <a:pPr marL="321858" indent="-321858">
              <a:defRPr/>
            </a:pPr>
            <a:endParaRPr lang="en-US" dirty="0"/>
          </a:p>
          <a:p>
            <a:pPr marL="321858" indent="-321858">
              <a:buNone/>
              <a:defRPr/>
            </a:pPr>
            <a:endParaRPr lang="en-US" sz="200" dirty="0"/>
          </a:p>
          <a:p>
            <a:pPr marL="321858" indent="-321858">
              <a:buNone/>
              <a:defRPr/>
            </a:pPr>
            <a:endParaRPr lang="en-US" sz="200" dirty="0"/>
          </a:p>
          <a:p>
            <a:pPr marL="321858" indent="-321858">
              <a:buNone/>
              <a:defRPr/>
            </a:pPr>
            <a:endParaRPr lang="en-US" sz="200" dirty="0"/>
          </a:p>
          <a:p>
            <a:pPr marL="0" indent="0">
              <a:buNone/>
              <a:defRPr/>
            </a:pPr>
            <a:endParaRPr lang="en-US" sz="2300" dirty="0"/>
          </a:p>
        </p:txBody>
      </p:sp>
    </p:spTree>
    <p:extLst>
      <p:ext uri="{BB962C8B-B14F-4D97-AF65-F5344CB8AC3E}">
        <p14:creationId xmlns:p14="http://schemas.microsoft.com/office/powerpoint/2010/main" val="10287397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91440" tIns="45720" rIns="91440" bIns="45720" numCol="1" anchor="t" anchorCtr="0" compatLnSpc="1">
            <a:prstTxWarp prst="textNoShape">
              <a:avLst/>
            </a:prstTxWarp>
          </a:bodyPr>
          <a:lstStyle/>
          <a:p>
            <a:pPr>
              <a:defRPr/>
            </a:pPr>
            <a:r>
              <a:rPr lang="en-US" b="1" dirty="0" smtClean="0">
                <a:solidFill>
                  <a:srgbClr val="0070C0"/>
                </a:solidFill>
              </a:rPr>
              <a:t>Experience in Peer Review</a:t>
            </a:r>
          </a:p>
        </p:txBody>
      </p:sp>
      <p:sp>
        <p:nvSpPr>
          <p:cNvPr id="14339"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Center for Scientific Review/NIH: 30 years</a:t>
            </a:r>
          </a:p>
          <a:p>
            <a:r>
              <a:rPr lang="en-US" altLang="en-US" dirty="0" smtClean="0"/>
              <a:t>SRA International INC: 5 years</a:t>
            </a:r>
          </a:p>
          <a:p>
            <a:r>
              <a:rPr lang="en-US" altLang="en-US" dirty="0" smtClean="0"/>
              <a:t>CDC in Atlanta: 2 years</a:t>
            </a:r>
          </a:p>
          <a:p>
            <a:r>
              <a:rPr lang="en-US" altLang="en-US" dirty="0" smtClean="0"/>
              <a:t>NIDA Review Branch, NIAMS Review Branch: 2 years</a:t>
            </a:r>
          </a:p>
          <a:p>
            <a:r>
              <a:rPr lang="en-US" altLang="en-US" dirty="0" smtClean="0"/>
              <a:t>NICHD/NIH Review Branch: 2 years</a:t>
            </a:r>
          </a:p>
          <a:p>
            <a:r>
              <a:rPr lang="en-US" altLang="en-US" dirty="0" smtClean="0"/>
              <a:t>Susan G. Komen Foundation grants </a:t>
            </a:r>
          </a:p>
          <a:p>
            <a:r>
              <a:rPr lang="en-US" altLang="en-US" smtClean="0"/>
              <a:t>Referral Officer: 15 years</a:t>
            </a:r>
            <a:endParaRPr lang="en-US" altLang="en-US" dirty="0" smtClean="0"/>
          </a:p>
        </p:txBody>
      </p:sp>
    </p:spTree>
    <p:extLst>
      <p:ext uri="{BB962C8B-B14F-4D97-AF65-F5344CB8AC3E}">
        <p14:creationId xmlns:p14="http://schemas.microsoft.com/office/powerpoint/2010/main" val="6622118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 shot of the assignment request form with text and arrows that highlight input boxes for requests for IC assignment(s), requests for review group assignment, Identify conflicts, and suggest expertise.">
            <a:extLst>
              <a:ext uri="{FF2B5EF4-FFF2-40B4-BE49-F238E27FC236}">
                <a16:creationId xmlns:a16="http://schemas.microsoft.com/office/drawing/2014/main" xmlns="" id="{45D054CC-D113-4B64-9626-6C415F212D0E}"/>
              </a:ext>
            </a:extLst>
          </p:cNvPr>
          <p:cNvPicPr>
            <a:picLocks noChangeAspect="1"/>
          </p:cNvPicPr>
          <p:nvPr/>
        </p:nvPicPr>
        <p:blipFill>
          <a:blip r:embed="rId3"/>
          <a:stretch>
            <a:fillRect/>
          </a:stretch>
        </p:blipFill>
        <p:spPr>
          <a:xfrm>
            <a:off x="22860" y="1644768"/>
            <a:ext cx="8382000" cy="3568464"/>
          </a:xfrm>
          <a:prstGeom prst="rect">
            <a:avLst/>
          </a:prstGeom>
        </p:spPr>
      </p:pic>
      <p:sp>
        <p:nvSpPr>
          <p:cNvPr id="2" name="Title 1"/>
          <p:cNvSpPr>
            <a:spLocks noGrp="1"/>
          </p:cNvSpPr>
          <p:nvPr>
            <p:ph type="title"/>
          </p:nvPr>
        </p:nvSpPr>
        <p:spPr/>
        <p:txBody>
          <a:bodyPr/>
          <a:lstStyle/>
          <a:p>
            <a:r>
              <a:rPr lang="en-US" dirty="0">
                <a:solidFill>
                  <a:srgbClr val="0070C0"/>
                </a:solidFill>
              </a:rPr>
              <a:t>Assignment Request Form (ARF)</a:t>
            </a:r>
          </a:p>
        </p:txBody>
      </p:sp>
    </p:spTree>
    <p:extLst>
      <p:ext uri="{BB962C8B-B14F-4D97-AF65-F5344CB8AC3E}">
        <p14:creationId xmlns:p14="http://schemas.microsoft.com/office/powerpoint/2010/main" val="3984216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rgbClr val="0070C0"/>
                </a:solidFill>
              </a:rPr>
              <a:t>Cover Letter</a:t>
            </a:r>
          </a:p>
        </p:txBody>
      </p:sp>
      <p:sp>
        <p:nvSpPr>
          <p:cNvPr id="8" name="Content Placeholder 7"/>
          <p:cNvSpPr>
            <a:spLocks noGrp="1"/>
          </p:cNvSpPr>
          <p:nvPr>
            <p:ph idx="1"/>
          </p:nvPr>
        </p:nvSpPr>
        <p:spPr/>
        <p:txBody>
          <a:bodyPr>
            <a:normAutofit/>
          </a:bodyPr>
          <a:lstStyle/>
          <a:p>
            <a:pPr marL="0" indent="0">
              <a:buNone/>
              <a:defRPr/>
            </a:pPr>
            <a:r>
              <a:rPr lang="en-US" sz="2400" b="1" dirty="0">
                <a:solidFill>
                  <a:srgbClr val="719500"/>
                </a:solidFill>
              </a:rPr>
              <a:t>You can use a cover letter to:</a:t>
            </a:r>
          </a:p>
          <a:p>
            <a:pPr>
              <a:defRPr/>
            </a:pPr>
            <a:r>
              <a:rPr lang="en-US" sz="2400" dirty="0"/>
              <a:t>Explain why your application is late</a:t>
            </a:r>
          </a:p>
          <a:p>
            <a:pPr>
              <a:defRPr/>
            </a:pPr>
            <a:r>
              <a:rPr lang="en-US" sz="2400" dirty="0"/>
              <a:t>Provide notice of plans to submit a video</a:t>
            </a:r>
          </a:p>
          <a:p>
            <a:pPr>
              <a:defRPr/>
            </a:pPr>
            <a:r>
              <a:rPr lang="en-US" sz="2400" dirty="0"/>
              <a:t>Identify your project as generating large-scale genomic data</a:t>
            </a:r>
          </a:p>
          <a:p>
            <a:pPr>
              <a:defRPr/>
            </a:pPr>
            <a:r>
              <a:rPr lang="en-US" sz="2400" dirty="0"/>
              <a:t>Provide pre-approvals ($500k, conference grants)</a:t>
            </a:r>
          </a:p>
          <a:p>
            <a:pPr marL="0" indent="0">
              <a:buNone/>
              <a:defRPr/>
            </a:pPr>
            <a:endParaRPr lang="en-US" sz="2400" dirty="0"/>
          </a:p>
          <a:p>
            <a:pPr marL="0" indent="0">
              <a:buNone/>
              <a:defRPr/>
            </a:pPr>
            <a:r>
              <a:rPr lang="en-US" sz="2400" b="1" dirty="0">
                <a:solidFill>
                  <a:srgbClr val="719500"/>
                </a:solidFill>
              </a:rPr>
              <a:t>You should NOT use a cover letter to:</a:t>
            </a:r>
          </a:p>
          <a:p>
            <a:pPr>
              <a:defRPr/>
            </a:pPr>
            <a:r>
              <a:rPr lang="en-US" sz="2400" dirty="0"/>
              <a:t>Make assignment requests (use the ARF!)</a:t>
            </a:r>
          </a:p>
          <a:p>
            <a:pPr>
              <a:defRPr/>
            </a:pPr>
            <a:r>
              <a:rPr lang="en-US" sz="2400" dirty="0"/>
              <a:t>Suggest specific reviewers (never do this!)</a:t>
            </a:r>
          </a:p>
          <a:p>
            <a:pPr marL="0" indent="0">
              <a:buNone/>
              <a:defRPr/>
            </a:pPr>
            <a:endParaRPr lang="en-US" sz="2400" dirty="0"/>
          </a:p>
          <a:p>
            <a:endParaRPr lang="en-US" dirty="0"/>
          </a:p>
        </p:txBody>
      </p:sp>
    </p:spTree>
    <p:extLst>
      <p:ext uri="{BB962C8B-B14F-4D97-AF65-F5344CB8AC3E}">
        <p14:creationId xmlns:p14="http://schemas.microsoft.com/office/powerpoint/2010/main" val="19355330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idx="1"/>
          </p:nvPr>
        </p:nvSpPr>
        <p:spPr>
          <a:xfrm>
            <a:off x="1026921" y="1635639"/>
            <a:ext cx="6417469" cy="3582293"/>
          </a:xfrm>
          <a:noFill/>
        </p:spPr>
        <p:txBody>
          <a:bodyPr lIns="84508" tIns="41511" rIns="84508" bIns="41511"/>
          <a:lstStyle/>
          <a:p>
            <a:r>
              <a:rPr lang="en-US" sz="2100" dirty="0">
                <a:solidFill>
                  <a:srgbClr val="41BA00"/>
                </a:solidFill>
              </a:rPr>
              <a:t>	</a:t>
            </a:r>
            <a:r>
              <a:rPr lang="en-US" sz="2600" b="1" dirty="0">
                <a:solidFill>
                  <a:srgbClr val="719500"/>
                </a:solidFill>
              </a:rPr>
              <a:t>Referral Officers </a:t>
            </a:r>
            <a:endParaRPr lang="en-US" sz="2600" b="1" dirty="0" smtClean="0">
              <a:solidFill>
                <a:srgbClr val="719500"/>
              </a:solidFill>
            </a:endParaRPr>
          </a:p>
          <a:p>
            <a:pPr lvl="1"/>
            <a:endParaRPr lang="en-US" sz="2300" b="1" dirty="0">
              <a:solidFill>
                <a:srgbClr val="719500"/>
              </a:solidFill>
            </a:endParaRPr>
          </a:p>
          <a:p>
            <a:pPr lvl="3"/>
            <a:r>
              <a:rPr lang="en-US" sz="2300" dirty="0" smtClean="0"/>
              <a:t>Professional </a:t>
            </a:r>
            <a:r>
              <a:rPr lang="en-US" sz="2300" dirty="0"/>
              <a:t>scientists, most of whom also serve as scientific review officers of CSR study sections</a:t>
            </a:r>
          </a:p>
        </p:txBody>
      </p:sp>
      <p:sp>
        <p:nvSpPr>
          <p:cNvPr id="38915" name="Rectangle 3"/>
          <p:cNvSpPr>
            <a:spLocks noGrp="1" noChangeArrowheads="1"/>
          </p:cNvSpPr>
          <p:nvPr>
            <p:ph type="title"/>
          </p:nvPr>
        </p:nvSpPr>
        <p:spPr/>
        <p:txBody>
          <a:bodyPr/>
          <a:lstStyle/>
          <a:p>
            <a:pPr eaLnBrk="1" hangingPunct="1"/>
            <a:r>
              <a:rPr lang="en-US" sz="2600" dirty="0">
                <a:solidFill>
                  <a:srgbClr val="0070C0"/>
                </a:solidFill>
              </a:rPr>
              <a:t>Applications Are Assigned by:</a:t>
            </a:r>
          </a:p>
        </p:txBody>
      </p:sp>
    </p:spTree>
    <p:extLst>
      <p:ext uri="{BB962C8B-B14F-4D97-AF65-F5344CB8AC3E}">
        <p14:creationId xmlns:p14="http://schemas.microsoft.com/office/powerpoint/2010/main" val="38444340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of a CSR scientist in CSR's Division of Reciept and Referral sitting at his computer work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1155" y="1828800"/>
            <a:ext cx="404386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idx="1"/>
          </p:nvPr>
        </p:nvSpPr>
        <p:spPr>
          <a:xfrm>
            <a:off x="4771727" y="2133600"/>
            <a:ext cx="4372273" cy="2209800"/>
          </a:xfrm>
        </p:spPr>
        <p:txBody>
          <a:bodyPr>
            <a:normAutofit fontScale="77500" lnSpcReduction="20000"/>
          </a:bodyPr>
          <a:lstStyle/>
          <a:p>
            <a:pPr marL="245327" indent="-245327">
              <a:spcBef>
                <a:spcPct val="70000"/>
              </a:spcBef>
            </a:pPr>
            <a:r>
              <a:rPr lang="en-US" sz="2600" dirty="0"/>
              <a:t>Checked for being on time, formatted correctly and complete</a:t>
            </a:r>
          </a:p>
          <a:p>
            <a:pPr marL="245327" indent="-245327">
              <a:spcBef>
                <a:spcPct val="70000"/>
              </a:spcBef>
            </a:pPr>
            <a:r>
              <a:rPr lang="en-US" sz="2600" dirty="0"/>
              <a:t>Assigned to a Scientific Review Group</a:t>
            </a:r>
          </a:p>
          <a:p>
            <a:pPr marL="245327" indent="-245327">
              <a:spcBef>
                <a:spcPct val="70000"/>
              </a:spcBef>
            </a:pPr>
            <a:r>
              <a:rPr lang="en-US" sz="2600" dirty="0"/>
              <a:t>Assigned to an NIH Institute or Center</a:t>
            </a:r>
          </a:p>
        </p:txBody>
      </p:sp>
      <p:sp>
        <p:nvSpPr>
          <p:cNvPr id="2" name="Title 1"/>
          <p:cNvSpPr>
            <a:spLocks noGrp="1"/>
          </p:cNvSpPr>
          <p:nvPr>
            <p:ph type="title"/>
          </p:nvPr>
        </p:nvSpPr>
        <p:spPr/>
        <p:txBody>
          <a:bodyPr/>
          <a:lstStyle/>
          <a:p>
            <a:r>
              <a:rPr lang="en-US" dirty="0">
                <a:solidFill>
                  <a:srgbClr val="0070C0"/>
                </a:solidFill>
              </a:rPr>
              <a:t>Your Application is . . .</a:t>
            </a:r>
          </a:p>
        </p:txBody>
      </p:sp>
    </p:spTree>
    <p:extLst>
      <p:ext uri="{BB962C8B-B14F-4D97-AF65-F5344CB8AC3E}">
        <p14:creationId xmlns:p14="http://schemas.microsoft.com/office/powerpoint/2010/main" val="23879820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676400"/>
            <a:ext cx="8229600" cy="2895600"/>
          </a:xfrm>
        </p:spPr>
        <p:txBody>
          <a:bodyPr>
            <a:normAutofit/>
          </a:bodyPr>
          <a:lstStyle/>
          <a:p>
            <a:r>
              <a:rPr lang="en-US" b="1" dirty="0">
                <a:solidFill>
                  <a:srgbClr val="719500"/>
                </a:solidFill>
              </a:rPr>
              <a:t>Institutes or Centers based on─</a:t>
            </a:r>
          </a:p>
          <a:p>
            <a:pPr lvl="1"/>
            <a:r>
              <a:rPr lang="en-US" dirty="0"/>
              <a:t>Overall mission and guidelines of the Institute or Center</a:t>
            </a:r>
          </a:p>
          <a:p>
            <a:pPr lvl="2"/>
            <a:r>
              <a:rPr lang="en-US" dirty="0"/>
              <a:t>Specific programmatic mandates and interests of the Institute or Center</a:t>
            </a:r>
          </a:p>
          <a:p>
            <a:pPr lvl="1" indent="0">
              <a:buNone/>
            </a:pPr>
            <a:endParaRPr lang="en-US" sz="800" dirty="0"/>
          </a:p>
          <a:p>
            <a:r>
              <a:rPr lang="en-US" b="1" dirty="0">
                <a:solidFill>
                  <a:srgbClr val="719500"/>
                </a:solidFill>
              </a:rPr>
              <a:t>Integrated Review Groups based on─</a:t>
            </a:r>
          </a:p>
          <a:p>
            <a:pPr lvl="2"/>
            <a:r>
              <a:rPr lang="en-US" dirty="0"/>
              <a:t>Specific review guidelines for each Integrated Review Group (IRG)</a:t>
            </a:r>
          </a:p>
          <a:p>
            <a:endParaRPr lang="en-US" dirty="0"/>
          </a:p>
        </p:txBody>
      </p:sp>
      <p:sp>
        <p:nvSpPr>
          <p:cNvPr id="2" name="Title 1"/>
          <p:cNvSpPr>
            <a:spLocks noGrp="1"/>
          </p:cNvSpPr>
          <p:nvPr>
            <p:ph type="title"/>
          </p:nvPr>
        </p:nvSpPr>
        <p:spPr/>
        <p:txBody>
          <a:bodyPr/>
          <a:lstStyle/>
          <a:p>
            <a:r>
              <a:rPr lang="en-US" dirty="0">
                <a:solidFill>
                  <a:srgbClr val="0070C0"/>
                </a:solidFill>
              </a:rPr>
              <a:t>Applications Are Assigned to:</a:t>
            </a:r>
          </a:p>
        </p:txBody>
      </p:sp>
    </p:spTree>
    <p:extLst>
      <p:ext uri="{BB962C8B-B14F-4D97-AF65-F5344CB8AC3E}">
        <p14:creationId xmlns:p14="http://schemas.microsoft.com/office/powerpoint/2010/main" val="26669944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676400"/>
            <a:ext cx="8229600" cy="3962400"/>
          </a:xfrm>
        </p:spPr>
        <p:txBody>
          <a:bodyPr/>
          <a:lstStyle/>
          <a:p>
            <a:pPr marL="0" indent="0">
              <a:buNone/>
            </a:pPr>
            <a:r>
              <a:rPr lang="en-US" b="1" dirty="0"/>
              <a:t>Standing Study Sections </a:t>
            </a:r>
          </a:p>
          <a:p>
            <a:r>
              <a:rPr lang="en-US" dirty="0"/>
              <a:t>When subject matter of application matches the referral guidelines for the study section or</a:t>
            </a:r>
          </a:p>
          <a:p>
            <a:pPr marL="0" indent="0">
              <a:buNone/>
            </a:pPr>
            <a:endParaRPr lang="en-US" sz="900" b="1" dirty="0"/>
          </a:p>
          <a:p>
            <a:pPr marL="0" indent="0">
              <a:buNone/>
            </a:pPr>
            <a:r>
              <a:rPr lang="en-US" b="1" dirty="0"/>
              <a:t>Special Emphasis Panels (SEPs) </a:t>
            </a:r>
          </a:p>
          <a:p>
            <a:r>
              <a:rPr lang="en-US" dirty="0"/>
              <a:t>When the subject matter does not fit into any study section</a:t>
            </a:r>
          </a:p>
          <a:p>
            <a:r>
              <a:rPr lang="en-US" dirty="0"/>
              <a:t>When assignment of an application to the most appropriate study section creates a conflict of interest </a:t>
            </a:r>
          </a:p>
          <a:p>
            <a:r>
              <a:rPr lang="en-US" dirty="0"/>
              <a:t>When certain types of grants are sought (e.g., fellowships, SBIRs, AREAS)</a:t>
            </a:r>
          </a:p>
          <a:p>
            <a:endParaRPr lang="en-US" dirty="0"/>
          </a:p>
        </p:txBody>
      </p:sp>
      <p:sp>
        <p:nvSpPr>
          <p:cNvPr id="4" name="Text Box 3"/>
          <p:cNvSpPr txBox="1">
            <a:spLocks noChangeArrowheads="1"/>
          </p:cNvSpPr>
          <p:nvPr/>
        </p:nvSpPr>
        <p:spPr bwMode="auto">
          <a:xfrm>
            <a:off x="584200" y="1118567"/>
            <a:ext cx="6859488" cy="410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408" tIns="42711" rIns="85408" bIns="42711">
            <a:spAutoFit/>
          </a:bodyPr>
          <a:lstStyle>
            <a:lvl1pPr eaLnBrk="0" hangingPunct="0">
              <a:defRPr sz="2000" b="1">
                <a:solidFill>
                  <a:schemeClr val="tx1"/>
                </a:solidFill>
                <a:latin typeface="Bodoni MT" pitchFamily="18" charset="0"/>
                <a:ea typeface="ＭＳ Ｐゴシック" pitchFamily="1" charset="-128"/>
              </a:defRPr>
            </a:lvl1pPr>
            <a:lvl2pPr marL="742950" indent="-285750" eaLnBrk="0" hangingPunct="0">
              <a:defRPr sz="2000" b="1">
                <a:solidFill>
                  <a:schemeClr val="tx1"/>
                </a:solidFill>
                <a:latin typeface="Bodoni MT" pitchFamily="18" charset="0"/>
                <a:ea typeface="ＭＳ Ｐゴシック" pitchFamily="1" charset="-128"/>
              </a:defRPr>
            </a:lvl2pPr>
            <a:lvl3pPr marL="1143000" indent="-228600" eaLnBrk="0" hangingPunct="0">
              <a:defRPr sz="2000" b="1">
                <a:solidFill>
                  <a:schemeClr val="tx1"/>
                </a:solidFill>
                <a:latin typeface="Bodoni MT" pitchFamily="18" charset="0"/>
                <a:ea typeface="ＭＳ Ｐゴシック" pitchFamily="1" charset="-128"/>
              </a:defRPr>
            </a:lvl3pPr>
            <a:lvl4pPr marL="1600200" indent="-228600" eaLnBrk="0" hangingPunct="0">
              <a:defRPr sz="2000" b="1">
                <a:solidFill>
                  <a:schemeClr val="tx1"/>
                </a:solidFill>
                <a:latin typeface="Bodoni MT" pitchFamily="18" charset="0"/>
                <a:ea typeface="ＭＳ Ｐゴシック" pitchFamily="1" charset="-128"/>
              </a:defRPr>
            </a:lvl4pPr>
            <a:lvl5pPr marL="2057400" indent="-228600" eaLnBrk="0" hangingPunct="0">
              <a:defRPr sz="2000" b="1">
                <a:solidFill>
                  <a:schemeClr val="tx1"/>
                </a:solidFill>
                <a:latin typeface="Bodoni MT" pitchFamily="18" charset="0"/>
                <a:ea typeface="ＭＳ Ｐゴシック" pitchFamily="1" charset="-128"/>
              </a:defRPr>
            </a:lvl5pPr>
            <a:lvl6pPr marL="25146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pPr>
              <a:lnSpc>
                <a:spcPct val="90000"/>
              </a:lnSpc>
              <a:spcBef>
                <a:spcPct val="0"/>
              </a:spcBef>
            </a:pPr>
            <a:r>
              <a:rPr lang="en-US" sz="2300" dirty="0">
                <a:solidFill>
                  <a:srgbClr val="719500"/>
                </a:solidFill>
                <a:latin typeface="Arial" charset="0"/>
              </a:rPr>
              <a:t>Within an IRG, applications are assigned to: </a:t>
            </a:r>
          </a:p>
        </p:txBody>
      </p:sp>
      <p:sp>
        <p:nvSpPr>
          <p:cNvPr id="2" name="Title 1"/>
          <p:cNvSpPr>
            <a:spLocks noGrp="1"/>
          </p:cNvSpPr>
          <p:nvPr>
            <p:ph type="title"/>
          </p:nvPr>
        </p:nvSpPr>
        <p:spPr>
          <a:xfrm>
            <a:off x="457200" y="228600"/>
            <a:ext cx="8229600" cy="762000"/>
          </a:xfrm>
        </p:spPr>
        <p:txBody>
          <a:bodyPr/>
          <a:lstStyle/>
          <a:p>
            <a:r>
              <a:rPr lang="en-US" dirty="0">
                <a:solidFill>
                  <a:srgbClr val="0070C0"/>
                </a:solidFill>
              </a:rPr>
              <a:t>Assignment to CSR Study Sections</a:t>
            </a:r>
          </a:p>
        </p:txBody>
      </p:sp>
    </p:spTree>
    <p:extLst>
      <p:ext uri="{BB962C8B-B14F-4D97-AF65-F5344CB8AC3E}">
        <p14:creationId xmlns:p14="http://schemas.microsoft.com/office/powerpoint/2010/main" val="17590364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idx="1"/>
          </p:nvPr>
        </p:nvSpPr>
        <p:spPr>
          <a:xfrm>
            <a:off x="1342430" y="2588137"/>
            <a:ext cx="6858000" cy="2500313"/>
          </a:xfrm>
        </p:spPr>
        <p:txBody>
          <a:bodyPr/>
          <a:lstStyle/>
          <a:p>
            <a:pPr eaLnBrk="1" hangingPunct="1">
              <a:spcBef>
                <a:spcPct val="70000"/>
              </a:spcBef>
            </a:pPr>
            <a:r>
              <a:rPr lang="en-US" dirty="0"/>
              <a:t>This assignment is based on a match between the research proposed and the overall mission of the Institute or Center.</a:t>
            </a:r>
          </a:p>
          <a:p>
            <a:pPr eaLnBrk="1" hangingPunct="1">
              <a:spcBef>
                <a:spcPct val="70000"/>
              </a:spcBef>
            </a:pPr>
            <a:r>
              <a:rPr lang="en-US" sz="2100" dirty="0"/>
              <a:t>Dual assignments are made where applications are appropriate for more than one Institute or Center. </a:t>
            </a:r>
          </a:p>
        </p:txBody>
      </p:sp>
      <p:sp>
        <p:nvSpPr>
          <p:cNvPr id="43010" name="Text Box 2"/>
          <p:cNvSpPr txBox="1">
            <a:spLocks noChangeArrowheads="1"/>
          </p:cNvSpPr>
          <p:nvPr/>
        </p:nvSpPr>
        <p:spPr bwMode="auto">
          <a:xfrm>
            <a:off x="1393329" y="1702596"/>
            <a:ext cx="6302871" cy="695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98" tIns="42706" rIns="85398" bIns="42706">
            <a:spAutoFit/>
          </a:bodyPr>
          <a:lstStyle>
            <a:lvl1pPr eaLnBrk="0" hangingPunct="0">
              <a:defRPr sz="2000" b="1">
                <a:solidFill>
                  <a:schemeClr val="tx1"/>
                </a:solidFill>
                <a:latin typeface="Bodoni MT" pitchFamily="18" charset="0"/>
                <a:ea typeface="ＭＳ Ｐゴシック" pitchFamily="1" charset="-128"/>
              </a:defRPr>
            </a:lvl1pPr>
            <a:lvl2pPr marL="742950" indent="-285750" eaLnBrk="0" hangingPunct="0">
              <a:defRPr sz="2000" b="1">
                <a:solidFill>
                  <a:schemeClr val="tx1"/>
                </a:solidFill>
                <a:latin typeface="Bodoni MT" pitchFamily="18" charset="0"/>
                <a:ea typeface="ＭＳ Ｐゴシック" pitchFamily="1" charset="-128"/>
              </a:defRPr>
            </a:lvl2pPr>
            <a:lvl3pPr marL="1143000" indent="-228600" eaLnBrk="0" hangingPunct="0">
              <a:defRPr sz="2000" b="1">
                <a:solidFill>
                  <a:schemeClr val="tx1"/>
                </a:solidFill>
                <a:latin typeface="Bodoni MT" pitchFamily="18" charset="0"/>
                <a:ea typeface="ＭＳ Ｐゴシック" pitchFamily="1" charset="-128"/>
              </a:defRPr>
            </a:lvl3pPr>
            <a:lvl4pPr marL="1600200" indent="-228600" eaLnBrk="0" hangingPunct="0">
              <a:defRPr sz="2000" b="1">
                <a:solidFill>
                  <a:schemeClr val="tx1"/>
                </a:solidFill>
                <a:latin typeface="Bodoni MT" pitchFamily="18" charset="0"/>
                <a:ea typeface="ＭＳ Ｐゴシック" pitchFamily="1" charset="-128"/>
              </a:defRPr>
            </a:lvl4pPr>
            <a:lvl5pPr marL="2057400" indent="-228600" eaLnBrk="0" hangingPunct="0">
              <a:defRPr sz="2000" b="1">
                <a:solidFill>
                  <a:schemeClr val="tx1"/>
                </a:solidFill>
                <a:latin typeface="Bodoni MT" pitchFamily="18" charset="0"/>
                <a:ea typeface="ＭＳ Ｐゴシック" pitchFamily="1" charset="-128"/>
              </a:defRPr>
            </a:lvl5pPr>
            <a:lvl6pPr marL="25146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pPr>
              <a:lnSpc>
                <a:spcPct val="90000"/>
              </a:lnSpc>
              <a:spcBef>
                <a:spcPct val="0"/>
              </a:spcBef>
            </a:pPr>
            <a:r>
              <a:rPr lang="en-US" sz="2200" dirty="0">
                <a:solidFill>
                  <a:srgbClr val="719500"/>
                </a:solidFill>
                <a:latin typeface="Arial" charset="0"/>
              </a:rPr>
              <a:t>Applications are referred to an Institute or Center as the potential funding component.</a:t>
            </a:r>
          </a:p>
        </p:txBody>
      </p:sp>
      <p:sp>
        <p:nvSpPr>
          <p:cNvPr id="43012" name="Rectangle 4"/>
          <p:cNvSpPr>
            <a:spLocks noGrp="1" noChangeArrowheads="1"/>
          </p:cNvSpPr>
          <p:nvPr>
            <p:ph type="title"/>
          </p:nvPr>
        </p:nvSpPr>
        <p:spPr/>
        <p:txBody>
          <a:bodyPr/>
          <a:lstStyle/>
          <a:p>
            <a:pPr eaLnBrk="1" hangingPunct="1"/>
            <a:r>
              <a:rPr lang="en-US" sz="2600" dirty="0">
                <a:solidFill>
                  <a:srgbClr val="0070C0"/>
                </a:solidFill>
              </a:rPr>
              <a:t>Assignment to Institutes</a:t>
            </a:r>
          </a:p>
        </p:txBody>
      </p:sp>
    </p:spTree>
    <p:extLst>
      <p:ext uri="{BB962C8B-B14F-4D97-AF65-F5344CB8AC3E}">
        <p14:creationId xmlns:p14="http://schemas.microsoft.com/office/powerpoint/2010/main" val="3668074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graphic showing an Application number and explaining what each element means:  At the begining is a number &quot;1&quot; which indicates the application is a new application; R01, which is the individual grant mechanism; CA, which is the two letter code for the National Cancer Institute; 987654 is the serial number; 01 is the grant support yea; and A1 indicates that the application is a resubmissio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16087"/>
            <a:ext cx="7218363"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52" name="Rectangle 20"/>
          <p:cNvSpPr>
            <a:spLocks noGrp="1" noChangeArrowheads="1"/>
          </p:cNvSpPr>
          <p:nvPr>
            <p:ph type="title"/>
          </p:nvPr>
        </p:nvSpPr>
        <p:spPr/>
        <p:txBody>
          <a:bodyPr/>
          <a:lstStyle/>
          <a:p>
            <a:pPr eaLnBrk="1" hangingPunct="1"/>
            <a:r>
              <a:rPr lang="en-US" sz="2600" dirty="0">
                <a:solidFill>
                  <a:srgbClr val="0070C0"/>
                </a:solidFill>
              </a:rPr>
              <a:t>Sample Application Number</a:t>
            </a:r>
          </a:p>
        </p:txBody>
      </p:sp>
    </p:spTree>
    <p:extLst>
      <p:ext uri="{BB962C8B-B14F-4D97-AF65-F5344CB8AC3E}">
        <p14:creationId xmlns:p14="http://schemas.microsoft.com/office/powerpoint/2010/main" val="33068414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295400"/>
            <a:ext cx="8229600" cy="4419600"/>
          </a:xfrm>
        </p:spPr>
        <p:txBody>
          <a:bodyPr>
            <a:normAutofit lnSpcReduction="10000"/>
          </a:bodyPr>
          <a:lstStyle/>
          <a:p>
            <a:pPr marL="0" indent="0">
              <a:buNone/>
            </a:pPr>
            <a:r>
              <a:rPr lang="en-US" b="1" dirty="0">
                <a:solidFill>
                  <a:srgbClr val="6C3A77"/>
                </a:solidFill>
              </a:rPr>
              <a:t>Start Early!</a:t>
            </a:r>
          </a:p>
          <a:p>
            <a:pPr marL="0" indent="0">
              <a:buNone/>
            </a:pPr>
            <a:endParaRPr lang="en-US" dirty="0"/>
          </a:p>
          <a:p>
            <a:r>
              <a:rPr lang="en-US" dirty="0"/>
              <a:t>Application must be accepted </a:t>
            </a:r>
            <a:r>
              <a:rPr lang="en-US" b="1" dirty="0">
                <a:solidFill>
                  <a:srgbClr val="719500"/>
                </a:solidFill>
              </a:rPr>
              <a:t>TWICE</a:t>
            </a:r>
            <a:r>
              <a:rPr lang="en-US" dirty="0"/>
              <a:t>: Grants.gov and NIH</a:t>
            </a:r>
          </a:p>
          <a:p>
            <a:endParaRPr lang="en-US" b="1" dirty="0">
              <a:solidFill>
                <a:srgbClr val="6C3A77"/>
              </a:solidFill>
            </a:endParaRPr>
          </a:p>
          <a:p>
            <a:pPr marL="0" indent="0">
              <a:buNone/>
            </a:pPr>
            <a:r>
              <a:rPr lang="en-US" b="1" dirty="0">
                <a:solidFill>
                  <a:srgbClr val="6C3A77"/>
                </a:solidFill>
              </a:rPr>
              <a:t>Check </a:t>
            </a:r>
            <a:r>
              <a:rPr lang="en-US" b="1" dirty="0" err="1">
                <a:solidFill>
                  <a:srgbClr val="6C3A77"/>
                </a:solidFill>
              </a:rPr>
              <a:t>eRA</a:t>
            </a:r>
            <a:r>
              <a:rPr lang="en-US" b="1" dirty="0">
                <a:solidFill>
                  <a:srgbClr val="6C3A77"/>
                </a:solidFill>
              </a:rPr>
              <a:t> Commons for your submitted application</a:t>
            </a:r>
          </a:p>
          <a:p>
            <a:pPr marL="0" indent="0">
              <a:buNone/>
            </a:pPr>
            <a:r>
              <a:rPr lang="en-US" dirty="0"/>
              <a:t>(e-mails are sent but can be caught in SPAM filters)</a:t>
            </a:r>
          </a:p>
          <a:p>
            <a:pPr lvl="1" indent="0">
              <a:buNone/>
            </a:pPr>
            <a:endParaRPr lang="en-US" b="1" dirty="0">
              <a:solidFill>
                <a:srgbClr val="6C3A77"/>
              </a:solidFill>
            </a:endParaRPr>
          </a:p>
          <a:p>
            <a:r>
              <a:rPr lang="en-US" dirty="0"/>
              <a:t>High volume at deadlines slows processing/validation time</a:t>
            </a:r>
          </a:p>
          <a:p>
            <a:r>
              <a:rPr lang="en-US" dirty="0"/>
              <a:t>On time application = submitted error-free by 5 PM local time on due date</a:t>
            </a:r>
          </a:p>
          <a:p>
            <a:r>
              <a:rPr lang="en-US" dirty="0">
                <a:solidFill>
                  <a:srgbClr val="719500"/>
                </a:solidFill>
              </a:rPr>
              <a:t>Errors</a:t>
            </a:r>
            <a:r>
              <a:rPr lang="en-US" dirty="0"/>
              <a:t> cause rejection – </a:t>
            </a:r>
            <a:r>
              <a:rPr lang="en-US" dirty="0">
                <a:solidFill>
                  <a:srgbClr val="719500"/>
                </a:solidFill>
              </a:rPr>
              <a:t>Warnings</a:t>
            </a:r>
            <a:r>
              <a:rPr lang="en-US" dirty="0"/>
              <a:t> are error-free and accepted</a:t>
            </a:r>
          </a:p>
          <a:p>
            <a:r>
              <a:rPr lang="en-US" b="1" dirty="0"/>
              <a:t>No error correction window that extends deadline</a:t>
            </a:r>
          </a:p>
          <a:p>
            <a:pPr marL="0" indent="0">
              <a:buNone/>
            </a:pPr>
            <a:endParaRPr lang="en-US" dirty="0"/>
          </a:p>
        </p:txBody>
      </p:sp>
      <p:sp>
        <p:nvSpPr>
          <p:cNvPr id="2" name="Title 1"/>
          <p:cNvSpPr>
            <a:spLocks noGrp="1"/>
          </p:cNvSpPr>
          <p:nvPr>
            <p:ph type="title"/>
          </p:nvPr>
        </p:nvSpPr>
        <p:spPr/>
        <p:txBody>
          <a:bodyPr>
            <a:normAutofit/>
          </a:bodyPr>
          <a:lstStyle/>
          <a:p>
            <a:r>
              <a:rPr lang="en-US" dirty="0">
                <a:solidFill>
                  <a:srgbClr val="0070C0"/>
                </a:solidFill>
              </a:rPr>
              <a:t>How NOT to Submit a Late Application</a:t>
            </a:r>
          </a:p>
        </p:txBody>
      </p:sp>
    </p:spTree>
    <p:extLst>
      <p:ext uri="{BB962C8B-B14F-4D97-AF65-F5344CB8AC3E}">
        <p14:creationId xmlns:p14="http://schemas.microsoft.com/office/powerpoint/2010/main" val="6789176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Keep Track of Your Application</a:t>
            </a:r>
          </a:p>
        </p:txBody>
      </p:sp>
      <p:sp>
        <p:nvSpPr>
          <p:cNvPr id="3" name="Content Placeholder 2"/>
          <p:cNvSpPr>
            <a:spLocks noGrp="1"/>
          </p:cNvSpPr>
          <p:nvPr>
            <p:ph idx="1"/>
          </p:nvPr>
        </p:nvSpPr>
        <p:spPr/>
        <p:txBody>
          <a:bodyPr>
            <a:normAutofit/>
          </a:bodyPr>
          <a:lstStyle/>
          <a:p>
            <a:r>
              <a:rPr lang="en-US" dirty="0"/>
              <a:t>AORs submit applications</a:t>
            </a:r>
          </a:p>
          <a:p>
            <a:r>
              <a:rPr lang="en-US" dirty="0"/>
              <a:t>PD/PIs responsible for accuracy of submission</a:t>
            </a:r>
          </a:p>
          <a:p>
            <a:r>
              <a:rPr lang="en-US" dirty="0"/>
              <a:t>Do not wait for e-mails; proactively check </a:t>
            </a:r>
            <a:r>
              <a:rPr lang="en-US" dirty="0" err="1"/>
              <a:t>eRA</a:t>
            </a:r>
            <a:r>
              <a:rPr lang="en-US" dirty="0"/>
              <a:t> Commons</a:t>
            </a:r>
          </a:p>
          <a:p>
            <a:r>
              <a:rPr lang="en-US" dirty="0"/>
              <a:t>If you cannot see your application in </a:t>
            </a:r>
            <a:r>
              <a:rPr lang="en-US" dirty="0" err="1"/>
              <a:t>eRA</a:t>
            </a:r>
            <a:r>
              <a:rPr lang="en-US" dirty="0"/>
              <a:t> Commons, neither can we!</a:t>
            </a:r>
          </a:p>
          <a:p>
            <a:endParaRPr lang="en-US" dirty="0"/>
          </a:p>
          <a:p>
            <a:pPr marL="0" indent="0" algn="ctr">
              <a:buNone/>
            </a:pPr>
            <a:r>
              <a:rPr lang="en-US" b="1" dirty="0">
                <a:solidFill>
                  <a:srgbClr val="6C3A77"/>
                </a:solidFill>
              </a:rPr>
              <a:t>Remember</a:t>
            </a:r>
          </a:p>
          <a:p>
            <a:pPr marL="0" indent="0" algn="ctr">
              <a:buNone/>
            </a:pPr>
            <a:r>
              <a:rPr lang="en-US" b="1" dirty="0">
                <a:solidFill>
                  <a:srgbClr val="6C3A77"/>
                </a:solidFill>
              </a:rPr>
              <a:t>It is your career and your livelihood on the line</a:t>
            </a:r>
          </a:p>
          <a:p>
            <a:pPr marL="0" indent="0" algn="ctr">
              <a:buNone/>
            </a:pPr>
            <a:r>
              <a:rPr lang="en-US" b="1" dirty="0">
                <a:solidFill>
                  <a:srgbClr val="6C3A77"/>
                </a:solidFill>
              </a:rPr>
              <a:t>Do not make any assumptions!</a:t>
            </a:r>
          </a:p>
        </p:txBody>
      </p:sp>
    </p:spTree>
    <p:extLst>
      <p:ext uri="{BB962C8B-B14F-4D97-AF65-F5344CB8AC3E}">
        <p14:creationId xmlns:p14="http://schemas.microsoft.com/office/powerpoint/2010/main" val="23312179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Academic Experience</a:t>
            </a:r>
            <a:endParaRPr lang="en-US" dirty="0">
              <a:solidFill>
                <a:srgbClr val="0070C0"/>
              </a:solidFill>
            </a:endParaRPr>
          </a:p>
        </p:txBody>
      </p:sp>
      <p:sp>
        <p:nvSpPr>
          <p:cNvPr id="3" name="Content Placeholder 2"/>
          <p:cNvSpPr>
            <a:spLocks noGrp="1"/>
          </p:cNvSpPr>
          <p:nvPr>
            <p:ph idx="1"/>
          </p:nvPr>
        </p:nvSpPr>
        <p:spPr/>
        <p:txBody>
          <a:bodyPr>
            <a:normAutofit/>
          </a:bodyPr>
          <a:lstStyle/>
          <a:p>
            <a:r>
              <a:rPr lang="en-US" sz="2800" dirty="0" smtClean="0"/>
              <a:t>George Washington University Medical School, Department of Anatomy, Washington, DC</a:t>
            </a:r>
          </a:p>
          <a:p>
            <a:endParaRPr lang="en-US" sz="2800" dirty="0" smtClean="0"/>
          </a:p>
          <a:p>
            <a:r>
              <a:rPr lang="en-US" sz="2800" dirty="0" smtClean="0"/>
              <a:t>Faculty of Science, Kuwait University, Kuwait</a:t>
            </a:r>
          </a:p>
          <a:p>
            <a:endParaRPr lang="en-US" sz="2800" dirty="0" smtClean="0"/>
          </a:p>
          <a:p>
            <a:r>
              <a:rPr lang="en-US" sz="2800" dirty="0" smtClean="0"/>
              <a:t>Royal Institute of Science, Bombay, India</a:t>
            </a:r>
            <a:endParaRPr lang="en-US" sz="2800" dirty="0"/>
          </a:p>
        </p:txBody>
      </p:sp>
    </p:spTree>
    <p:extLst>
      <p:ext uri="{BB962C8B-B14F-4D97-AF65-F5344CB8AC3E}">
        <p14:creationId xmlns:p14="http://schemas.microsoft.com/office/powerpoint/2010/main" val="35119349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A Window to Your Application: </a:t>
            </a:r>
            <a:r>
              <a:rPr lang="en-US" dirty="0" err="1">
                <a:solidFill>
                  <a:srgbClr val="0070C0"/>
                </a:solidFill>
              </a:rPr>
              <a:t>eRA</a:t>
            </a:r>
            <a:r>
              <a:rPr lang="en-US" dirty="0">
                <a:solidFill>
                  <a:srgbClr val="0070C0"/>
                </a:solidFill>
              </a:rPr>
              <a:t> Commons</a:t>
            </a:r>
          </a:p>
        </p:txBody>
      </p:sp>
      <p:sp>
        <p:nvSpPr>
          <p:cNvPr id="3" name="Content Placeholder 2"/>
          <p:cNvSpPr>
            <a:spLocks noGrp="1"/>
          </p:cNvSpPr>
          <p:nvPr>
            <p:ph idx="1"/>
          </p:nvPr>
        </p:nvSpPr>
        <p:spPr>
          <a:xfrm>
            <a:off x="457200" y="1447800"/>
            <a:ext cx="8229600" cy="3752850"/>
          </a:xfrm>
        </p:spPr>
        <p:txBody>
          <a:bodyPr>
            <a:normAutofit fontScale="70000" lnSpcReduction="20000"/>
          </a:bodyPr>
          <a:lstStyle/>
          <a:p>
            <a:pPr marL="0" indent="0">
              <a:buNone/>
              <a:defRPr/>
            </a:pPr>
            <a:r>
              <a:rPr lang="en-US" sz="2800" b="1" dirty="0" err="1">
                <a:solidFill>
                  <a:srgbClr val="719500"/>
                </a:solidFill>
              </a:rPr>
              <a:t>eRA</a:t>
            </a:r>
            <a:r>
              <a:rPr lang="en-US" sz="2800" b="1" dirty="0">
                <a:solidFill>
                  <a:srgbClr val="719500"/>
                </a:solidFill>
              </a:rPr>
              <a:t> Commons is an online interface where a grant applicant can:</a:t>
            </a:r>
          </a:p>
          <a:p>
            <a:pPr marL="0" indent="0">
              <a:buNone/>
              <a:defRPr/>
            </a:pPr>
            <a:endParaRPr lang="en-US" sz="1300" b="1" dirty="0">
              <a:solidFill>
                <a:srgbClr val="719500"/>
              </a:solidFill>
            </a:endParaRPr>
          </a:p>
          <a:p>
            <a:pPr marL="0" indent="0">
              <a:buNone/>
              <a:defRPr/>
            </a:pPr>
            <a:endParaRPr lang="en-US" sz="900" dirty="0"/>
          </a:p>
          <a:p>
            <a:pPr marL="321858" indent="-321858">
              <a:defRPr/>
            </a:pPr>
            <a:r>
              <a:rPr lang="en-US" sz="2400" dirty="0"/>
              <a:t>Check submitted grant application for errors and warnings and view final image</a:t>
            </a:r>
          </a:p>
          <a:p>
            <a:pPr marL="0" indent="0">
              <a:buNone/>
              <a:defRPr/>
            </a:pPr>
            <a:endParaRPr lang="en-US" sz="1100" dirty="0"/>
          </a:p>
          <a:p>
            <a:pPr marL="0" indent="0">
              <a:buNone/>
              <a:defRPr/>
            </a:pPr>
            <a:endParaRPr lang="en-US" sz="800" dirty="0"/>
          </a:p>
          <a:p>
            <a:pPr marL="321858" indent="-321858">
              <a:defRPr/>
            </a:pPr>
            <a:r>
              <a:rPr lang="en-US" sz="2400" dirty="0"/>
              <a:t>Track review assignment, view review outcomes (score, summary statements), find contact info</a:t>
            </a:r>
          </a:p>
          <a:p>
            <a:pPr marL="0" indent="0">
              <a:buNone/>
              <a:defRPr/>
            </a:pPr>
            <a:endParaRPr lang="en-US" sz="1100" dirty="0"/>
          </a:p>
          <a:p>
            <a:pPr marL="321858" indent="-321858">
              <a:defRPr/>
            </a:pPr>
            <a:r>
              <a:rPr lang="en-US" sz="2400" dirty="0"/>
              <a:t>Update Personal Profile to ensure Early  Stage Investigator eligibility is in place</a:t>
            </a:r>
          </a:p>
          <a:p>
            <a:pPr marL="0" indent="0">
              <a:buNone/>
              <a:defRPr/>
            </a:pPr>
            <a:endParaRPr lang="en-US" sz="1100" dirty="0"/>
          </a:p>
          <a:p>
            <a:pPr marL="321858" indent="-321858">
              <a:defRPr/>
            </a:pPr>
            <a:r>
              <a:rPr lang="en-US" sz="2400" dirty="0"/>
              <a:t>Submit pre-award information (just in time)</a:t>
            </a:r>
          </a:p>
          <a:p>
            <a:pPr marL="0" indent="0">
              <a:buNone/>
              <a:defRPr/>
            </a:pPr>
            <a:endParaRPr lang="en-US" sz="1100" dirty="0"/>
          </a:p>
          <a:p>
            <a:pPr marL="321858" indent="-321858">
              <a:defRPr/>
            </a:pPr>
            <a:r>
              <a:rPr lang="en-US" sz="2400" dirty="0"/>
              <a:t>View Notice of Award and other key documents</a:t>
            </a:r>
          </a:p>
          <a:p>
            <a:pPr marL="321858" indent="-321858">
              <a:buNone/>
              <a:defRPr/>
            </a:pPr>
            <a:endParaRPr lang="en-US" sz="900" dirty="0">
              <a:solidFill>
                <a:srgbClr val="41BA00"/>
              </a:solidFill>
            </a:endParaRPr>
          </a:p>
          <a:p>
            <a:pPr marL="321858" indent="-321858">
              <a:buNone/>
              <a:defRPr/>
            </a:pPr>
            <a:endParaRPr lang="en-US" sz="900" dirty="0">
              <a:solidFill>
                <a:srgbClr val="41BA00"/>
              </a:solidFill>
            </a:endParaRPr>
          </a:p>
          <a:p>
            <a:pPr marL="321858" indent="-321858">
              <a:buNone/>
              <a:defRPr/>
            </a:pPr>
            <a:r>
              <a:rPr lang="en-US" sz="2800" b="1" dirty="0">
                <a:solidFill>
                  <a:srgbClr val="719500"/>
                </a:solidFill>
              </a:rPr>
              <a:t>And much more! </a:t>
            </a:r>
          </a:p>
          <a:p>
            <a:pPr marL="321858" indent="-321858">
              <a:buNone/>
              <a:defRPr/>
            </a:pPr>
            <a:endParaRPr lang="en-US" sz="600" b="1" dirty="0"/>
          </a:p>
          <a:p>
            <a:pPr marL="321858" indent="-321858">
              <a:buNone/>
              <a:defRPr/>
            </a:pPr>
            <a:r>
              <a:rPr lang="en-US" sz="2400" b="1" dirty="0">
                <a:solidFill>
                  <a:srgbClr val="41BA00"/>
                </a:solidFill>
              </a:rPr>
              <a:t>		  		</a:t>
            </a:r>
            <a:r>
              <a:rPr lang="en-US" sz="2400" b="1" dirty="0">
                <a:solidFill>
                  <a:srgbClr val="41BA00"/>
                </a:solidFill>
                <a:hlinkClick r:id="rId3"/>
              </a:rPr>
              <a:t>https://commons.era.nih.gov/commons/</a:t>
            </a:r>
            <a:r>
              <a:rPr lang="en-US" sz="2400" b="1" dirty="0">
                <a:solidFill>
                  <a:srgbClr val="41BA00"/>
                </a:solidFill>
              </a:rPr>
              <a:t> </a:t>
            </a:r>
            <a:endParaRPr lang="en-US" b="1" dirty="0">
              <a:solidFill>
                <a:srgbClr val="41BA00"/>
              </a:solidFill>
            </a:endParaRPr>
          </a:p>
          <a:p>
            <a:pPr marL="0" indent="0">
              <a:buNone/>
            </a:pPr>
            <a:endParaRPr lang="en-US" dirty="0"/>
          </a:p>
        </p:txBody>
      </p:sp>
    </p:spTree>
    <p:extLst>
      <p:ext uri="{BB962C8B-B14F-4D97-AF65-F5344CB8AC3E}">
        <p14:creationId xmlns:p14="http://schemas.microsoft.com/office/powerpoint/2010/main" val="17887671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752600" y="2362200"/>
            <a:ext cx="6935391" cy="1143000"/>
          </a:xfrm>
        </p:spPr>
        <p:txBody>
          <a:bodyPr>
            <a:normAutofit/>
          </a:bodyPr>
          <a:lstStyle/>
          <a:p>
            <a:pPr eaLnBrk="1" hangingPunct="1"/>
            <a:r>
              <a:rPr lang="en-US" b="1" dirty="0">
                <a:solidFill>
                  <a:srgbClr val="0070C0"/>
                </a:solidFill>
              </a:rPr>
              <a:t>The Study Section</a:t>
            </a:r>
          </a:p>
        </p:txBody>
      </p:sp>
    </p:spTree>
    <p:extLst>
      <p:ext uri="{BB962C8B-B14F-4D97-AF65-F5344CB8AC3E}">
        <p14:creationId xmlns:p14="http://schemas.microsoft.com/office/powerpoint/2010/main" val="34374551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AF8908E-35E1-4F77-B466-E888434B5115}"/>
              </a:ext>
            </a:extLst>
          </p:cNvPr>
          <p:cNvSpPr txBox="1"/>
          <p:nvPr/>
        </p:nvSpPr>
        <p:spPr bwMode="auto">
          <a:xfrm>
            <a:off x="4265645" y="1260178"/>
            <a:ext cx="4315591" cy="4071993"/>
          </a:xfrm>
          <a:prstGeom prst="rect">
            <a:avLst/>
          </a:prstGeom>
          <a:noFill/>
          <a:ln>
            <a:solidFill>
              <a:schemeClr val="tx1"/>
            </a:solidFill>
          </a:ln>
          <a:extLst/>
        </p:spPr>
        <p:txBody>
          <a:bodyPr wrap="square" lIns="85433" tIns="42726" rIns="85433" bIns="42726" rtlCol="0">
            <a:spAutoFit/>
          </a:bodyPr>
          <a:lstStyle/>
          <a:p>
            <a:pPr>
              <a:spcBef>
                <a:spcPct val="50000"/>
              </a:spcBef>
            </a:pPr>
            <a:r>
              <a:rPr lang="en-US" sz="1400" b="1" dirty="0"/>
              <a:t>Behavioral Genetics and Epidemiology Study Section </a:t>
            </a:r>
          </a:p>
          <a:p>
            <a:pPr>
              <a:spcBef>
                <a:spcPct val="50000"/>
              </a:spcBef>
            </a:pPr>
            <a:r>
              <a:rPr lang="en-US" sz="1400" b="1" dirty="0"/>
              <a:t>Cancer, Heart, and Sleep Epidemiology A Study Section</a:t>
            </a:r>
            <a:endParaRPr lang="en-US" sz="1400" b="1" dirty="0">
              <a:highlight>
                <a:srgbClr val="FFFF00"/>
              </a:highlight>
            </a:endParaRPr>
          </a:p>
          <a:p>
            <a:pPr>
              <a:spcBef>
                <a:spcPct val="50000"/>
              </a:spcBef>
            </a:pPr>
            <a:r>
              <a:rPr lang="en-US" sz="1400" b="1" dirty="0"/>
              <a:t>Cancer, Heart, and Sleep Epidemiology B Study Section</a:t>
            </a:r>
          </a:p>
          <a:p>
            <a:pPr>
              <a:spcBef>
                <a:spcPct val="50000"/>
              </a:spcBef>
            </a:pPr>
            <a:r>
              <a:rPr lang="en-US" sz="1400" b="1" dirty="0"/>
              <a:t>Infectious, Reproductive, Asthma and Pulmonary Conditions Study Section</a:t>
            </a:r>
          </a:p>
          <a:p>
            <a:pPr>
              <a:spcBef>
                <a:spcPct val="50000"/>
              </a:spcBef>
            </a:pPr>
            <a:r>
              <a:rPr lang="en-US" sz="1400" b="1" dirty="0"/>
              <a:t>Kidney, Nutrition, Obesity and Diabetes Study Section</a:t>
            </a:r>
          </a:p>
          <a:p>
            <a:pPr>
              <a:spcBef>
                <a:spcPct val="50000"/>
              </a:spcBef>
            </a:pPr>
            <a:r>
              <a:rPr lang="en-US" sz="1400" b="1" dirty="0"/>
              <a:t>Neurological, Aging and Musculoskeletal Epidemiology Study Section </a:t>
            </a:r>
          </a:p>
          <a:p>
            <a:pPr>
              <a:spcBef>
                <a:spcPct val="50000"/>
              </a:spcBef>
            </a:pPr>
            <a:r>
              <a:rPr lang="en-US" sz="1400" b="1" dirty="0"/>
              <a:t>Social Sciences and Population Studies Study Section</a:t>
            </a:r>
          </a:p>
          <a:p>
            <a:pPr>
              <a:spcBef>
                <a:spcPct val="50000"/>
              </a:spcBef>
            </a:pPr>
            <a:endParaRPr lang="en-US" sz="1400" b="1" dirty="0"/>
          </a:p>
        </p:txBody>
      </p:sp>
      <p:pic>
        <p:nvPicPr>
          <p:cNvPr id="8" name="Picture 7" descr="An arrow that points to the study sections in the Population Sciences and Epidemiology Integrated Review Group.">
            <a:extLst>
              <a:ext uri="{FF2B5EF4-FFF2-40B4-BE49-F238E27FC236}">
                <a16:creationId xmlns:a16="http://schemas.microsoft.com/office/drawing/2014/main" xmlns="" id="{4C11808F-A327-4AC0-8360-A9574A87C881}"/>
              </a:ext>
            </a:extLst>
          </p:cNvPr>
          <p:cNvPicPr>
            <a:picLocks noChangeAspect="1"/>
          </p:cNvPicPr>
          <p:nvPr/>
        </p:nvPicPr>
        <p:blipFill>
          <a:blip r:embed="rId3"/>
          <a:stretch>
            <a:fillRect/>
          </a:stretch>
        </p:blipFill>
        <p:spPr>
          <a:xfrm>
            <a:off x="3581401" y="1230514"/>
            <a:ext cx="719390" cy="4090771"/>
          </a:xfrm>
          <a:prstGeom prst="rect">
            <a:avLst/>
          </a:prstGeom>
        </p:spPr>
      </p:pic>
      <p:graphicFrame>
        <p:nvGraphicFramePr>
          <p:cNvPr id="12" name="Content Placeholder 11"/>
          <p:cNvGraphicFramePr>
            <a:graphicFrameLocks noGrp="1"/>
          </p:cNvGraphicFramePr>
          <p:nvPr>
            <p:ph idx="1"/>
            <p:extLst>
              <p:ext uri="{D42A27DB-BD31-4B8C-83A1-F6EECF244321}">
                <p14:modId xmlns:p14="http://schemas.microsoft.com/office/powerpoint/2010/main" val="1171225882"/>
              </p:ext>
            </p:extLst>
          </p:nvPr>
        </p:nvGraphicFramePr>
        <p:xfrm>
          <a:off x="685801" y="1524000"/>
          <a:ext cx="2895600" cy="3544350"/>
        </p:xfrm>
        <a:graphic>
          <a:graphicData uri="http://schemas.openxmlformats.org/drawingml/2006/table">
            <a:tbl>
              <a:tblPr firstRow="1" bandRow="1">
                <a:tableStyleId>{5940675A-B579-460E-94D1-54222C63F5DA}</a:tableStyleId>
              </a:tblPr>
              <a:tblGrid>
                <a:gridCol w="2895600">
                  <a:extLst>
                    <a:ext uri="{9D8B030D-6E8A-4147-A177-3AD203B41FA5}">
                      <a16:colId xmlns:a16="http://schemas.microsoft.com/office/drawing/2014/main" xmlns="" val="20000"/>
                    </a:ext>
                  </a:extLst>
                </a:gridCol>
              </a:tblGrid>
              <a:tr h="590725">
                <a:tc>
                  <a:txBody>
                    <a:bodyPr/>
                    <a:lstStyle/>
                    <a:p>
                      <a:r>
                        <a:rPr lang="en-US" sz="1600" b="1" dirty="0"/>
                        <a:t>Integrated Review Groups</a:t>
                      </a:r>
                    </a:p>
                  </a:txBody>
                  <a:tcPr marL="91450" marR="91450" marT="45726" marB="45726"/>
                </a:tc>
                <a:extLst>
                  <a:ext uri="{0D108BD9-81ED-4DB2-BD59-A6C34878D82A}">
                    <a16:rowId xmlns:a16="http://schemas.microsoft.com/office/drawing/2014/main" xmlns="" val="10000"/>
                  </a:ext>
                </a:extLst>
              </a:tr>
              <a:tr h="590725">
                <a:tc>
                  <a:txBody>
                    <a:bodyPr/>
                    <a:lstStyle/>
                    <a:p>
                      <a:r>
                        <a:rPr lang="en-US" sz="1600" dirty="0"/>
                        <a:t>Biobehavioral &amp; Behavioral Processes</a:t>
                      </a:r>
                    </a:p>
                  </a:txBody>
                  <a:tcPr marL="91450" marR="91450" marT="45726" marB="45726"/>
                </a:tc>
                <a:extLst>
                  <a:ext uri="{0D108BD9-81ED-4DB2-BD59-A6C34878D82A}">
                    <a16:rowId xmlns:a16="http://schemas.microsoft.com/office/drawing/2014/main" xmlns="" val="10001"/>
                  </a:ext>
                </a:extLst>
              </a:tr>
              <a:tr h="590725">
                <a:tc>
                  <a:txBody>
                    <a:bodyPr/>
                    <a:lstStyle/>
                    <a:p>
                      <a:r>
                        <a:rPr lang="en-US" sz="1600" dirty="0"/>
                        <a:t>Risk, Prevention &amp; Health Behavior</a:t>
                      </a:r>
                    </a:p>
                  </a:txBody>
                  <a:tcPr marL="91450" marR="91450" marT="45726" marB="45726"/>
                </a:tc>
                <a:extLst>
                  <a:ext uri="{0D108BD9-81ED-4DB2-BD59-A6C34878D82A}">
                    <a16:rowId xmlns:a16="http://schemas.microsoft.com/office/drawing/2014/main" xmlns="" val="10002"/>
                  </a:ext>
                </a:extLst>
              </a:tr>
              <a:tr h="590725">
                <a:tc>
                  <a:txBody>
                    <a:bodyPr/>
                    <a:lstStyle/>
                    <a:p>
                      <a:r>
                        <a:rPr lang="en-US" sz="1600" b="1" baseline="0" dirty="0">
                          <a:solidFill>
                            <a:srgbClr val="719500"/>
                          </a:solidFill>
                        </a:rPr>
                        <a:t>Population Sciences and Epidemiology</a:t>
                      </a:r>
                    </a:p>
                  </a:txBody>
                  <a:tcPr marL="91450" marR="91450" marT="45726" marB="45726"/>
                </a:tc>
                <a:extLst>
                  <a:ext uri="{0D108BD9-81ED-4DB2-BD59-A6C34878D82A}">
                    <a16:rowId xmlns:a16="http://schemas.microsoft.com/office/drawing/2014/main" xmlns="" val="10003"/>
                  </a:ext>
                </a:extLst>
              </a:tr>
              <a:tr h="590725">
                <a:tc>
                  <a:txBody>
                    <a:bodyPr/>
                    <a:lstStyle/>
                    <a:p>
                      <a:r>
                        <a:rPr lang="en-US" sz="1600" b="0" dirty="0">
                          <a:solidFill>
                            <a:schemeClr val="tx1"/>
                          </a:solidFill>
                        </a:rPr>
                        <a:t>Healthcare Delivery &amp; Methodologies</a:t>
                      </a:r>
                    </a:p>
                  </a:txBody>
                  <a:tcPr marL="91450" marR="91450" marT="45726" marB="45726"/>
                </a:tc>
                <a:extLst>
                  <a:ext uri="{0D108BD9-81ED-4DB2-BD59-A6C34878D82A}">
                    <a16:rowId xmlns:a16="http://schemas.microsoft.com/office/drawing/2014/main" xmlns="" val="10004"/>
                  </a:ext>
                </a:extLst>
              </a:tr>
              <a:tr h="590725">
                <a:tc>
                  <a:txBody>
                    <a:bodyPr/>
                    <a:lstStyle/>
                    <a:p>
                      <a:r>
                        <a:rPr lang="en-US" sz="1600" dirty="0"/>
                        <a:t>AIDS</a:t>
                      </a:r>
                      <a:r>
                        <a:rPr lang="en-US" sz="1600" baseline="0" dirty="0"/>
                        <a:t> and Related Research</a:t>
                      </a:r>
                      <a:endParaRPr lang="en-US" sz="1600" dirty="0"/>
                    </a:p>
                  </a:txBody>
                  <a:tcPr marL="91450" marR="91450" marT="45726" marB="45726"/>
                </a:tc>
                <a:extLst>
                  <a:ext uri="{0D108BD9-81ED-4DB2-BD59-A6C34878D82A}">
                    <a16:rowId xmlns:a16="http://schemas.microsoft.com/office/drawing/2014/main" xmlns="" val="10005"/>
                  </a:ext>
                </a:extLst>
              </a:tr>
            </a:tbl>
          </a:graphicData>
        </a:graphic>
      </p:graphicFrame>
      <p:sp>
        <p:nvSpPr>
          <p:cNvPr id="46098" name="Title 1"/>
          <p:cNvSpPr>
            <a:spLocks noGrp="1"/>
          </p:cNvSpPr>
          <p:nvPr>
            <p:ph type="title"/>
          </p:nvPr>
        </p:nvSpPr>
        <p:spPr>
          <a:xfrm>
            <a:off x="457200" y="381000"/>
            <a:ext cx="8152805" cy="532805"/>
          </a:xfrm>
        </p:spPr>
        <p:txBody>
          <a:bodyPr/>
          <a:lstStyle/>
          <a:p>
            <a:r>
              <a:rPr lang="en-US" sz="2400" dirty="0">
                <a:solidFill>
                  <a:srgbClr val="0070C0"/>
                </a:solidFill>
              </a:rPr>
              <a:t>Division of AIDS, Behavioral and Population Sciences</a:t>
            </a:r>
          </a:p>
        </p:txBody>
      </p:sp>
    </p:spTree>
    <p:extLst>
      <p:ext uri="{BB962C8B-B14F-4D97-AF65-F5344CB8AC3E}">
        <p14:creationId xmlns:p14="http://schemas.microsoft.com/office/powerpoint/2010/main" val="9708991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CSR Study Sections are managed by a Scientific Review Officer (SRO) who is a doctoral-level professional, whose scientific background is close to the focus of the study section.</a:t>
            </a:r>
          </a:p>
          <a:p>
            <a:r>
              <a:rPr lang="en-US" dirty="0"/>
              <a:t>Each CSR standing study section has 12-25 regular members who are from the scientific community.  </a:t>
            </a:r>
          </a:p>
          <a:p>
            <a:r>
              <a:rPr lang="en-US" dirty="0"/>
              <a:t>Temporary members are recruited as needed. </a:t>
            </a:r>
          </a:p>
          <a:p>
            <a:r>
              <a:rPr lang="en-US" dirty="0"/>
              <a:t>About 60-100 applications are normally reviewed at each study section meeting.</a:t>
            </a:r>
          </a:p>
          <a:p>
            <a:endParaRPr lang="en-US" dirty="0"/>
          </a:p>
        </p:txBody>
      </p:sp>
      <p:sp>
        <p:nvSpPr>
          <p:cNvPr id="2" name="Title 1"/>
          <p:cNvSpPr>
            <a:spLocks noGrp="1"/>
          </p:cNvSpPr>
          <p:nvPr>
            <p:ph type="title"/>
          </p:nvPr>
        </p:nvSpPr>
        <p:spPr/>
        <p:txBody>
          <a:bodyPr/>
          <a:lstStyle/>
          <a:p>
            <a:r>
              <a:rPr lang="en-US" dirty="0">
                <a:solidFill>
                  <a:srgbClr val="0070C0"/>
                </a:solidFill>
              </a:rPr>
              <a:t>Peer Review in CSR</a:t>
            </a:r>
          </a:p>
        </p:txBody>
      </p:sp>
    </p:spTree>
    <p:extLst>
      <p:ext uri="{BB962C8B-B14F-4D97-AF65-F5344CB8AC3E}">
        <p14:creationId xmlns:p14="http://schemas.microsoft.com/office/powerpoint/2010/main" val="32623546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1329052" y="2515212"/>
            <a:ext cx="6930925" cy="3487043"/>
          </a:xfrm>
        </p:spPr>
        <p:txBody>
          <a:bodyPr/>
          <a:lstStyle/>
          <a:p>
            <a:pPr marL="202203" indent="-202203">
              <a:lnSpc>
                <a:spcPct val="90000"/>
              </a:lnSpc>
              <a:spcBef>
                <a:spcPct val="80000"/>
              </a:spcBef>
            </a:pPr>
            <a:r>
              <a:rPr lang="en-US" dirty="0"/>
              <a:t>Performs administrative review of applications to ensure completeness and accuracy</a:t>
            </a:r>
          </a:p>
          <a:p>
            <a:pPr marL="202203" indent="-202203">
              <a:lnSpc>
                <a:spcPct val="90000"/>
              </a:lnSpc>
              <a:spcBef>
                <a:spcPct val="80000"/>
              </a:spcBef>
            </a:pPr>
            <a:r>
              <a:rPr lang="en-US" dirty="0"/>
              <a:t>Selects reviewers based on broad input</a:t>
            </a:r>
          </a:p>
          <a:p>
            <a:pPr marL="202203" indent="-202203">
              <a:lnSpc>
                <a:spcPct val="90000"/>
              </a:lnSpc>
              <a:spcBef>
                <a:spcPct val="80000"/>
              </a:spcBef>
            </a:pPr>
            <a:r>
              <a:rPr lang="en-US" dirty="0"/>
              <a:t>Manages study section meetings</a:t>
            </a:r>
          </a:p>
          <a:p>
            <a:pPr marL="202203" indent="-202203">
              <a:lnSpc>
                <a:spcPct val="90000"/>
              </a:lnSpc>
              <a:spcBef>
                <a:spcPct val="80000"/>
              </a:spcBef>
            </a:pPr>
            <a:r>
              <a:rPr lang="en-US" dirty="0"/>
              <a:t>Prepares summary statements</a:t>
            </a:r>
          </a:p>
          <a:p>
            <a:pPr marL="202203" indent="-202203">
              <a:lnSpc>
                <a:spcPct val="90000"/>
              </a:lnSpc>
              <a:spcBef>
                <a:spcPct val="80000"/>
              </a:spcBef>
            </a:pPr>
            <a:endParaRPr lang="en-US" dirty="0"/>
          </a:p>
        </p:txBody>
      </p:sp>
      <p:sp>
        <p:nvSpPr>
          <p:cNvPr id="48132" name="Text Box 4"/>
          <p:cNvSpPr txBox="1">
            <a:spLocks noChangeArrowheads="1"/>
          </p:cNvSpPr>
          <p:nvPr/>
        </p:nvSpPr>
        <p:spPr bwMode="auto">
          <a:xfrm>
            <a:off x="1330528" y="1498103"/>
            <a:ext cx="6390680" cy="63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5398" tIns="42706" rIns="85398" bIns="42706" anchor="ctr">
            <a:spAutoFit/>
          </a:bodyPr>
          <a:lstStyle>
            <a:lvl1pPr eaLnBrk="0" hangingPunct="0">
              <a:defRPr sz="2000" b="1">
                <a:solidFill>
                  <a:schemeClr val="tx1"/>
                </a:solidFill>
                <a:latin typeface="Bodoni MT" pitchFamily="18" charset="0"/>
                <a:ea typeface="ＭＳ Ｐゴシック" pitchFamily="1" charset="-128"/>
              </a:defRPr>
            </a:lvl1pPr>
            <a:lvl2pPr marL="742950" indent="-285750" eaLnBrk="0" hangingPunct="0">
              <a:defRPr sz="2000" b="1">
                <a:solidFill>
                  <a:schemeClr val="tx1"/>
                </a:solidFill>
                <a:latin typeface="Bodoni MT" pitchFamily="18" charset="0"/>
                <a:ea typeface="ＭＳ Ｐゴシック" pitchFamily="1" charset="-128"/>
              </a:defRPr>
            </a:lvl2pPr>
            <a:lvl3pPr marL="1143000" indent="-228600" eaLnBrk="0" hangingPunct="0">
              <a:defRPr sz="2000" b="1">
                <a:solidFill>
                  <a:schemeClr val="tx1"/>
                </a:solidFill>
                <a:latin typeface="Bodoni MT" pitchFamily="18" charset="0"/>
                <a:ea typeface="ＭＳ Ｐゴシック" pitchFamily="1" charset="-128"/>
              </a:defRPr>
            </a:lvl3pPr>
            <a:lvl4pPr marL="1600200" indent="-228600" eaLnBrk="0" hangingPunct="0">
              <a:defRPr sz="2000" b="1">
                <a:solidFill>
                  <a:schemeClr val="tx1"/>
                </a:solidFill>
                <a:latin typeface="Bodoni MT" pitchFamily="18" charset="0"/>
                <a:ea typeface="ＭＳ Ｐゴシック" pitchFamily="1" charset="-128"/>
              </a:defRPr>
            </a:lvl4pPr>
            <a:lvl5pPr marL="2057400" indent="-228600" eaLnBrk="0" hangingPunct="0">
              <a:defRPr sz="2000" b="1">
                <a:solidFill>
                  <a:schemeClr val="tx1"/>
                </a:solidFill>
                <a:latin typeface="Bodoni MT" pitchFamily="18" charset="0"/>
                <a:ea typeface="ＭＳ Ｐゴシック" pitchFamily="1" charset="-128"/>
              </a:defRPr>
            </a:lvl5pPr>
            <a:lvl6pPr marL="25146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pPr>
              <a:lnSpc>
                <a:spcPct val="85000"/>
              </a:lnSpc>
              <a:spcBef>
                <a:spcPct val="50000"/>
              </a:spcBef>
            </a:pPr>
            <a:r>
              <a:rPr lang="en-US" sz="2100" dirty="0">
                <a:solidFill>
                  <a:srgbClr val="719500"/>
                </a:solidFill>
                <a:latin typeface="Arial" charset="0"/>
              </a:rPr>
              <a:t>Designated Federal Official with overall responsibility for the review process</a:t>
            </a:r>
          </a:p>
        </p:txBody>
      </p:sp>
      <p:sp>
        <p:nvSpPr>
          <p:cNvPr id="48130" name="Rectangle 2"/>
          <p:cNvSpPr>
            <a:spLocks noGrp="1" noChangeArrowheads="1"/>
          </p:cNvSpPr>
          <p:nvPr>
            <p:ph type="title"/>
          </p:nvPr>
        </p:nvSpPr>
        <p:spPr>
          <a:xfrm>
            <a:off x="457200" y="297359"/>
            <a:ext cx="6570761" cy="769441"/>
          </a:xfrm>
        </p:spPr>
        <p:txBody>
          <a:bodyPr/>
          <a:lstStyle/>
          <a:p>
            <a:pPr eaLnBrk="1" hangingPunct="1"/>
            <a:r>
              <a:rPr lang="en-US" sz="2600" dirty="0">
                <a:solidFill>
                  <a:srgbClr val="0070C0"/>
                </a:solidFill>
              </a:rPr>
              <a:t>Role of the Scientific Review Officer</a:t>
            </a:r>
          </a:p>
        </p:txBody>
      </p:sp>
    </p:spTree>
    <p:extLst>
      <p:ext uri="{BB962C8B-B14F-4D97-AF65-F5344CB8AC3E}">
        <p14:creationId xmlns:p14="http://schemas.microsoft.com/office/powerpoint/2010/main" val="25669731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hoto of a CSR Scientific Reviewer Officer speakign at a review meet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1905000"/>
            <a:ext cx="2667000" cy="3964654"/>
          </a:xfrm>
          <a:prstGeom prst="rect">
            <a:avLst/>
          </a:prstGeom>
        </p:spPr>
      </p:pic>
      <p:sp>
        <p:nvSpPr>
          <p:cNvPr id="49155" name="Rectangle 3"/>
          <p:cNvSpPr>
            <a:spLocks noGrp="1" noChangeArrowheads="1"/>
          </p:cNvSpPr>
          <p:nvPr>
            <p:ph type="body" sz="half" idx="1"/>
          </p:nvPr>
        </p:nvSpPr>
        <p:spPr>
          <a:xfrm>
            <a:off x="838200" y="1981200"/>
            <a:ext cx="3523654" cy="4006453"/>
          </a:xfrm>
        </p:spPr>
        <p:txBody>
          <a:bodyPr>
            <a:normAutofit/>
          </a:bodyPr>
          <a:lstStyle/>
          <a:p>
            <a:pPr marL="202203" indent="-202203">
              <a:spcBef>
                <a:spcPct val="80000"/>
              </a:spcBef>
            </a:pPr>
            <a:r>
              <a:rPr lang="en-US" sz="2000" dirty="0"/>
              <a:t>Doctoral level scientist with expertise related to science reviewed in their study section.</a:t>
            </a:r>
          </a:p>
          <a:p>
            <a:pPr marL="202203" indent="-202203">
              <a:spcBef>
                <a:spcPct val="80000"/>
              </a:spcBef>
            </a:pPr>
            <a:r>
              <a:rPr lang="en-US" sz="2000" dirty="0"/>
              <a:t>Legal responsibility for study section and management of review.</a:t>
            </a:r>
          </a:p>
          <a:p>
            <a:pPr marL="202203" indent="-202203">
              <a:spcBef>
                <a:spcPct val="80000"/>
              </a:spcBef>
            </a:pPr>
            <a:r>
              <a:rPr lang="en-US" sz="2000" dirty="0"/>
              <a:t>Provides written (summary statement) reports to ICs for second  review.</a:t>
            </a:r>
          </a:p>
        </p:txBody>
      </p:sp>
      <p:sp>
        <p:nvSpPr>
          <p:cNvPr id="49156" name="Text Box 4"/>
          <p:cNvSpPr txBox="1">
            <a:spLocks noChangeArrowheads="1"/>
          </p:cNvSpPr>
          <p:nvPr/>
        </p:nvSpPr>
        <p:spPr bwMode="auto">
          <a:xfrm>
            <a:off x="798909" y="1035847"/>
            <a:ext cx="7125891" cy="67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5398" tIns="42706" rIns="85398" bIns="42706" anchor="ctr">
            <a:spAutoFit/>
          </a:bodyPr>
          <a:lstStyle>
            <a:lvl1pPr eaLnBrk="0" hangingPunct="0">
              <a:defRPr sz="2000" b="1">
                <a:solidFill>
                  <a:schemeClr val="tx1"/>
                </a:solidFill>
                <a:latin typeface="Bodoni MT" pitchFamily="18" charset="0"/>
                <a:ea typeface="ＭＳ Ｐゴシック" pitchFamily="1" charset="-128"/>
              </a:defRPr>
            </a:lvl1pPr>
            <a:lvl2pPr marL="742950" indent="-285750" eaLnBrk="0" hangingPunct="0">
              <a:defRPr sz="2000" b="1">
                <a:solidFill>
                  <a:schemeClr val="tx1"/>
                </a:solidFill>
                <a:latin typeface="Bodoni MT" pitchFamily="18" charset="0"/>
                <a:ea typeface="ＭＳ Ｐゴシック" pitchFamily="1" charset="-128"/>
              </a:defRPr>
            </a:lvl2pPr>
            <a:lvl3pPr marL="1143000" indent="-228600" eaLnBrk="0" hangingPunct="0">
              <a:defRPr sz="2000" b="1">
                <a:solidFill>
                  <a:schemeClr val="tx1"/>
                </a:solidFill>
                <a:latin typeface="Bodoni MT" pitchFamily="18" charset="0"/>
                <a:ea typeface="ＭＳ Ｐゴシック" pitchFamily="1" charset="-128"/>
              </a:defRPr>
            </a:lvl3pPr>
            <a:lvl4pPr marL="1600200" indent="-228600" eaLnBrk="0" hangingPunct="0">
              <a:defRPr sz="2000" b="1">
                <a:solidFill>
                  <a:schemeClr val="tx1"/>
                </a:solidFill>
                <a:latin typeface="Bodoni MT" pitchFamily="18" charset="0"/>
                <a:ea typeface="ＭＳ Ｐゴシック" pitchFamily="1" charset="-128"/>
              </a:defRPr>
            </a:lvl4pPr>
            <a:lvl5pPr marL="2057400" indent="-228600" eaLnBrk="0" hangingPunct="0">
              <a:defRPr sz="2000" b="1">
                <a:solidFill>
                  <a:schemeClr val="tx1"/>
                </a:solidFill>
                <a:latin typeface="Bodoni MT" pitchFamily="18" charset="0"/>
                <a:ea typeface="ＭＳ Ｐゴシック" pitchFamily="1" charset="-128"/>
              </a:defRPr>
            </a:lvl5pPr>
            <a:lvl6pPr marL="25146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pPr>
              <a:lnSpc>
                <a:spcPct val="85000"/>
              </a:lnSpc>
              <a:spcBef>
                <a:spcPct val="50000"/>
              </a:spcBef>
            </a:pPr>
            <a:r>
              <a:rPr lang="en-US" sz="2200" dirty="0">
                <a:solidFill>
                  <a:srgbClr val="719500"/>
                </a:solidFill>
                <a:latin typeface="Arial" charset="0"/>
              </a:rPr>
              <a:t>Designated Federal Official with overall responsibility for the review process</a:t>
            </a:r>
          </a:p>
        </p:txBody>
      </p:sp>
      <p:sp>
        <p:nvSpPr>
          <p:cNvPr id="49154" name="Rectangle 2"/>
          <p:cNvSpPr>
            <a:spLocks noGrp="1" noChangeArrowheads="1"/>
          </p:cNvSpPr>
          <p:nvPr>
            <p:ph type="title"/>
          </p:nvPr>
        </p:nvSpPr>
        <p:spPr>
          <a:xfrm>
            <a:off x="457200" y="381000"/>
            <a:ext cx="7163098" cy="534293"/>
          </a:xfrm>
        </p:spPr>
        <p:txBody>
          <a:bodyPr/>
          <a:lstStyle/>
          <a:p>
            <a:pPr eaLnBrk="1" hangingPunct="1"/>
            <a:r>
              <a:rPr lang="en-US" sz="2600" b="1" dirty="0">
                <a:solidFill>
                  <a:srgbClr val="0070C0"/>
                </a:solidFill>
              </a:rPr>
              <a:t>Scientific Review Officer</a:t>
            </a:r>
          </a:p>
        </p:txBody>
      </p:sp>
    </p:spTree>
    <p:custDataLst>
      <p:tags r:id="rId1"/>
    </p:custDataLst>
    <p:extLst>
      <p:ext uri="{BB962C8B-B14F-4D97-AF65-F5344CB8AC3E}">
        <p14:creationId xmlns:p14="http://schemas.microsoft.com/office/powerpoint/2010/main" val="19559253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idx="1"/>
          </p:nvPr>
        </p:nvSpPr>
        <p:spPr>
          <a:xfrm>
            <a:off x="1334989" y="1782961"/>
            <a:ext cx="7188398" cy="4302622"/>
          </a:xfrm>
          <a:noFill/>
        </p:spPr>
        <p:txBody>
          <a:bodyPr lIns="84518" tIns="41515" rIns="84518" bIns="41515"/>
          <a:lstStyle/>
          <a:p>
            <a:pPr marL="202203" indent="-202203">
              <a:spcBef>
                <a:spcPct val="65000"/>
              </a:spcBef>
            </a:pPr>
            <a:r>
              <a:rPr lang="en-US" sz="2100" dirty="0"/>
              <a:t>Assists Scientific Review Officer with administrative and technical review of applications</a:t>
            </a:r>
          </a:p>
          <a:p>
            <a:pPr marL="202203" indent="-202203">
              <a:spcBef>
                <a:spcPct val="65000"/>
              </a:spcBef>
            </a:pPr>
            <a:r>
              <a:rPr lang="en-US" sz="2100" dirty="0"/>
              <a:t>Makes preparation for study section meetings and project site visits</a:t>
            </a:r>
          </a:p>
          <a:p>
            <a:pPr marL="202203" indent="-202203">
              <a:spcBef>
                <a:spcPct val="65000"/>
              </a:spcBef>
            </a:pPr>
            <a:r>
              <a:rPr lang="en-US" sz="2100" dirty="0"/>
              <a:t>Shares administrative responsibilities at meetings</a:t>
            </a:r>
          </a:p>
          <a:p>
            <a:pPr marL="202203" indent="-202203">
              <a:spcBef>
                <a:spcPct val="65000"/>
              </a:spcBef>
            </a:pPr>
            <a:r>
              <a:rPr lang="en-US" sz="2100" dirty="0"/>
              <a:t>Prepares preliminary summary statements for Scientific Review Officers</a:t>
            </a:r>
          </a:p>
        </p:txBody>
      </p:sp>
      <p:sp>
        <p:nvSpPr>
          <p:cNvPr id="50178" name="Rectangle 2"/>
          <p:cNvSpPr>
            <a:spLocks noGrp="1" noChangeArrowheads="1"/>
          </p:cNvSpPr>
          <p:nvPr>
            <p:ph type="title"/>
          </p:nvPr>
        </p:nvSpPr>
        <p:spPr>
          <a:xfrm>
            <a:off x="457200" y="381000"/>
            <a:ext cx="7163097" cy="483692"/>
          </a:xfrm>
          <a:noFill/>
        </p:spPr>
        <p:txBody>
          <a:bodyPr lIns="84518" tIns="41515" rIns="84518" bIns="41515"/>
          <a:lstStyle/>
          <a:p>
            <a:pPr eaLnBrk="1" hangingPunct="1"/>
            <a:r>
              <a:rPr lang="en-US" sz="2600" dirty="0">
                <a:solidFill>
                  <a:srgbClr val="0070C0"/>
                </a:solidFill>
              </a:rPr>
              <a:t>Extramural Support Assistant</a:t>
            </a:r>
          </a:p>
        </p:txBody>
      </p:sp>
    </p:spTree>
    <p:extLst>
      <p:ext uri="{BB962C8B-B14F-4D97-AF65-F5344CB8AC3E}">
        <p14:creationId xmlns:p14="http://schemas.microsoft.com/office/powerpoint/2010/main" val="14129043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osite photo of seven diverse scientists reviewing NIH grant applicaitons at a study section meeting.">
            <a:extLst>
              <a:ext uri="{FF2B5EF4-FFF2-40B4-BE49-F238E27FC236}">
                <a16:creationId xmlns:a16="http://schemas.microsoft.com/office/drawing/2014/main" xmlns="" id="{22F87CFC-0E30-4151-B5DD-38D40602233C}"/>
              </a:ext>
            </a:extLst>
          </p:cNvPr>
          <p:cNvPicPr>
            <a:picLocks noChangeAspect="1"/>
          </p:cNvPicPr>
          <p:nvPr/>
        </p:nvPicPr>
        <p:blipFill>
          <a:blip r:embed="rId3"/>
          <a:stretch>
            <a:fillRect/>
          </a:stretch>
        </p:blipFill>
        <p:spPr>
          <a:xfrm>
            <a:off x="746428" y="5061525"/>
            <a:ext cx="7651143" cy="1469263"/>
          </a:xfrm>
          <a:prstGeom prst="rect">
            <a:avLst/>
          </a:prstGeom>
        </p:spPr>
      </p:pic>
      <p:sp>
        <p:nvSpPr>
          <p:cNvPr id="5" name="Rectangle 3">
            <a:extLst>
              <a:ext uri="{FF2B5EF4-FFF2-40B4-BE49-F238E27FC236}">
                <a16:creationId xmlns:a16="http://schemas.microsoft.com/office/drawing/2014/main" xmlns="" id="{4DEB6FEB-BE0C-49D3-82FD-3A3116EF9238}"/>
              </a:ext>
            </a:extLst>
          </p:cNvPr>
          <p:cNvSpPr txBox="1">
            <a:spLocks noChangeArrowheads="1"/>
          </p:cNvSpPr>
          <p:nvPr/>
        </p:nvSpPr>
        <p:spPr>
          <a:xfrm>
            <a:off x="1219497" y="1337502"/>
            <a:ext cx="7009805" cy="3413760"/>
          </a:xfrm>
          <a:prstGeom prst="rect">
            <a:avLst/>
          </a:prstGeom>
          <a:noFill/>
        </p:spPr>
        <p:txBody>
          <a:bodyPr lIns="84518" tIns="41515" rIns="84518" bIns="41515">
            <a:normAutofit/>
          </a:bodyPr>
          <a:lstStyle>
            <a:lvl1pPr marL="342385" indent="-342385" algn="l" defTabSz="913031" rtl="0" eaLnBrk="1" latinLnBrk="0" hangingPunct="1">
              <a:spcBef>
                <a:spcPct val="20000"/>
              </a:spcBef>
              <a:buClr>
                <a:srgbClr val="719500"/>
              </a:buClr>
              <a:buFont typeface="Arial" pitchFamily="34" charset="0"/>
              <a:buChar char="•"/>
              <a:defRPr sz="2200" kern="1200">
                <a:solidFill>
                  <a:schemeClr val="tx1"/>
                </a:solidFill>
                <a:latin typeface="Arial" pitchFamily="34" charset="0"/>
                <a:ea typeface="+mn-ea"/>
                <a:cs typeface="Arial" pitchFamily="34" charset="0"/>
              </a:defRPr>
            </a:lvl1pPr>
            <a:lvl2pPr marL="342385" indent="291663"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2pPr>
            <a:lvl3pPr marL="749300" indent="-342900" algn="l" defTabSz="913031" rtl="0" eaLnBrk="1" latinLnBrk="0" hangingPunct="1">
              <a:spcBef>
                <a:spcPct val="20000"/>
              </a:spcBef>
              <a:buFont typeface="Arial" pitchFamily="34" charset="0"/>
              <a:buChar char="−"/>
              <a:tabLst>
                <a:tab pos="976436" algn="l"/>
              </a:tabLst>
              <a:defRPr sz="2200" kern="1200">
                <a:solidFill>
                  <a:schemeClr val="tx1"/>
                </a:solidFill>
                <a:latin typeface="Arial" pitchFamily="34" charset="0"/>
                <a:ea typeface="+mn-ea"/>
                <a:cs typeface="Arial" pitchFamily="34" charset="0"/>
              </a:defRPr>
            </a:lvl3pPr>
            <a:lvl4pPr marL="1092200" indent="-292100"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4pPr>
            <a:lvl5pPr marL="1485900" indent="-342900"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5pPr>
            <a:lvl6pPr marL="2510829"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46"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861"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376"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3688" indent="-293688">
              <a:lnSpc>
                <a:spcPct val="90000"/>
              </a:lnSpc>
              <a:spcBef>
                <a:spcPct val="50000"/>
              </a:spcBef>
              <a:buSzPct val="100000"/>
            </a:pPr>
            <a:r>
              <a:rPr lang="en-US" dirty="0"/>
              <a:t>Doctoral degree or equivalent </a:t>
            </a:r>
          </a:p>
          <a:p>
            <a:pPr marL="293688" indent="-293688">
              <a:lnSpc>
                <a:spcPct val="90000"/>
              </a:lnSpc>
              <a:spcBef>
                <a:spcPct val="50000"/>
              </a:spcBef>
              <a:buSzPct val="100000"/>
            </a:pPr>
            <a:r>
              <a:rPr lang="en-US" dirty="0"/>
              <a:t>Demonstrated scientific expertise/research support</a:t>
            </a:r>
          </a:p>
          <a:p>
            <a:pPr marL="293688" indent="-293688">
              <a:lnSpc>
                <a:spcPct val="90000"/>
              </a:lnSpc>
              <a:spcBef>
                <a:spcPct val="50000"/>
              </a:spcBef>
              <a:buSzPct val="100000"/>
            </a:pPr>
            <a:r>
              <a:rPr lang="en-US" dirty="0"/>
              <a:t>Mature judgment and breadth of perspective</a:t>
            </a:r>
          </a:p>
          <a:p>
            <a:pPr marL="293688" indent="-293688">
              <a:lnSpc>
                <a:spcPct val="90000"/>
              </a:lnSpc>
              <a:spcBef>
                <a:spcPct val="50000"/>
              </a:spcBef>
              <a:buSzPct val="100000"/>
            </a:pPr>
            <a:r>
              <a:rPr lang="en-US" dirty="0"/>
              <a:t>Work effectively in a group context</a:t>
            </a:r>
          </a:p>
          <a:p>
            <a:pPr marL="293688" indent="-293688">
              <a:lnSpc>
                <a:spcPct val="90000"/>
              </a:lnSpc>
              <a:spcBef>
                <a:spcPct val="50000"/>
              </a:spcBef>
              <a:buSzPct val="100000"/>
            </a:pPr>
            <a:r>
              <a:rPr lang="en-US" dirty="0"/>
              <a:t>Impartiality</a:t>
            </a:r>
          </a:p>
          <a:p>
            <a:pPr marL="293688" indent="-293688">
              <a:lnSpc>
                <a:spcPct val="90000"/>
              </a:lnSpc>
              <a:spcBef>
                <a:spcPct val="50000"/>
              </a:spcBef>
              <a:buSzPct val="100000"/>
            </a:pPr>
            <a:r>
              <a:rPr lang="en-US" dirty="0"/>
              <a:t>Inclusion of women and minority scientists</a:t>
            </a:r>
          </a:p>
          <a:p>
            <a:pPr marL="293688" indent="-293688">
              <a:lnSpc>
                <a:spcPct val="90000"/>
              </a:lnSpc>
              <a:spcBef>
                <a:spcPct val="50000"/>
              </a:spcBef>
              <a:buSzPct val="100000"/>
            </a:pPr>
            <a:r>
              <a:rPr lang="en-US" dirty="0"/>
              <a:t>Geographic distribution</a:t>
            </a:r>
          </a:p>
        </p:txBody>
      </p:sp>
      <p:sp>
        <p:nvSpPr>
          <p:cNvPr id="51202" name="Rectangle 2"/>
          <p:cNvSpPr>
            <a:spLocks noGrp="1" noChangeArrowheads="1"/>
          </p:cNvSpPr>
          <p:nvPr>
            <p:ph type="title"/>
          </p:nvPr>
        </p:nvSpPr>
        <p:spPr>
          <a:xfrm>
            <a:off x="457200" y="304800"/>
            <a:ext cx="8534400" cy="762000"/>
          </a:xfrm>
          <a:noFill/>
        </p:spPr>
        <p:txBody>
          <a:bodyPr lIns="84518" tIns="41515" rIns="84518" bIns="41515" anchor="ctr">
            <a:normAutofit fontScale="90000"/>
          </a:bodyPr>
          <a:lstStyle/>
          <a:p>
            <a:r>
              <a:rPr lang="en-US" dirty="0">
                <a:solidFill>
                  <a:srgbClr val="0070C0"/>
                </a:solidFill>
              </a:rPr>
              <a:t>SROs Seek Reviewers Who Are Recognized Authorities in Their Field </a:t>
            </a:r>
          </a:p>
        </p:txBody>
      </p:sp>
    </p:spTree>
    <p:extLst>
      <p:ext uri="{BB962C8B-B14F-4D97-AF65-F5344CB8AC3E}">
        <p14:creationId xmlns:p14="http://schemas.microsoft.com/office/powerpoint/2010/main" val="7386177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1447800" y="1219200"/>
            <a:ext cx="5969497" cy="4774406"/>
          </a:xfrm>
        </p:spPr>
        <p:txBody>
          <a:bodyPr/>
          <a:lstStyle/>
          <a:p>
            <a:pPr eaLnBrk="1" hangingPunct="1">
              <a:lnSpc>
                <a:spcPct val="90000"/>
              </a:lnSpc>
              <a:buFontTx/>
              <a:buNone/>
            </a:pPr>
            <a:endParaRPr lang="en-US" sz="2100" dirty="0"/>
          </a:p>
          <a:p>
            <a:pPr eaLnBrk="1" hangingPunct="1">
              <a:lnSpc>
                <a:spcPct val="90000"/>
              </a:lnSpc>
            </a:pPr>
            <a:r>
              <a:rPr lang="en-US" sz="2100" dirty="0"/>
              <a:t>Successful applicants</a:t>
            </a:r>
          </a:p>
          <a:p>
            <a:pPr eaLnBrk="1" hangingPunct="1">
              <a:lnSpc>
                <a:spcPct val="90000"/>
              </a:lnSpc>
            </a:pPr>
            <a:endParaRPr lang="en-US" sz="1100" dirty="0"/>
          </a:p>
          <a:p>
            <a:pPr eaLnBrk="1" hangingPunct="1">
              <a:lnSpc>
                <a:spcPct val="90000"/>
              </a:lnSpc>
            </a:pPr>
            <a:r>
              <a:rPr lang="en-US" sz="2100" dirty="0"/>
              <a:t>Recommendations from reviewers and NIH staff </a:t>
            </a:r>
          </a:p>
          <a:p>
            <a:pPr lvl="1" eaLnBrk="1" hangingPunct="1">
              <a:lnSpc>
                <a:spcPct val="90000"/>
              </a:lnSpc>
              <a:buFontTx/>
              <a:buNone/>
            </a:pPr>
            <a:endParaRPr lang="en-US" sz="1100" dirty="0"/>
          </a:p>
          <a:p>
            <a:pPr eaLnBrk="1" hangingPunct="1">
              <a:lnSpc>
                <a:spcPct val="90000"/>
              </a:lnSpc>
            </a:pPr>
            <a:r>
              <a:rPr lang="en-US" sz="2100" dirty="0"/>
              <a:t>NIH </a:t>
            </a:r>
            <a:r>
              <a:rPr lang="en-US" sz="2100" dirty="0" err="1"/>
              <a:t>RePORTER</a:t>
            </a:r>
            <a:r>
              <a:rPr lang="en-US" sz="2100" dirty="0"/>
              <a:t> (</a:t>
            </a:r>
            <a:r>
              <a:rPr lang="en-US" sz="2100" dirty="0">
                <a:hlinkClick r:id="rId4"/>
              </a:rPr>
              <a:t>http://projectreporter.nih.gov/reporter.cfm</a:t>
            </a:r>
            <a:r>
              <a:rPr lang="en-US" sz="2100" dirty="0"/>
              <a:t>)</a:t>
            </a:r>
          </a:p>
          <a:p>
            <a:pPr eaLnBrk="1" hangingPunct="1">
              <a:lnSpc>
                <a:spcPct val="90000"/>
              </a:lnSpc>
              <a:buFontTx/>
              <a:buNone/>
            </a:pPr>
            <a:endParaRPr lang="en-US" sz="1100" dirty="0"/>
          </a:p>
          <a:p>
            <a:pPr eaLnBrk="1" hangingPunct="1">
              <a:lnSpc>
                <a:spcPct val="90000"/>
              </a:lnSpc>
            </a:pPr>
            <a:r>
              <a:rPr lang="en-US" sz="2100" dirty="0"/>
              <a:t>NIH PI and reviewer databases</a:t>
            </a:r>
          </a:p>
          <a:p>
            <a:pPr eaLnBrk="1" hangingPunct="1">
              <a:lnSpc>
                <a:spcPct val="90000"/>
              </a:lnSpc>
            </a:pPr>
            <a:endParaRPr lang="en-US" sz="1100" dirty="0"/>
          </a:p>
          <a:p>
            <a:pPr eaLnBrk="1" hangingPunct="1">
              <a:lnSpc>
                <a:spcPct val="90000"/>
              </a:lnSpc>
            </a:pPr>
            <a:r>
              <a:rPr lang="en-US" sz="2100" dirty="0"/>
              <a:t>Internet</a:t>
            </a:r>
          </a:p>
          <a:p>
            <a:pPr eaLnBrk="1" hangingPunct="1">
              <a:lnSpc>
                <a:spcPct val="90000"/>
              </a:lnSpc>
              <a:buFontTx/>
              <a:buNone/>
            </a:pPr>
            <a:endParaRPr lang="en-US" sz="1100" dirty="0"/>
          </a:p>
          <a:p>
            <a:pPr eaLnBrk="1" hangingPunct="1">
              <a:lnSpc>
                <a:spcPct val="90000"/>
              </a:lnSpc>
            </a:pPr>
            <a:r>
              <a:rPr lang="en-US" sz="2100" dirty="0"/>
              <a:t>Scientific conferences</a:t>
            </a:r>
          </a:p>
          <a:p>
            <a:pPr marL="0" indent="0" eaLnBrk="1" hangingPunct="1">
              <a:lnSpc>
                <a:spcPct val="90000"/>
              </a:lnSpc>
              <a:buNone/>
            </a:pPr>
            <a:endParaRPr lang="en-US" sz="1100" dirty="0"/>
          </a:p>
          <a:p>
            <a:pPr eaLnBrk="1" hangingPunct="1">
              <a:lnSpc>
                <a:spcPct val="90000"/>
              </a:lnSpc>
            </a:pPr>
            <a:r>
              <a:rPr lang="en-US" sz="2100" dirty="0"/>
              <a:t>Volunteers</a:t>
            </a:r>
          </a:p>
          <a:p>
            <a:pPr eaLnBrk="1" hangingPunct="1">
              <a:lnSpc>
                <a:spcPct val="90000"/>
              </a:lnSpc>
            </a:pPr>
            <a:endParaRPr lang="en-US" sz="2100" dirty="0"/>
          </a:p>
        </p:txBody>
      </p:sp>
      <p:sp>
        <p:nvSpPr>
          <p:cNvPr id="52226" name="Rectangle 2"/>
          <p:cNvSpPr>
            <a:spLocks noGrp="1" noChangeArrowheads="1"/>
          </p:cNvSpPr>
          <p:nvPr>
            <p:ph type="title"/>
          </p:nvPr>
        </p:nvSpPr>
        <p:spPr/>
        <p:txBody>
          <a:bodyPr/>
          <a:lstStyle/>
          <a:p>
            <a:pPr eaLnBrk="1" hangingPunct="1"/>
            <a:r>
              <a:rPr lang="en-US" dirty="0">
                <a:solidFill>
                  <a:srgbClr val="0070C0"/>
                </a:solidFill>
              </a:rPr>
              <a:t>Where Do We Find Reviewers?</a:t>
            </a:r>
          </a:p>
        </p:txBody>
      </p:sp>
    </p:spTree>
    <p:custDataLst>
      <p:tags r:id="rId1"/>
    </p:custDataLst>
    <p:extLst>
      <p:ext uri="{BB962C8B-B14F-4D97-AF65-F5344CB8AC3E}">
        <p14:creationId xmlns:p14="http://schemas.microsoft.com/office/powerpoint/2010/main" val="7805504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idx="1"/>
          </p:nvPr>
        </p:nvSpPr>
        <p:spPr>
          <a:xfrm>
            <a:off x="1246131" y="1680755"/>
            <a:ext cx="7009805" cy="2838994"/>
          </a:xfrm>
          <a:noFill/>
        </p:spPr>
        <p:txBody>
          <a:bodyPr lIns="84518" tIns="41515" rIns="84518" bIns="41515">
            <a:normAutofit/>
          </a:bodyPr>
          <a:lstStyle/>
          <a:p>
            <a:pPr marL="293688" indent="-293688">
              <a:lnSpc>
                <a:spcPct val="90000"/>
              </a:lnSpc>
              <a:spcBef>
                <a:spcPct val="50000"/>
              </a:spcBef>
            </a:pPr>
            <a:r>
              <a:rPr lang="en-US" dirty="0"/>
              <a:t>Has a particularly strong scientific and NIH funding track record</a:t>
            </a:r>
          </a:p>
          <a:p>
            <a:pPr marL="293688" indent="-293688">
              <a:lnSpc>
                <a:spcPct val="90000"/>
              </a:lnSpc>
              <a:spcBef>
                <a:spcPct val="50000"/>
              </a:spcBef>
            </a:pPr>
            <a:r>
              <a:rPr lang="en-US" dirty="0"/>
              <a:t>Is a leader in her or his specialty</a:t>
            </a:r>
          </a:p>
          <a:p>
            <a:pPr marL="293688" indent="-293688">
              <a:lnSpc>
                <a:spcPct val="90000"/>
              </a:lnSpc>
              <a:spcBef>
                <a:spcPct val="50000"/>
              </a:spcBef>
            </a:pPr>
            <a:r>
              <a:rPr lang="en-US" dirty="0"/>
              <a:t>Has an especially broad perspective</a:t>
            </a:r>
          </a:p>
          <a:p>
            <a:pPr marL="293688" indent="-293688">
              <a:lnSpc>
                <a:spcPct val="90000"/>
              </a:lnSpc>
              <a:spcBef>
                <a:spcPct val="50000"/>
              </a:spcBef>
            </a:pPr>
            <a:r>
              <a:rPr lang="en-US" dirty="0"/>
              <a:t>Communicates particularly well</a:t>
            </a:r>
          </a:p>
          <a:p>
            <a:pPr marL="293688" indent="-293688">
              <a:lnSpc>
                <a:spcPct val="90000"/>
              </a:lnSpc>
              <a:spcBef>
                <a:spcPct val="50000"/>
              </a:spcBef>
            </a:pPr>
            <a:r>
              <a:rPr lang="en-US" dirty="0"/>
              <a:t>Has a particularly strong reputation for impartiality</a:t>
            </a:r>
          </a:p>
        </p:txBody>
      </p:sp>
      <p:sp>
        <p:nvSpPr>
          <p:cNvPr id="51202" name="Rectangle 2"/>
          <p:cNvSpPr>
            <a:spLocks noGrp="1" noChangeArrowheads="1"/>
          </p:cNvSpPr>
          <p:nvPr>
            <p:ph type="title"/>
          </p:nvPr>
        </p:nvSpPr>
        <p:spPr>
          <a:xfrm>
            <a:off x="483834" y="452024"/>
            <a:ext cx="8534400" cy="477738"/>
          </a:xfrm>
          <a:noFill/>
        </p:spPr>
        <p:txBody>
          <a:bodyPr lIns="84518" tIns="41515" rIns="84518" bIns="41515" anchor="ctr">
            <a:noAutofit/>
          </a:bodyPr>
          <a:lstStyle/>
          <a:p>
            <a:pPr eaLnBrk="1" hangingPunct="1"/>
            <a:r>
              <a:rPr lang="en-US" sz="2600" dirty="0">
                <a:solidFill>
                  <a:srgbClr val="0070C0"/>
                </a:solidFill>
              </a:rPr>
              <a:t>The SRO Selects a Chair Among the Panel Who... </a:t>
            </a:r>
          </a:p>
        </p:txBody>
      </p:sp>
    </p:spTree>
    <p:extLst>
      <p:ext uri="{BB962C8B-B14F-4D97-AF65-F5344CB8AC3E}">
        <p14:creationId xmlns:p14="http://schemas.microsoft.com/office/powerpoint/2010/main" val="33900300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 of Building One, the main administrative building, at the National Institutes of Heal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97000"/>
            <a:ext cx="4895850"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txBox="1">
            <a:spLocks noChangeArrowheads="1"/>
          </p:cNvSpPr>
          <p:nvPr/>
        </p:nvSpPr>
        <p:spPr>
          <a:xfrm>
            <a:off x="5791200" y="2133604"/>
            <a:ext cx="2809875" cy="2820293"/>
          </a:xfrm>
          <a:prstGeom prst="rect">
            <a:avLst/>
          </a:prstGeom>
        </p:spPr>
        <p:txBody>
          <a:bodyPr lIns="91418" tIns="45709" rIns="91418" bIns="45709">
            <a:normAutofit fontScale="92500" lnSpcReduction="10000"/>
          </a:bodyPr>
          <a:lstStyle>
            <a:lvl1pPr marL="342471" indent="-342471" algn="l" defTabSz="913259" rtl="0" eaLnBrk="1" latinLnBrk="0" hangingPunct="1">
              <a:spcBef>
                <a:spcPct val="20000"/>
              </a:spcBef>
              <a:buClr>
                <a:srgbClr val="719500"/>
              </a:buClr>
              <a:buFont typeface="Arial" pitchFamily="34" charset="0"/>
              <a:buChar char="•"/>
              <a:defRPr sz="2200" kern="1200">
                <a:solidFill>
                  <a:schemeClr val="tx1"/>
                </a:solidFill>
                <a:latin typeface="Arial" pitchFamily="34" charset="0"/>
                <a:ea typeface="+mn-ea"/>
                <a:cs typeface="Arial" pitchFamily="34" charset="0"/>
              </a:defRPr>
            </a:lvl1pPr>
            <a:lvl2pPr marL="342471" indent="291736" algn="l" defTabSz="913259"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2pPr>
            <a:lvl3pPr marL="913259" indent="-228308" algn="l" defTabSz="913259" rtl="0" eaLnBrk="1" latinLnBrk="0" hangingPunct="1">
              <a:spcBef>
                <a:spcPct val="20000"/>
              </a:spcBef>
              <a:buFont typeface="Arial" pitchFamily="34" charset="0"/>
              <a:buChar char="•"/>
              <a:tabLst>
                <a:tab pos="976680" algn="l"/>
              </a:tabLst>
              <a:defRPr sz="2200" kern="1200">
                <a:solidFill>
                  <a:schemeClr val="tx1"/>
                </a:solidFill>
                <a:latin typeface="Arial" pitchFamily="34" charset="0"/>
                <a:ea typeface="+mn-ea"/>
                <a:cs typeface="Arial" pitchFamily="34" charset="0"/>
              </a:defRPr>
            </a:lvl3pPr>
            <a:lvl4pPr marL="1255731" indent="-279054" algn="l" defTabSz="913259"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4pPr>
            <a:lvl5pPr marL="1547463" indent="-291736" algn="l" defTabSz="913259"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5pPr>
            <a:lvl6pPr marL="2511457" indent="-228308" algn="l" defTabSz="913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087" indent="-228308" algn="l" defTabSz="913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17" indent="-228308" algn="l" defTabSz="913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46" indent="-228308" algn="l" defTabSz="91325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
            </a:pPr>
            <a:r>
              <a:rPr lang="en-US" dirty="0">
                <a:solidFill>
                  <a:prstClr val="black"/>
                </a:solidFill>
              </a:rPr>
              <a:t>Much of the biomedical research in the United States is supported by the Federal Government, primarily the National Institutes of Health (NIH)</a:t>
            </a:r>
          </a:p>
        </p:txBody>
      </p:sp>
      <p:sp>
        <p:nvSpPr>
          <p:cNvPr id="2" name="Title 1"/>
          <p:cNvSpPr>
            <a:spLocks noGrp="1"/>
          </p:cNvSpPr>
          <p:nvPr>
            <p:ph type="title"/>
          </p:nvPr>
        </p:nvSpPr>
        <p:spPr/>
        <p:txBody>
          <a:bodyPr/>
          <a:lstStyle/>
          <a:p>
            <a:r>
              <a:rPr lang="en-US" dirty="0">
                <a:solidFill>
                  <a:srgbClr val="0070C0"/>
                </a:solidFill>
              </a:rPr>
              <a:t>National Institutes of Health</a:t>
            </a:r>
          </a:p>
        </p:txBody>
      </p:sp>
    </p:spTree>
    <p:extLst>
      <p:ext uri="{BB962C8B-B14F-4D97-AF65-F5344CB8AC3E}">
        <p14:creationId xmlns:p14="http://schemas.microsoft.com/office/powerpoint/2010/main" val="8586471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Content Placeholder 2"/>
          <p:cNvSpPr>
            <a:spLocks noGrp="1"/>
          </p:cNvSpPr>
          <p:nvPr>
            <p:ph idx="1"/>
          </p:nvPr>
        </p:nvSpPr>
        <p:spPr>
          <a:xfrm>
            <a:off x="1067114" y="1980910"/>
            <a:ext cx="7582793" cy="2909589"/>
          </a:xfrm>
        </p:spPr>
        <p:txBody>
          <a:bodyPr/>
          <a:lstStyle/>
          <a:p>
            <a:pPr>
              <a:spcBef>
                <a:spcPct val="0"/>
              </a:spcBef>
            </a:pPr>
            <a:r>
              <a:rPr lang="en-US" dirty="0"/>
              <a:t>Each application is assigned to 3 or more reviewers 5-6 weeks in advance</a:t>
            </a:r>
          </a:p>
          <a:p>
            <a:pPr>
              <a:spcBef>
                <a:spcPct val="0"/>
              </a:spcBef>
              <a:buFontTx/>
              <a:buNone/>
            </a:pPr>
            <a:endParaRPr lang="en-US" sz="1500" dirty="0"/>
          </a:p>
          <a:p>
            <a:pPr>
              <a:spcBef>
                <a:spcPct val="0"/>
              </a:spcBef>
            </a:pPr>
            <a:r>
              <a:rPr lang="en-US" dirty="0"/>
              <a:t>Reviewers assess each application by providing: </a:t>
            </a:r>
          </a:p>
          <a:p>
            <a:pPr lvl="1">
              <a:spcBef>
                <a:spcPct val="0"/>
              </a:spcBef>
            </a:pPr>
            <a:r>
              <a:rPr lang="en-US" dirty="0"/>
              <a:t>A preliminary Overall Impact score </a:t>
            </a:r>
          </a:p>
          <a:p>
            <a:pPr lvl="1">
              <a:spcBef>
                <a:spcPct val="0"/>
              </a:spcBef>
            </a:pPr>
            <a:r>
              <a:rPr lang="en-US" dirty="0"/>
              <a:t>Criterion Scores for each of the 5 Core Review Criteria</a:t>
            </a:r>
          </a:p>
          <a:p>
            <a:pPr lvl="1">
              <a:spcBef>
                <a:spcPct val="0"/>
              </a:spcBef>
            </a:pPr>
            <a:r>
              <a:rPr lang="en-US" dirty="0"/>
              <a:t>A written critique</a:t>
            </a:r>
          </a:p>
          <a:p>
            <a:pPr>
              <a:spcBef>
                <a:spcPct val="0"/>
              </a:spcBef>
              <a:buFontTx/>
              <a:buNone/>
            </a:pPr>
            <a:endParaRPr lang="en-US" sz="1500" dirty="0"/>
          </a:p>
          <a:p>
            <a:pPr>
              <a:spcBef>
                <a:spcPct val="0"/>
              </a:spcBef>
              <a:buFontTx/>
              <a:buNone/>
            </a:pPr>
            <a:r>
              <a:rPr lang="en-US" sz="2100" dirty="0"/>
              <a:t>	</a:t>
            </a:r>
            <a:endParaRPr lang="en-US" sz="2300" dirty="0"/>
          </a:p>
          <a:p>
            <a:pPr>
              <a:buFontTx/>
              <a:buNone/>
            </a:pPr>
            <a:endParaRPr lang="en-US" dirty="0"/>
          </a:p>
        </p:txBody>
      </p:sp>
      <p:sp>
        <p:nvSpPr>
          <p:cNvPr id="53250" name="Title 1"/>
          <p:cNvSpPr>
            <a:spLocks noGrp="1"/>
          </p:cNvSpPr>
          <p:nvPr>
            <p:ph type="title"/>
          </p:nvPr>
        </p:nvSpPr>
        <p:spPr>
          <a:xfrm>
            <a:off x="459879" y="457200"/>
            <a:ext cx="7160121" cy="421184"/>
          </a:xfrm>
        </p:spPr>
        <p:txBody>
          <a:bodyPr>
            <a:noAutofit/>
          </a:bodyPr>
          <a:lstStyle/>
          <a:p>
            <a:r>
              <a:rPr lang="en-US" dirty="0">
                <a:solidFill>
                  <a:srgbClr val="0070C0"/>
                </a:solidFill>
              </a:rPr>
              <a:t>Before the Study Section Meeting </a:t>
            </a:r>
          </a:p>
        </p:txBody>
      </p:sp>
    </p:spTree>
    <p:extLst>
      <p:ext uri="{BB962C8B-B14F-4D97-AF65-F5344CB8AC3E}">
        <p14:creationId xmlns:p14="http://schemas.microsoft.com/office/powerpoint/2010/main" val="21833171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hoto of a scientific review officer speaking to three reviewers at a meeting table.">
            <a:extLst>
              <a:ext uri="{FF2B5EF4-FFF2-40B4-BE49-F238E27FC236}">
                <a16:creationId xmlns:a16="http://schemas.microsoft.com/office/drawing/2014/main" xmlns="" id="{34400DCF-7E4B-4B7C-8BC1-04938764B1D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4158"/>
          </a:xfrm>
        </p:spPr>
      </p:pic>
      <p:sp>
        <p:nvSpPr>
          <p:cNvPr id="4" name="Title 1">
            <a:extLst>
              <a:ext uri="{FF2B5EF4-FFF2-40B4-BE49-F238E27FC236}">
                <a16:creationId xmlns:a16="http://schemas.microsoft.com/office/drawing/2014/main" xmlns="" id="{7B368D65-482F-4436-B719-99457C288CD6}"/>
              </a:ext>
            </a:extLst>
          </p:cNvPr>
          <p:cNvSpPr>
            <a:spLocks noGrp="1"/>
          </p:cNvSpPr>
          <p:nvPr>
            <p:ph type="title"/>
          </p:nvPr>
        </p:nvSpPr>
        <p:spPr>
          <a:xfrm>
            <a:off x="0" y="609600"/>
            <a:ext cx="9144000" cy="1066800"/>
          </a:xfrm>
          <a:solidFill>
            <a:srgbClr val="6C3A77"/>
          </a:solidFill>
        </p:spPr>
        <p:txBody>
          <a:bodyPr>
            <a:normAutofit fontScale="90000"/>
          </a:bodyPr>
          <a:lstStyle/>
          <a:p>
            <a:pPr algn="ctr"/>
            <a:r>
              <a:rPr lang="en-US" dirty="0"/>
              <a:t/>
            </a:r>
            <a:br>
              <a:rPr lang="en-US" dirty="0"/>
            </a:br>
            <a:r>
              <a:rPr lang="en-US" dirty="0">
                <a:solidFill>
                  <a:schemeClr val="bg1"/>
                </a:solidFill>
              </a:rPr>
              <a:t>The SRO Assigns at Least Three Reviewers </a:t>
            </a:r>
            <a:br>
              <a:rPr lang="en-US" dirty="0">
                <a:solidFill>
                  <a:schemeClr val="bg1"/>
                </a:solidFill>
              </a:rPr>
            </a:br>
            <a:r>
              <a:rPr lang="en-US" dirty="0">
                <a:solidFill>
                  <a:schemeClr val="bg1"/>
                </a:solidFill>
              </a:rPr>
              <a:t>to an Application</a:t>
            </a:r>
            <a:r>
              <a:rPr lang="en-US" dirty="0"/>
              <a:t/>
            </a:r>
            <a:br>
              <a:rPr lang="en-US" dirty="0"/>
            </a:br>
            <a:endParaRPr lang="en-US" dirty="0"/>
          </a:p>
        </p:txBody>
      </p:sp>
    </p:spTree>
    <p:extLst>
      <p:ext uri="{BB962C8B-B14F-4D97-AF65-F5344CB8AC3E}">
        <p14:creationId xmlns:p14="http://schemas.microsoft.com/office/powerpoint/2010/main" val="4562240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524000"/>
            <a:ext cx="6934200" cy="4419600"/>
          </a:xfrm>
        </p:spPr>
        <p:txBody>
          <a:bodyPr/>
          <a:lstStyle/>
          <a:p>
            <a:pPr marL="0" indent="0">
              <a:buNone/>
            </a:pPr>
            <a:r>
              <a:rPr lang="en-US" b="1" dirty="0">
                <a:solidFill>
                  <a:srgbClr val="719500"/>
                </a:solidFill>
              </a:rPr>
              <a:t>What Constitutes a Reviewer COI?</a:t>
            </a:r>
          </a:p>
          <a:p>
            <a:endParaRPr lang="en-US" dirty="0"/>
          </a:p>
          <a:p>
            <a:r>
              <a:rPr lang="en-US" dirty="0"/>
              <a:t>Institutional</a:t>
            </a:r>
          </a:p>
          <a:p>
            <a:r>
              <a:rPr lang="en-US" dirty="0"/>
              <a:t>Family member/close friend</a:t>
            </a:r>
          </a:p>
          <a:p>
            <a:r>
              <a:rPr lang="en-US" dirty="0"/>
              <a:t>Collaborator/Key Personnel</a:t>
            </a:r>
          </a:p>
          <a:p>
            <a:r>
              <a:rPr lang="en-US" dirty="0"/>
              <a:t>Longstanding scientific disagreement</a:t>
            </a:r>
          </a:p>
          <a:p>
            <a:r>
              <a:rPr lang="en-US" dirty="0"/>
              <a:t>Personal bias</a:t>
            </a:r>
          </a:p>
          <a:p>
            <a:r>
              <a:rPr lang="en-US" dirty="0"/>
              <a:t>Appearance of conflict</a:t>
            </a:r>
          </a:p>
          <a:p>
            <a:endParaRPr lang="en-US" dirty="0"/>
          </a:p>
          <a:p>
            <a:pPr marL="0" indent="0">
              <a:buNone/>
            </a:pPr>
            <a:r>
              <a:rPr lang="en-US" dirty="0"/>
              <a:t>             </a:t>
            </a:r>
            <a:r>
              <a:rPr lang="en-US" dirty="0">
                <a:hlinkClick r:id="rId2"/>
              </a:rPr>
              <a:t>http://grants.nih.gov/grants/peer/peer_coi.htm</a:t>
            </a:r>
            <a:r>
              <a:rPr lang="en-US" dirty="0"/>
              <a:t>  </a:t>
            </a:r>
          </a:p>
          <a:p>
            <a:endParaRPr lang="en-US" dirty="0"/>
          </a:p>
        </p:txBody>
      </p:sp>
      <p:sp>
        <p:nvSpPr>
          <p:cNvPr id="2" name="Title 1"/>
          <p:cNvSpPr>
            <a:spLocks noGrp="1"/>
          </p:cNvSpPr>
          <p:nvPr>
            <p:ph type="title"/>
          </p:nvPr>
        </p:nvSpPr>
        <p:spPr/>
        <p:txBody>
          <a:bodyPr/>
          <a:lstStyle/>
          <a:p>
            <a:r>
              <a:rPr lang="en-US" dirty="0">
                <a:solidFill>
                  <a:srgbClr val="0070C0"/>
                </a:solidFill>
              </a:rPr>
              <a:t>Reviewer Conflicts of Interest (COI)</a:t>
            </a:r>
          </a:p>
        </p:txBody>
      </p:sp>
    </p:spTree>
    <p:extLst>
      <p:ext uri="{BB962C8B-B14F-4D97-AF65-F5344CB8AC3E}">
        <p14:creationId xmlns:p14="http://schemas.microsoft.com/office/powerpoint/2010/main" val="112628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idx="1"/>
          </p:nvPr>
        </p:nvSpPr>
        <p:spPr>
          <a:xfrm>
            <a:off x="1176337" y="1356122"/>
            <a:ext cx="6977063" cy="4816078"/>
          </a:xfrm>
          <a:noFill/>
        </p:spPr>
        <p:txBody>
          <a:bodyPr lIns="84633" tIns="41573" rIns="84633" bIns="41573"/>
          <a:lstStyle/>
          <a:p>
            <a:pPr marL="200717" indent="-200717">
              <a:lnSpc>
                <a:spcPct val="90000"/>
              </a:lnSpc>
              <a:spcBef>
                <a:spcPct val="60000"/>
              </a:spcBef>
            </a:pPr>
            <a:r>
              <a:rPr lang="en-US" sz="2100" dirty="0"/>
              <a:t>Review materials and proceedings of review meetings represent confidential information for reviewers and NIH staff.</a:t>
            </a:r>
          </a:p>
          <a:p>
            <a:pPr marL="200717" indent="-200717">
              <a:lnSpc>
                <a:spcPct val="90000"/>
              </a:lnSpc>
              <a:spcBef>
                <a:spcPct val="60000"/>
              </a:spcBef>
            </a:pPr>
            <a:r>
              <a:rPr lang="en-US" sz="2100" dirty="0"/>
              <a:t>At the end of each meeting, reviewers must destroy or return all review-related material.</a:t>
            </a:r>
          </a:p>
          <a:p>
            <a:pPr marL="200717" indent="-200717">
              <a:lnSpc>
                <a:spcPct val="90000"/>
              </a:lnSpc>
              <a:spcBef>
                <a:spcPct val="60000"/>
              </a:spcBef>
            </a:pPr>
            <a:r>
              <a:rPr lang="en-US" sz="2100" dirty="0"/>
              <a:t>Reviewers should not discuss review proceedings with anyone except the SRO.</a:t>
            </a:r>
          </a:p>
          <a:p>
            <a:pPr marL="200717" indent="-200717">
              <a:lnSpc>
                <a:spcPct val="90000"/>
              </a:lnSpc>
              <a:spcBef>
                <a:spcPct val="60000"/>
              </a:spcBef>
            </a:pPr>
            <a:r>
              <a:rPr lang="en-US" sz="2100" dirty="0"/>
              <a:t>Questions concerning review proceedings should be referred to the SRO.</a:t>
            </a:r>
          </a:p>
          <a:p>
            <a:pPr marL="200717" indent="-200717">
              <a:lnSpc>
                <a:spcPct val="90000"/>
              </a:lnSpc>
              <a:spcBef>
                <a:spcPct val="60000"/>
              </a:spcBef>
            </a:pPr>
            <a:r>
              <a:rPr lang="en-US" sz="2100" dirty="0"/>
              <a:t>Applicants should never communicate directly with any members of the study section about an application.</a:t>
            </a:r>
          </a:p>
        </p:txBody>
      </p:sp>
      <p:sp>
        <p:nvSpPr>
          <p:cNvPr id="56322" name="Rectangle 2"/>
          <p:cNvSpPr>
            <a:spLocks noGrp="1" noChangeArrowheads="1"/>
          </p:cNvSpPr>
          <p:nvPr>
            <p:ph type="title"/>
          </p:nvPr>
        </p:nvSpPr>
        <p:spPr>
          <a:xfrm>
            <a:off x="457200" y="304800"/>
            <a:ext cx="7228583" cy="684609"/>
          </a:xfrm>
          <a:noFill/>
        </p:spPr>
        <p:txBody>
          <a:bodyPr lIns="84633" tIns="41573" rIns="84633" bIns="41573"/>
          <a:lstStyle/>
          <a:p>
            <a:pPr eaLnBrk="1" hangingPunct="1"/>
            <a:r>
              <a:rPr lang="en-US" sz="2600" dirty="0">
                <a:solidFill>
                  <a:srgbClr val="0070C0"/>
                </a:solidFill>
              </a:rPr>
              <a:t>Confidentiality</a:t>
            </a:r>
          </a:p>
        </p:txBody>
      </p:sp>
    </p:spTree>
    <p:extLst>
      <p:ext uri="{BB962C8B-B14F-4D97-AF65-F5344CB8AC3E}">
        <p14:creationId xmlns:p14="http://schemas.microsoft.com/office/powerpoint/2010/main" val="31583339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1066800" y="1744272"/>
            <a:ext cx="7163098" cy="3498950"/>
          </a:xfrm>
        </p:spPr>
        <p:txBody>
          <a:bodyPr>
            <a:normAutofit/>
          </a:bodyPr>
          <a:lstStyle/>
          <a:p>
            <a:r>
              <a:rPr lang="en-US" sz="2100" dirty="0"/>
              <a:t>Partners with their Scientific Review Officer to conduct the meeting</a:t>
            </a:r>
          </a:p>
          <a:p>
            <a:pPr>
              <a:buFontTx/>
              <a:buNone/>
            </a:pPr>
            <a:endParaRPr lang="en-US" sz="800" dirty="0"/>
          </a:p>
          <a:p>
            <a:r>
              <a:rPr lang="en-US" sz="2100" dirty="0"/>
              <a:t>Guides and summarizes study section discussion</a:t>
            </a:r>
          </a:p>
          <a:p>
            <a:pPr>
              <a:buFontTx/>
              <a:buNone/>
            </a:pPr>
            <a:endParaRPr lang="en-US" sz="800" dirty="0"/>
          </a:p>
          <a:p>
            <a:r>
              <a:rPr lang="en-US" sz="2100" dirty="0"/>
              <a:t>Ensures all study section member opinions are given careful consideration</a:t>
            </a:r>
          </a:p>
          <a:p>
            <a:pPr>
              <a:buFontTx/>
              <a:buNone/>
            </a:pPr>
            <a:endParaRPr lang="en-US" sz="800" dirty="0"/>
          </a:p>
          <a:p>
            <a:r>
              <a:rPr lang="en-US" sz="2100" dirty="0"/>
              <a:t>Manages scientific discussions at the meeting, e.g., timeliness and thoroughness</a:t>
            </a:r>
          </a:p>
        </p:txBody>
      </p:sp>
      <p:sp>
        <p:nvSpPr>
          <p:cNvPr id="57346" name="Title 1"/>
          <p:cNvSpPr>
            <a:spLocks noGrp="1"/>
          </p:cNvSpPr>
          <p:nvPr>
            <p:ph type="title"/>
          </p:nvPr>
        </p:nvSpPr>
        <p:spPr/>
        <p:txBody>
          <a:bodyPr/>
          <a:lstStyle/>
          <a:p>
            <a:r>
              <a:rPr lang="en-US" sz="2600" dirty="0">
                <a:solidFill>
                  <a:srgbClr val="0070C0"/>
                </a:solidFill>
              </a:rPr>
              <a:t>Role of Study Section Chair</a:t>
            </a:r>
          </a:p>
        </p:txBody>
      </p:sp>
    </p:spTree>
    <p:extLst>
      <p:ext uri="{BB962C8B-B14F-4D97-AF65-F5344CB8AC3E}">
        <p14:creationId xmlns:p14="http://schemas.microsoft.com/office/powerpoint/2010/main" val="23180306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990600" y="1981200"/>
            <a:ext cx="7160122" cy="1143000"/>
          </a:xfrm>
        </p:spPr>
        <p:txBody>
          <a:bodyPr>
            <a:normAutofit/>
          </a:bodyPr>
          <a:lstStyle/>
          <a:p>
            <a:pPr eaLnBrk="1" hangingPunct="1"/>
            <a:r>
              <a:rPr lang="en-US" b="1" dirty="0">
                <a:solidFill>
                  <a:srgbClr val="0070C0"/>
                </a:solidFill>
              </a:rPr>
              <a:t>The Study Section Meeting</a:t>
            </a:r>
          </a:p>
        </p:txBody>
      </p:sp>
    </p:spTree>
    <p:extLst>
      <p:ext uri="{BB962C8B-B14F-4D97-AF65-F5344CB8AC3E}">
        <p14:creationId xmlns:p14="http://schemas.microsoft.com/office/powerpoint/2010/main" val="18928480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hoto of reviewers meeting around a large square of tables in a hotel meeting room.">
            <a:extLst>
              <a:ext uri="{FF2B5EF4-FFF2-40B4-BE49-F238E27FC236}">
                <a16:creationId xmlns:a16="http://schemas.microsoft.com/office/drawing/2014/main" xmlns="" id="{161FAC8F-2BDF-419E-B7A2-8B169268F43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5200" y="2679981"/>
            <a:ext cx="6705600" cy="2154238"/>
          </a:xfrm>
          <a:prstGeom prst="rect">
            <a:avLst/>
          </a:prstGeom>
          <a:noFill/>
          <a:ln>
            <a:noFill/>
          </a:ln>
        </p:spPr>
      </p:pic>
      <p:sp>
        <p:nvSpPr>
          <p:cNvPr id="2" name="Title 1">
            <a:extLst>
              <a:ext uri="{FF2B5EF4-FFF2-40B4-BE49-F238E27FC236}">
                <a16:creationId xmlns:a16="http://schemas.microsoft.com/office/drawing/2014/main" xmlns="" id="{E10E8DD8-B441-4763-BEE8-3821B5B47D17}"/>
              </a:ext>
            </a:extLst>
          </p:cNvPr>
          <p:cNvSpPr>
            <a:spLocks noGrp="1"/>
          </p:cNvSpPr>
          <p:nvPr>
            <p:ph type="title"/>
          </p:nvPr>
        </p:nvSpPr>
        <p:spPr>
          <a:xfrm>
            <a:off x="825500" y="1257300"/>
            <a:ext cx="6985000" cy="762000"/>
          </a:xfrm>
        </p:spPr>
        <p:txBody>
          <a:bodyPr/>
          <a:lstStyle/>
          <a:p>
            <a:r>
              <a:rPr lang="en-US" dirty="0">
                <a:solidFill>
                  <a:srgbClr val="0070C0"/>
                </a:solidFill>
              </a:rPr>
              <a:t>What Happens at Your Review Meeting?</a:t>
            </a:r>
          </a:p>
        </p:txBody>
      </p:sp>
    </p:spTree>
    <p:extLst>
      <p:ext uri="{BB962C8B-B14F-4D97-AF65-F5344CB8AC3E}">
        <p14:creationId xmlns:p14="http://schemas.microsoft.com/office/powerpoint/2010/main" val="15890179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3400" y="1219200"/>
            <a:ext cx="8229600" cy="4419600"/>
          </a:xfrm>
        </p:spPr>
        <p:txBody>
          <a:bodyPr>
            <a:normAutofit fontScale="92500" lnSpcReduction="10000"/>
          </a:bodyPr>
          <a:lstStyle/>
          <a:p>
            <a:pPr marL="0" indent="0">
              <a:buNone/>
            </a:pPr>
            <a:r>
              <a:rPr lang="en-US" b="1" dirty="0">
                <a:solidFill>
                  <a:srgbClr val="719500"/>
                </a:solidFill>
              </a:rPr>
              <a:t>Order of Review</a:t>
            </a:r>
          </a:p>
          <a:p>
            <a:pPr marL="0" indent="0">
              <a:buNone/>
            </a:pPr>
            <a:endParaRPr lang="en-US" sz="900" b="1" dirty="0"/>
          </a:p>
          <a:p>
            <a:r>
              <a:rPr lang="en-US" dirty="0"/>
              <a:t>Applications to be discussed are reviewed in random order. </a:t>
            </a:r>
          </a:p>
          <a:p>
            <a:pPr marL="0" indent="0">
              <a:buNone/>
            </a:pPr>
            <a:endParaRPr lang="en-US" b="1" dirty="0"/>
          </a:p>
          <a:p>
            <a:pPr marL="0" indent="0">
              <a:buNone/>
            </a:pPr>
            <a:r>
              <a:rPr lang="en-US" b="1" dirty="0">
                <a:solidFill>
                  <a:srgbClr val="719500"/>
                </a:solidFill>
              </a:rPr>
              <a:t>Clustering of Review</a:t>
            </a:r>
          </a:p>
          <a:p>
            <a:pPr marL="0" indent="0">
              <a:buNone/>
            </a:pPr>
            <a:endParaRPr lang="en-US" sz="900" b="1" dirty="0"/>
          </a:p>
          <a:p>
            <a:r>
              <a:rPr lang="en-US" dirty="0"/>
              <a:t>New Investigator R01 applications are clustered</a:t>
            </a:r>
          </a:p>
          <a:p>
            <a:r>
              <a:rPr lang="en-US" dirty="0"/>
              <a:t>Clinical applications &amp; other mechanisms may be clustered (n ≥ 20)</a:t>
            </a:r>
          </a:p>
          <a:p>
            <a:pPr marL="0" indent="0">
              <a:buNone/>
            </a:pPr>
            <a:endParaRPr lang="en-US" b="1" dirty="0"/>
          </a:p>
          <a:p>
            <a:pPr marL="0" indent="0">
              <a:buNone/>
            </a:pPr>
            <a:r>
              <a:rPr lang="en-US" b="1" dirty="0">
                <a:solidFill>
                  <a:srgbClr val="719500"/>
                </a:solidFill>
              </a:rPr>
              <a:t>Not Discussed Applications</a:t>
            </a:r>
          </a:p>
          <a:p>
            <a:pPr marL="0" indent="0">
              <a:buNone/>
            </a:pPr>
            <a:endParaRPr lang="en-US" sz="1000" b="1" dirty="0"/>
          </a:p>
          <a:p>
            <a:r>
              <a:rPr lang="en-US" dirty="0"/>
              <a:t>About half the applications will be discussed</a:t>
            </a:r>
          </a:p>
          <a:p>
            <a:r>
              <a:rPr lang="en-US" dirty="0"/>
              <a:t>Applications unanimously judged by the review committee to be in the lower half are not discussed</a:t>
            </a:r>
          </a:p>
          <a:p>
            <a:endParaRPr lang="en-US" dirty="0"/>
          </a:p>
        </p:txBody>
      </p:sp>
      <p:sp>
        <p:nvSpPr>
          <p:cNvPr id="2" name="Title 1"/>
          <p:cNvSpPr>
            <a:spLocks noGrp="1"/>
          </p:cNvSpPr>
          <p:nvPr>
            <p:ph type="title"/>
          </p:nvPr>
        </p:nvSpPr>
        <p:spPr/>
        <p:txBody>
          <a:bodyPr/>
          <a:lstStyle/>
          <a:p>
            <a:r>
              <a:rPr lang="en-US" dirty="0">
                <a:solidFill>
                  <a:srgbClr val="0070C0"/>
                </a:solidFill>
              </a:rPr>
              <a:t>At the Meeting</a:t>
            </a:r>
          </a:p>
        </p:txBody>
      </p:sp>
    </p:spTree>
    <p:extLst>
      <p:ext uri="{BB962C8B-B14F-4D97-AF65-F5344CB8AC3E}">
        <p14:creationId xmlns:p14="http://schemas.microsoft.com/office/powerpoint/2010/main" val="24139494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p:txBody>
          <a:bodyPr>
            <a:normAutofit/>
          </a:bodyPr>
          <a:lstStyle/>
          <a:p>
            <a:pPr marL="309255" lvl="1" indent="-309255">
              <a:spcBef>
                <a:spcPts val="563"/>
              </a:spcBef>
              <a:spcAft>
                <a:spcPts val="563"/>
              </a:spcAft>
              <a:buClr>
                <a:srgbClr val="66CC00"/>
              </a:buClr>
              <a:buNone/>
            </a:pPr>
            <a:endParaRPr lang="en-US" sz="1000" dirty="0"/>
          </a:p>
          <a:p>
            <a:pPr marL="309255" lvl="2" indent="-309255">
              <a:spcBef>
                <a:spcPts val="750"/>
              </a:spcBef>
              <a:spcAft>
                <a:spcPts val="750"/>
              </a:spcAft>
              <a:buClr>
                <a:srgbClr val="719500"/>
              </a:buClr>
              <a:buSzPct val="88000"/>
              <a:buFont typeface="Arial" charset="0"/>
              <a:buChar char="•"/>
            </a:pPr>
            <a:r>
              <a:rPr lang="en-US" sz="2100" dirty="0"/>
              <a:t>Any member in conflict with an application leaves the room</a:t>
            </a:r>
          </a:p>
          <a:p>
            <a:pPr marL="309255" lvl="2" indent="-309255">
              <a:spcBef>
                <a:spcPts val="750"/>
              </a:spcBef>
              <a:spcAft>
                <a:spcPts val="750"/>
              </a:spcAft>
              <a:buClr>
                <a:srgbClr val="719500"/>
              </a:buClr>
              <a:buSzPct val="88000"/>
              <a:buFont typeface="Arial" charset="0"/>
              <a:buChar char="•"/>
            </a:pPr>
            <a:r>
              <a:rPr lang="en-US" sz="2100" dirty="0"/>
              <a:t>Reviewer 1 introduces the application and presents critique</a:t>
            </a:r>
          </a:p>
          <a:p>
            <a:pPr marL="309255" lvl="2" indent="-309255">
              <a:spcBef>
                <a:spcPts val="750"/>
              </a:spcBef>
              <a:spcAft>
                <a:spcPts val="750"/>
              </a:spcAft>
              <a:buClr>
                <a:srgbClr val="719500"/>
              </a:buClr>
              <a:buSzPct val="88000"/>
              <a:buFont typeface="Arial" charset="0"/>
              <a:buChar char="•"/>
            </a:pPr>
            <a:r>
              <a:rPr lang="en-US" sz="2100" dirty="0"/>
              <a:t>Reviewers 2 and 3 highlight new issues and areas that significantly impact scores</a:t>
            </a:r>
          </a:p>
          <a:p>
            <a:pPr marL="309255" lvl="2" indent="-309255">
              <a:spcBef>
                <a:spcPts val="750"/>
              </a:spcBef>
              <a:spcAft>
                <a:spcPts val="750"/>
              </a:spcAft>
              <a:buClr>
                <a:srgbClr val="719500"/>
              </a:buClr>
              <a:buSzPct val="88000"/>
              <a:buFont typeface="Arial" charset="0"/>
              <a:buChar char="•"/>
            </a:pPr>
            <a:r>
              <a:rPr lang="en-US" sz="2100" dirty="0"/>
              <a:t>All members without a conflict are invited to join the discussion and then vote on the final overall impact score </a:t>
            </a:r>
          </a:p>
        </p:txBody>
      </p:sp>
      <p:sp>
        <p:nvSpPr>
          <p:cNvPr id="2" name="Title 1"/>
          <p:cNvSpPr>
            <a:spLocks noGrp="1"/>
          </p:cNvSpPr>
          <p:nvPr>
            <p:ph type="title"/>
          </p:nvPr>
        </p:nvSpPr>
        <p:spPr/>
        <p:txBody>
          <a:bodyPr>
            <a:normAutofit/>
          </a:bodyPr>
          <a:lstStyle/>
          <a:p>
            <a:r>
              <a:rPr lang="en-US" dirty="0">
                <a:solidFill>
                  <a:srgbClr val="0070C0"/>
                </a:solidFill>
              </a:rPr>
              <a:t>At the Meeting: Application Discussion</a:t>
            </a:r>
          </a:p>
        </p:txBody>
      </p:sp>
    </p:spTree>
    <p:extLst>
      <p:ext uri="{BB962C8B-B14F-4D97-AF65-F5344CB8AC3E}">
        <p14:creationId xmlns:p14="http://schemas.microsoft.com/office/powerpoint/2010/main" val="3072258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hoto of reviewers discussing an applciation around a large tabl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900" y="1447800"/>
            <a:ext cx="4813300" cy="3045916"/>
          </a:xfrm>
          <a:prstGeom prst="rect">
            <a:avLst/>
          </a:prstGeom>
        </p:spPr>
      </p:pic>
      <p:sp>
        <p:nvSpPr>
          <p:cNvPr id="5" name="Rectangle 2" descr="Photo of reviewers discussing an applciation around a large table."/>
          <p:cNvSpPr>
            <a:spLocks noGrp="1" noChangeArrowheads="1"/>
          </p:cNvSpPr>
          <p:nvPr>
            <p:ph type="body" sz="half" idx="2"/>
          </p:nvPr>
        </p:nvSpPr>
        <p:spPr>
          <a:xfrm>
            <a:off x="5562600" y="1828800"/>
            <a:ext cx="3289292" cy="2514600"/>
          </a:xfrm>
        </p:spPr>
        <p:txBody>
          <a:bodyPr>
            <a:normAutofit/>
          </a:bodyPr>
          <a:lstStyle/>
          <a:p>
            <a:pPr marL="150168" indent="-150168">
              <a:tabLst>
                <a:tab pos="99616" algn="l"/>
              </a:tabLst>
            </a:pPr>
            <a:r>
              <a:rPr lang="en-US" sz="1700" dirty="0"/>
              <a:t>Each CSR standing Study Section has ~12-22 regular members plus temporary reviewers from the scientific community </a:t>
            </a:r>
          </a:p>
          <a:p>
            <a:pPr marL="150168" indent="-150168">
              <a:tabLst>
                <a:tab pos="99616" algn="l"/>
              </a:tabLst>
            </a:pPr>
            <a:endParaRPr lang="en-US" sz="600" dirty="0"/>
          </a:p>
          <a:p>
            <a:pPr marL="150168" indent="-150168">
              <a:tabLst>
                <a:tab pos="99616" algn="l"/>
              </a:tabLst>
            </a:pPr>
            <a:endParaRPr lang="en-US" sz="600" dirty="0"/>
          </a:p>
          <a:p>
            <a:pPr marL="150168" indent="-150168">
              <a:tabLst>
                <a:tab pos="99616" algn="l"/>
              </a:tabLst>
            </a:pPr>
            <a:r>
              <a:rPr lang="en-US" sz="1700" dirty="0"/>
              <a:t>About 70 applications are reviewed by each study section in 1-2 day meetings</a:t>
            </a:r>
          </a:p>
          <a:p>
            <a:pPr marL="150168" indent="-150168">
              <a:buNone/>
              <a:tabLst>
                <a:tab pos="99616" algn="l"/>
              </a:tabLst>
            </a:pPr>
            <a:endParaRPr lang="en-US" sz="1700" dirty="0"/>
          </a:p>
        </p:txBody>
      </p:sp>
      <p:sp>
        <p:nvSpPr>
          <p:cNvPr id="2" name="Title 1"/>
          <p:cNvSpPr>
            <a:spLocks noGrp="1"/>
          </p:cNvSpPr>
          <p:nvPr>
            <p:ph type="title"/>
          </p:nvPr>
        </p:nvSpPr>
        <p:spPr>
          <a:xfrm>
            <a:off x="762000" y="381000"/>
            <a:ext cx="7160121" cy="532805"/>
          </a:xfrm>
        </p:spPr>
        <p:txBody>
          <a:bodyPr/>
          <a:lstStyle/>
          <a:p>
            <a:r>
              <a:rPr lang="en-US" b="1" dirty="0">
                <a:solidFill>
                  <a:srgbClr val="0070C0"/>
                </a:solidFill>
              </a:rPr>
              <a:t>CSR Study Sections: The Meeting</a:t>
            </a:r>
          </a:p>
        </p:txBody>
      </p:sp>
    </p:spTree>
    <p:extLst>
      <p:ext uri="{BB962C8B-B14F-4D97-AF65-F5344CB8AC3E}">
        <p14:creationId xmlns:p14="http://schemas.microsoft.com/office/powerpoint/2010/main" val="10652472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rectangle bar made up of photos that show researchers at work in their labs and clin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7772400" cy="514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504824" y="2819400"/>
            <a:ext cx="7877176" cy="1600200"/>
          </a:xfrm>
        </p:spPr>
        <p:txBody>
          <a:bodyPr>
            <a:normAutofit/>
          </a:bodyPr>
          <a:lstStyle/>
          <a:p>
            <a:pPr marL="0" indent="0">
              <a:buNone/>
            </a:pPr>
            <a:r>
              <a:rPr lang="en-US" dirty="0"/>
              <a:t>NIH’s mission is to seek fundamental knowledge about the nature and behavior of living systems and the application of that knowledge to enhance health, lengthen life, and reduce illness and disability.</a:t>
            </a:r>
          </a:p>
          <a:p>
            <a:pPr marL="0" indent="0">
              <a:buNone/>
            </a:pPr>
            <a:endParaRPr lang="en-US" dirty="0"/>
          </a:p>
          <a:p>
            <a:endParaRPr lang="en-US" dirty="0"/>
          </a:p>
        </p:txBody>
      </p:sp>
      <p:sp>
        <p:nvSpPr>
          <p:cNvPr id="2" name="Title 1"/>
          <p:cNvSpPr>
            <a:spLocks noGrp="1"/>
          </p:cNvSpPr>
          <p:nvPr>
            <p:ph type="title"/>
          </p:nvPr>
        </p:nvSpPr>
        <p:spPr/>
        <p:txBody>
          <a:bodyPr>
            <a:normAutofit/>
          </a:bodyPr>
          <a:lstStyle/>
          <a:p>
            <a:r>
              <a:rPr lang="en-US" dirty="0">
                <a:solidFill>
                  <a:srgbClr val="0070C0"/>
                </a:solidFill>
              </a:rPr>
              <a:t>NIH . . . Turning Discovery Into Health</a:t>
            </a:r>
          </a:p>
        </p:txBody>
      </p:sp>
    </p:spTree>
    <p:extLst>
      <p:ext uri="{BB962C8B-B14F-4D97-AF65-F5344CB8AC3E}">
        <p14:creationId xmlns:p14="http://schemas.microsoft.com/office/powerpoint/2010/main" val="397094649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hoto of an African American reviewers speakging to fellow reviewers in a study section meet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042261"/>
            <a:ext cx="5257800" cy="2957514"/>
          </a:xfrm>
          <a:prstGeom prst="rect">
            <a:avLst/>
          </a:prstGeom>
        </p:spPr>
      </p:pic>
      <p:sp>
        <p:nvSpPr>
          <p:cNvPr id="44034" name="Content Placeholder 2"/>
          <p:cNvSpPr>
            <a:spLocks noGrp="1"/>
          </p:cNvSpPr>
          <p:nvPr>
            <p:ph idx="1"/>
          </p:nvPr>
        </p:nvSpPr>
        <p:spPr>
          <a:xfrm>
            <a:off x="533400" y="4114800"/>
            <a:ext cx="7620000" cy="1905000"/>
          </a:xfrm>
        </p:spPr>
        <p:txBody>
          <a:bodyPr/>
          <a:lstStyle/>
          <a:p>
            <a:pPr lvl="2">
              <a:spcBef>
                <a:spcPts val="600"/>
              </a:spcBef>
              <a:spcAft>
                <a:spcPts val="600"/>
              </a:spcAft>
              <a:buClr>
                <a:srgbClr val="66A900"/>
              </a:buClr>
              <a:buFont typeface="Arial" pitchFamily="34" charset="0"/>
              <a:buChar char="•"/>
            </a:pPr>
            <a:r>
              <a:rPr lang="en-US" sz="2100" dirty="0"/>
              <a:t>Reviewers typically discuss the top half of the applications and assign final impact scores</a:t>
            </a:r>
          </a:p>
          <a:p>
            <a:pPr lvl="2">
              <a:spcBef>
                <a:spcPts val="600"/>
              </a:spcBef>
              <a:spcAft>
                <a:spcPts val="600"/>
              </a:spcAft>
              <a:buClr>
                <a:srgbClr val="66A900"/>
              </a:buClr>
              <a:buFont typeface="Arial" pitchFamily="34" charset="0"/>
              <a:buChar char="•"/>
            </a:pPr>
            <a:r>
              <a:rPr lang="en-US" sz="2100" dirty="0"/>
              <a:t>The panel will discuss any application a reviewer wants to discuss </a:t>
            </a:r>
          </a:p>
          <a:p>
            <a:pPr lvl="1">
              <a:spcBef>
                <a:spcPts val="600"/>
              </a:spcBef>
              <a:spcAft>
                <a:spcPts val="600"/>
              </a:spcAft>
              <a:buClr>
                <a:srgbClr val="00B050"/>
              </a:buClr>
              <a:buFontTx/>
              <a:buNone/>
            </a:pPr>
            <a:endParaRPr lang="en-US" sz="800" dirty="0"/>
          </a:p>
          <a:p>
            <a:pPr lvl="1">
              <a:spcBef>
                <a:spcPct val="0"/>
              </a:spcBef>
              <a:buClr>
                <a:srgbClr val="00B050"/>
              </a:buClr>
              <a:buFontTx/>
              <a:buNone/>
            </a:pPr>
            <a:endParaRPr lang="en-US" sz="800" dirty="0"/>
          </a:p>
        </p:txBody>
      </p:sp>
      <p:sp>
        <p:nvSpPr>
          <p:cNvPr id="44035" name="Title 3"/>
          <p:cNvSpPr>
            <a:spLocks noGrp="1"/>
          </p:cNvSpPr>
          <p:nvPr>
            <p:ph type="title"/>
          </p:nvPr>
        </p:nvSpPr>
        <p:spPr>
          <a:xfrm>
            <a:off x="685800" y="381000"/>
            <a:ext cx="7162800" cy="533400"/>
          </a:xfrm>
        </p:spPr>
        <p:txBody>
          <a:bodyPr>
            <a:normAutofit fontScale="90000"/>
          </a:bodyPr>
          <a:lstStyle/>
          <a:p>
            <a:pPr algn="ctr"/>
            <a:r>
              <a:rPr lang="en-US" dirty="0">
                <a:solidFill>
                  <a:srgbClr val="0070C0"/>
                </a:solidFill>
              </a:rPr>
              <a:t>Discussions Focus on the Best Applications  </a:t>
            </a:r>
          </a:p>
        </p:txBody>
      </p:sp>
    </p:spTree>
    <p:extLst>
      <p:ext uri="{BB962C8B-B14F-4D97-AF65-F5344CB8AC3E}">
        <p14:creationId xmlns:p14="http://schemas.microsoft.com/office/powerpoint/2010/main" val="15769316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CSR Scientific Review Officer speaking at a study section meet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828800"/>
            <a:ext cx="4420094" cy="2949932"/>
          </a:xfrm>
          <a:prstGeom prst="rect">
            <a:avLst/>
          </a:prstGeom>
        </p:spPr>
      </p:pic>
      <p:sp>
        <p:nvSpPr>
          <p:cNvPr id="5" name="Rectangle 4"/>
          <p:cNvSpPr>
            <a:spLocks noGrp="1" noChangeArrowheads="1"/>
          </p:cNvSpPr>
          <p:nvPr>
            <p:ph type="body" sz="half" idx="2"/>
          </p:nvPr>
        </p:nvSpPr>
        <p:spPr>
          <a:xfrm>
            <a:off x="5334017" y="1882682"/>
            <a:ext cx="3582293" cy="3658195"/>
          </a:xfrm>
        </p:spPr>
        <p:txBody>
          <a:bodyPr/>
          <a:lstStyle/>
          <a:p>
            <a:pPr marL="0" indent="0">
              <a:spcBef>
                <a:spcPts val="0"/>
              </a:spcBef>
              <a:buNone/>
              <a:defRPr/>
            </a:pPr>
            <a:r>
              <a:rPr lang="en-US" sz="2100" b="1" dirty="0">
                <a:solidFill>
                  <a:srgbClr val="719500"/>
                </a:solidFill>
              </a:rPr>
              <a:t>During and After the </a:t>
            </a:r>
          </a:p>
          <a:p>
            <a:pPr marL="0" indent="0">
              <a:spcBef>
                <a:spcPts val="0"/>
              </a:spcBef>
              <a:buNone/>
              <a:defRPr/>
            </a:pPr>
            <a:r>
              <a:rPr lang="en-US" sz="2100" b="1" dirty="0">
                <a:solidFill>
                  <a:srgbClr val="719500"/>
                </a:solidFill>
              </a:rPr>
              <a:t>Review Meeting</a:t>
            </a:r>
          </a:p>
          <a:p>
            <a:pPr marL="0" indent="0">
              <a:spcBef>
                <a:spcPts val="0"/>
              </a:spcBef>
              <a:buNone/>
              <a:defRPr/>
            </a:pPr>
            <a:endParaRPr lang="en-US" sz="800" dirty="0">
              <a:solidFill>
                <a:srgbClr val="41BA00"/>
              </a:solidFill>
            </a:endParaRPr>
          </a:p>
          <a:p>
            <a:pPr marL="213773" indent="-213773">
              <a:lnSpc>
                <a:spcPct val="90000"/>
              </a:lnSpc>
              <a:spcBef>
                <a:spcPct val="60000"/>
              </a:spcBef>
              <a:defRPr/>
            </a:pPr>
            <a:r>
              <a:rPr lang="en-US" sz="2100" dirty="0"/>
              <a:t>Manages the meeting</a:t>
            </a:r>
          </a:p>
          <a:p>
            <a:pPr marL="213773" indent="-213773">
              <a:lnSpc>
                <a:spcPct val="90000"/>
              </a:lnSpc>
              <a:spcBef>
                <a:spcPct val="60000"/>
              </a:spcBef>
              <a:defRPr/>
            </a:pPr>
            <a:r>
              <a:rPr lang="en-US" sz="2100" dirty="0"/>
              <a:t>Prepares summary statements</a:t>
            </a:r>
          </a:p>
          <a:p>
            <a:pPr marL="213773" indent="-213773">
              <a:lnSpc>
                <a:spcPct val="90000"/>
              </a:lnSpc>
              <a:spcBef>
                <a:spcPct val="60000"/>
              </a:spcBef>
              <a:defRPr/>
            </a:pPr>
            <a:r>
              <a:rPr lang="en-US" sz="2100" dirty="0"/>
              <a:t>Provides information to NIH Institutes and Centers</a:t>
            </a:r>
          </a:p>
        </p:txBody>
      </p:sp>
      <p:sp>
        <p:nvSpPr>
          <p:cNvPr id="63490" name="Title 1"/>
          <p:cNvSpPr>
            <a:spLocks noGrp="1"/>
          </p:cNvSpPr>
          <p:nvPr>
            <p:ph type="title"/>
          </p:nvPr>
        </p:nvSpPr>
        <p:spPr>
          <a:xfrm>
            <a:off x="457200" y="381000"/>
            <a:ext cx="6045398" cy="532805"/>
          </a:xfrm>
        </p:spPr>
        <p:txBody>
          <a:bodyPr/>
          <a:lstStyle/>
          <a:p>
            <a:r>
              <a:rPr lang="en-US" b="1" dirty="0">
                <a:solidFill>
                  <a:srgbClr val="0070C0"/>
                </a:solidFill>
              </a:rPr>
              <a:t>Your Scientific Review Officer</a:t>
            </a:r>
          </a:p>
        </p:txBody>
      </p:sp>
    </p:spTree>
    <p:extLst>
      <p:ext uri="{BB962C8B-B14F-4D97-AF65-F5344CB8AC3E}">
        <p14:creationId xmlns:p14="http://schemas.microsoft.com/office/powerpoint/2010/main" val="398838969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hoto of a video assisted review group meeting.">
            <a:extLst>
              <a:ext uri="{FF2B5EF4-FFF2-40B4-BE49-F238E27FC236}">
                <a16:creationId xmlns:a16="http://schemas.microsoft.com/office/drawing/2014/main" xmlns="" id="{505448F3-F88E-4F12-BF25-50CA3B8E562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52826" y="2971800"/>
            <a:ext cx="3205374" cy="2072641"/>
          </a:xfrm>
          <a:prstGeom prst="rect">
            <a:avLst/>
          </a:prstGeom>
        </p:spPr>
      </p:pic>
      <p:sp>
        <p:nvSpPr>
          <p:cNvPr id="8" name="Rectangle 3">
            <a:extLst>
              <a:ext uri="{FF2B5EF4-FFF2-40B4-BE49-F238E27FC236}">
                <a16:creationId xmlns:a16="http://schemas.microsoft.com/office/drawing/2014/main" xmlns="" id="{0F6B0C20-C27F-41C3-9B67-BC02DE90B4C8}"/>
              </a:ext>
            </a:extLst>
          </p:cNvPr>
          <p:cNvSpPr txBox="1">
            <a:spLocks noChangeArrowheads="1"/>
          </p:cNvSpPr>
          <p:nvPr/>
        </p:nvSpPr>
        <p:spPr>
          <a:xfrm>
            <a:off x="685800" y="1180011"/>
            <a:ext cx="7612206" cy="4349931"/>
          </a:xfrm>
          <a:prstGeom prst="rect">
            <a:avLst/>
          </a:prstGeom>
        </p:spPr>
        <p:txBody>
          <a:bodyPr vert="horz" lIns="91305" tIns="45650" rIns="91305" bIns="45650" rtlCol="0">
            <a:noAutofit/>
          </a:bodyPr>
          <a:lstStyle>
            <a:lvl1pPr marL="342385" indent="-342385" algn="l" defTabSz="913031" rtl="0" eaLnBrk="1" latinLnBrk="0" hangingPunct="1">
              <a:spcBef>
                <a:spcPct val="20000"/>
              </a:spcBef>
              <a:buClr>
                <a:srgbClr val="719500"/>
              </a:buClr>
              <a:buFont typeface="Arial" pitchFamily="34" charset="0"/>
              <a:buChar char="•"/>
              <a:defRPr sz="2200" kern="1200">
                <a:solidFill>
                  <a:schemeClr val="tx1"/>
                </a:solidFill>
                <a:latin typeface="Arial" pitchFamily="34" charset="0"/>
                <a:ea typeface="+mn-ea"/>
                <a:cs typeface="Arial" pitchFamily="34" charset="0"/>
              </a:defRPr>
            </a:lvl1pPr>
            <a:lvl2pPr marL="342385" indent="291663"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2pPr>
            <a:lvl3pPr marL="749300" indent="-342900" algn="l" defTabSz="913031" rtl="0" eaLnBrk="1" latinLnBrk="0" hangingPunct="1">
              <a:spcBef>
                <a:spcPct val="20000"/>
              </a:spcBef>
              <a:buFont typeface="Arial" pitchFamily="34" charset="0"/>
              <a:buChar char="−"/>
              <a:tabLst>
                <a:tab pos="976436" algn="l"/>
              </a:tabLst>
              <a:defRPr sz="2200" kern="1200">
                <a:solidFill>
                  <a:schemeClr val="tx1"/>
                </a:solidFill>
                <a:latin typeface="Arial" pitchFamily="34" charset="0"/>
                <a:ea typeface="+mn-ea"/>
                <a:cs typeface="Arial" pitchFamily="34" charset="0"/>
              </a:defRPr>
            </a:lvl3pPr>
            <a:lvl4pPr marL="1092200" indent="-292100"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4pPr>
            <a:lvl5pPr marL="1485900" indent="-342900" algn="l" defTabSz="913031"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5pPr>
            <a:lvl6pPr marL="2510829"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46"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861"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376" indent="-228248" algn="l" defTabSz="91303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a:t>Electronic tools may be used to facilitate reviewer participation</a:t>
            </a:r>
          </a:p>
          <a:p>
            <a:pPr marL="312561" indent="-312561">
              <a:buFontTx/>
              <a:buNone/>
              <a:defRPr/>
            </a:pPr>
            <a:endParaRPr lang="en-US" sz="2300">
              <a:latin typeface="+mj-lt"/>
            </a:endParaRPr>
          </a:p>
          <a:p>
            <a:pPr marL="7938" indent="-7938">
              <a:buFontTx/>
              <a:buNone/>
              <a:defRPr/>
            </a:pPr>
            <a:r>
              <a:rPr lang="en-US" sz="2400" b="1">
                <a:solidFill>
                  <a:srgbClr val="66A900"/>
                </a:solidFill>
              </a:rPr>
              <a:t>Electronic Review Platforms</a:t>
            </a:r>
            <a:endParaRPr lang="en-US" sz="2400" b="1"/>
          </a:p>
          <a:p>
            <a:pPr marL="293688" indent="-293688">
              <a:defRPr/>
            </a:pPr>
            <a:r>
              <a:rPr lang="en-US"/>
              <a:t>Telephone Assisted Meetings</a:t>
            </a:r>
          </a:p>
          <a:p>
            <a:pPr marL="293688" indent="-293688">
              <a:defRPr/>
            </a:pPr>
            <a:r>
              <a:rPr lang="en-US"/>
              <a:t>Virtual Internet Meetings</a:t>
            </a:r>
          </a:p>
          <a:p>
            <a:pPr marL="293688" indent="-293688">
              <a:defRPr/>
            </a:pPr>
            <a:r>
              <a:rPr lang="en-US"/>
              <a:t>Video Assisted Meetings</a:t>
            </a:r>
            <a:endParaRPr lang="en-US" sz="2300" dirty="0"/>
          </a:p>
        </p:txBody>
      </p:sp>
      <p:sp>
        <p:nvSpPr>
          <p:cNvPr id="2" name="Title 1">
            <a:extLst>
              <a:ext uri="{FF2B5EF4-FFF2-40B4-BE49-F238E27FC236}">
                <a16:creationId xmlns:a16="http://schemas.microsoft.com/office/drawing/2014/main" xmlns="" id="{6F0115FF-D5BF-4D1A-ADBD-CB0836088864}"/>
              </a:ext>
            </a:extLst>
          </p:cNvPr>
          <p:cNvSpPr>
            <a:spLocks noGrp="1"/>
          </p:cNvSpPr>
          <p:nvPr>
            <p:ph type="title"/>
          </p:nvPr>
        </p:nvSpPr>
        <p:spPr/>
        <p:txBody>
          <a:bodyPr>
            <a:normAutofit/>
          </a:bodyPr>
          <a:lstStyle/>
          <a:p>
            <a:r>
              <a:rPr lang="en-US" sz="2600" dirty="0">
                <a:solidFill>
                  <a:srgbClr val="0070C0"/>
                </a:solidFill>
              </a:rPr>
              <a:t>Your Application May Be Reviewed Electronically</a:t>
            </a:r>
          </a:p>
        </p:txBody>
      </p:sp>
    </p:spTree>
    <p:extLst>
      <p:ext uri="{BB962C8B-B14F-4D97-AF65-F5344CB8AC3E}">
        <p14:creationId xmlns:p14="http://schemas.microsoft.com/office/powerpoint/2010/main" val="35825851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bwMode="auto">
          <a:xfrm>
            <a:off x="893227" y="4649280"/>
            <a:ext cx="6705600" cy="824950"/>
          </a:xfrm>
          <a:prstGeom prst="rect">
            <a:avLst/>
          </a:prstGeom>
          <a:noFill/>
          <a:ln>
            <a:noFill/>
          </a:ln>
          <a:extLst/>
        </p:spPr>
        <p:txBody>
          <a:bodyPr wrap="square" lIns="85433" tIns="42726" rIns="85433" bIns="42726" rtlCol="0">
            <a:spAutoFit/>
          </a:bodyPr>
          <a:lstStyle/>
          <a:p>
            <a:pPr>
              <a:spcBef>
                <a:spcPct val="50000"/>
              </a:spcBef>
            </a:pPr>
            <a:r>
              <a:rPr lang="en-US" sz="2100" b="1" dirty="0">
                <a:solidFill>
                  <a:srgbClr val="719500"/>
                </a:solidFill>
              </a:rPr>
              <a:t>Each scored from 1-9               Scored from 1-9</a:t>
            </a:r>
          </a:p>
          <a:p>
            <a:pPr>
              <a:spcBef>
                <a:spcPct val="50000"/>
              </a:spcBef>
            </a:pPr>
            <a:r>
              <a:rPr lang="en-US" b="1" dirty="0">
                <a:solidFill>
                  <a:srgbClr val="719500"/>
                </a:solidFill>
              </a:rPr>
              <a:t>        </a:t>
            </a:r>
            <a:endParaRPr lang="en-US" dirty="0"/>
          </a:p>
        </p:txBody>
      </p:sp>
      <p:sp>
        <p:nvSpPr>
          <p:cNvPr id="5" name="Content Placeholder 4"/>
          <p:cNvSpPr>
            <a:spLocks noGrp="1"/>
          </p:cNvSpPr>
          <p:nvPr>
            <p:ph sz="quarter" idx="4"/>
          </p:nvPr>
        </p:nvSpPr>
        <p:spPr/>
        <p:txBody>
          <a:bodyPr/>
          <a:lstStyle/>
          <a:p>
            <a:pPr marL="0" lvl="2" indent="0">
              <a:buNone/>
            </a:pPr>
            <a:endParaRPr lang="en-US" sz="2100" dirty="0">
              <a:solidFill>
                <a:srgbClr val="000000"/>
              </a:solidFill>
            </a:endParaRPr>
          </a:p>
          <a:p>
            <a:pPr marL="0" lvl="2" indent="0">
              <a:buNone/>
            </a:pPr>
            <a:r>
              <a:rPr lang="en-US" sz="2100" dirty="0">
                <a:solidFill>
                  <a:srgbClr val="000000"/>
                </a:solidFill>
              </a:rPr>
              <a:t>Assessment of the likelihood for the project to </a:t>
            </a:r>
            <a:r>
              <a:rPr lang="en-US" sz="2100" i="1" dirty="0"/>
              <a:t>exert a sustained, powerful influence on the research field(s) involved</a:t>
            </a:r>
            <a:endParaRPr lang="en-US" sz="2100" dirty="0"/>
          </a:p>
          <a:p>
            <a:pPr lvl="2"/>
            <a:endParaRPr lang="en-US" sz="800" dirty="0"/>
          </a:p>
          <a:p>
            <a:pPr lvl="2"/>
            <a:endParaRPr lang="en-US" sz="800" dirty="0"/>
          </a:p>
          <a:p>
            <a:pPr lvl="2"/>
            <a:endParaRPr lang="en-US" sz="800" dirty="0"/>
          </a:p>
          <a:p>
            <a:pPr marL="406400" lvl="2" indent="0">
              <a:buNone/>
            </a:pPr>
            <a:endParaRPr lang="en-US" sz="2400" b="1" dirty="0">
              <a:solidFill>
                <a:srgbClr val="719500"/>
              </a:solidFill>
            </a:endParaRPr>
          </a:p>
          <a:p>
            <a:pPr lvl="2"/>
            <a:endParaRPr lang="en-US" dirty="0"/>
          </a:p>
        </p:txBody>
      </p:sp>
      <p:sp>
        <p:nvSpPr>
          <p:cNvPr id="3" name="Text Placeholder 2"/>
          <p:cNvSpPr>
            <a:spLocks noGrp="1"/>
          </p:cNvSpPr>
          <p:nvPr>
            <p:ph type="body" sz="quarter" idx="3"/>
          </p:nvPr>
        </p:nvSpPr>
        <p:spPr/>
        <p:txBody>
          <a:bodyPr/>
          <a:lstStyle/>
          <a:p>
            <a:r>
              <a:rPr lang="en-US" sz="2400" b="1" dirty="0"/>
              <a:t>Overall Impact </a:t>
            </a:r>
          </a:p>
        </p:txBody>
      </p:sp>
      <p:sp>
        <p:nvSpPr>
          <p:cNvPr id="6" name="Arrow: Right 5">
            <a:extLst>
              <a:ext uri="{C183D7F6-B498-43B3-948B-1728B52AA6E4}">
                <adec:decorative xmlns:adec="http://schemas.microsoft.com/office/drawing/2017/decorative" xmlns="" val="1"/>
              </a:ext>
            </a:extLst>
          </p:cNvPr>
          <p:cNvSpPr/>
          <p:nvPr/>
        </p:nvSpPr>
        <p:spPr>
          <a:xfrm>
            <a:off x="9677400" y="1579615"/>
            <a:ext cx="835049" cy="3621932"/>
          </a:xfrm>
          <a:prstGeom prst="rightArrow">
            <a:avLst/>
          </a:prstGeom>
          <a:solidFill>
            <a:srgbClr val="769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Brace 6">
            <a:extLst>
              <a:ext uri="{C183D7F6-B498-43B3-948B-1728B52AA6E4}">
                <adec:decorative xmlns:adec="http://schemas.microsoft.com/office/drawing/2017/decorative" xmlns="" val="1"/>
              </a:ext>
            </a:extLst>
          </p:cNvPr>
          <p:cNvSpPr/>
          <p:nvPr/>
        </p:nvSpPr>
        <p:spPr>
          <a:xfrm>
            <a:off x="3350454" y="2286000"/>
            <a:ext cx="608037" cy="2057400"/>
          </a:xfrm>
          <a:prstGeom prst="rightBrace">
            <a:avLst>
              <a:gd name="adj1" fmla="val 52892"/>
              <a:gd name="adj2" fmla="val 50000"/>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65539" name="Content Placeholder 2"/>
          <p:cNvSpPr>
            <a:spLocks noGrp="1"/>
          </p:cNvSpPr>
          <p:nvPr>
            <p:ph sz="half" idx="2"/>
          </p:nvPr>
        </p:nvSpPr>
        <p:spPr/>
        <p:txBody>
          <a:bodyPr>
            <a:normAutofit/>
          </a:bodyPr>
          <a:lstStyle/>
          <a:p>
            <a:pPr lvl="1" eaLnBrk="1" hangingPunct="1"/>
            <a:endParaRPr lang="en-US" sz="2100" b="1" dirty="0"/>
          </a:p>
          <a:p>
            <a:pPr lvl="1" eaLnBrk="1" hangingPunct="1"/>
            <a:r>
              <a:rPr lang="en-US" sz="2100" b="1" dirty="0"/>
              <a:t>Significance</a:t>
            </a:r>
          </a:p>
          <a:p>
            <a:pPr lvl="1" eaLnBrk="1" hangingPunct="1"/>
            <a:r>
              <a:rPr lang="en-US" sz="2100" b="1" dirty="0"/>
              <a:t>Investigator(s)</a:t>
            </a:r>
          </a:p>
          <a:p>
            <a:pPr lvl="1" eaLnBrk="1" hangingPunct="1"/>
            <a:r>
              <a:rPr lang="en-US" sz="2100" b="1" dirty="0"/>
              <a:t>Innovation</a:t>
            </a:r>
          </a:p>
          <a:p>
            <a:pPr lvl="1" eaLnBrk="1" hangingPunct="1"/>
            <a:r>
              <a:rPr lang="en-US" sz="2100" b="1" dirty="0"/>
              <a:t>Approach</a:t>
            </a:r>
          </a:p>
          <a:p>
            <a:pPr lvl="1" eaLnBrk="1" hangingPunct="1"/>
            <a:r>
              <a:rPr lang="en-US" sz="2100" b="1" dirty="0"/>
              <a:t>Environment</a:t>
            </a:r>
          </a:p>
          <a:p>
            <a:pPr marL="0" indent="0">
              <a:buNone/>
            </a:pPr>
            <a:endParaRPr lang="en-US" sz="2100" b="1" dirty="0">
              <a:solidFill>
                <a:srgbClr val="719500"/>
              </a:solidFill>
            </a:endParaRPr>
          </a:p>
          <a:p>
            <a:pPr marL="0" indent="0">
              <a:buNone/>
            </a:pPr>
            <a:r>
              <a:rPr lang="en-US" sz="2100" b="1" dirty="0">
                <a:solidFill>
                  <a:srgbClr val="719500"/>
                </a:solidFill>
              </a:rPr>
              <a:t>     </a:t>
            </a:r>
            <a:endParaRPr lang="en-US" sz="2100" dirty="0"/>
          </a:p>
        </p:txBody>
      </p:sp>
      <p:sp>
        <p:nvSpPr>
          <p:cNvPr id="2" name="Text Placeholder 1"/>
          <p:cNvSpPr>
            <a:spLocks noGrp="1"/>
          </p:cNvSpPr>
          <p:nvPr>
            <p:ph type="body" idx="1"/>
          </p:nvPr>
        </p:nvSpPr>
        <p:spPr/>
        <p:txBody>
          <a:bodyPr/>
          <a:lstStyle/>
          <a:p>
            <a:r>
              <a:rPr lang="en-US" sz="2400" b="1" dirty="0"/>
              <a:t>5 Scored Review Criteria</a:t>
            </a:r>
          </a:p>
        </p:txBody>
      </p:sp>
      <p:sp>
        <p:nvSpPr>
          <p:cNvPr id="65538" name="Title 1"/>
          <p:cNvSpPr>
            <a:spLocks noGrp="1"/>
          </p:cNvSpPr>
          <p:nvPr>
            <p:ph type="title"/>
          </p:nvPr>
        </p:nvSpPr>
        <p:spPr/>
        <p:txBody>
          <a:bodyPr/>
          <a:lstStyle/>
          <a:p>
            <a:r>
              <a:rPr lang="en-US" sz="2600" dirty="0">
                <a:solidFill>
                  <a:srgbClr val="0070C0"/>
                </a:solidFill>
              </a:rPr>
              <a:t>Review Criteria</a:t>
            </a:r>
          </a:p>
        </p:txBody>
      </p:sp>
    </p:spTree>
    <p:extLst>
      <p:ext uri="{BB962C8B-B14F-4D97-AF65-F5344CB8AC3E}">
        <p14:creationId xmlns:p14="http://schemas.microsoft.com/office/powerpoint/2010/main" val="8405798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xmlns="" id="{8824B9E1-E2DC-4DF6-AD64-6615B7A3CF74}"/>
              </a:ext>
            </a:extLst>
          </p:cNvPr>
          <p:cNvGraphicFramePr>
            <a:graphicFrameLocks/>
          </p:cNvGraphicFramePr>
          <p:nvPr>
            <p:extLst>
              <p:ext uri="{D42A27DB-BD31-4B8C-83A1-F6EECF244321}">
                <p14:modId xmlns:p14="http://schemas.microsoft.com/office/powerpoint/2010/main" val="1256188944"/>
              </p:ext>
            </p:extLst>
          </p:nvPr>
        </p:nvGraphicFramePr>
        <p:xfrm>
          <a:off x="228600" y="853239"/>
          <a:ext cx="8686800" cy="6004761"/>
        </p:xfrm>
        <a:graphic>
          <a:graphicData uri="http://schemas.openxmlformats.org/drawingml/2006/table">
            <a:tbl>
              <a:tblPr firstRow="1" bandRow="1">
                <a:tableStyleId>{5940675A-B579-460E-94D1-54222C63F5DA}</a:tableStyleId>
              </a:tblPr>
              <a:tblGrid>
                <a:gridCol w="1660483">
                  <a:extLst>
                    <a:ext uri="{9D8B030D-6E8A-4147-A177-3AD203B41FA5}">
                      <a16:colId xmlns:a16="http://schemas.microsoft.com/office/drawing/2014/main" xmlns="" val="20000"/>
                    </a:ext>
                  </a:extLst>
                </a:gridCol>
                <a:gridCol w="1641610">
                  <a:extLst>
                    <a:ext uri="{9D8B030D-6E8A-4147-A177-3AD203B41FA5}">
                      <a16:colId xmlns:a16="http://schemas.microsoft.com/office/drawing/2014/main" xmlns="" val="20001"/>
                    </a:ext>
                  </a:extLst>
                </a:gridCol>
                <a:gridCol w="1540622">
                  <a:extLst>
                    <a:ext uri="{9D8B030D-6E8A-4147-A177-3AD203B41FA5}">
                      <a16:colId xmlns:a16="http://schemas.microsoft.com/office/drawing/2014/main" xmlns="" val="20002"/>
                    </a:ext>
                  </a:extLst>
                </a:gridCol>
                <a:gridCol w="1212723">
                  <a:extLst>
                    <a:ext uri="{9D8B030D-6E8A-4147-A177-3AD203B41FA5}">
                      <a16:colId xmlns:a16="http://schemas.microsoft.com/office/drawing/2014/main" xmlns="" val="20003"/>
                    </a:ext>
                  </a:extLst>
                </a:gridCol>
                <a:gridCol w="1801440">
                  <a:extLst>
                    <a:ext uri="{9D8B030D-6E8A-4147-A177-3AD203B41FA5}">
                      <a16:colId xmlns:a16="http://schemas.microsoft.com/office/drawing/2014/main" xmlns="" val="20004"/>
                    </a:ext>
                  </a:extLst>
                </a:gridCol>
                <a:gridCol w="829922">
                  <a:extLst>
                    <a:ext uri="{9D8B030D-6E8A-4147-A177-3AD203B41FA5}">
                      <a16:colId xmlns:a16="http://schemas.microsoft.com/office/drawing/2014/main" xmlns="" val="20005"/>
                    </a:ext>
                  </a:extLst>
                </a:gridCol>
              </a:tblGrid>
              <a:tr h="891540">
                <a:tc>
                  <a:txBody>
                    <a:bodyPr/>
                    <a:lstStyle/>
                    <a:p>
                      <a:pPr algn="l"/>
                      <a:r>
                        <a:rPr lang="en-US" sz="1400" b="1" dirty="0"/>
                        <a:t>Rigor and Transparency Element</a:t>
                      </a:r>
                    </a:p>
                  </a:txBody>
                  <a:tcPr marL="68580" marR="68580" marT="34290" marB="34290" anchor="ctr">
                    <a:lnB w="12700" cap="flat" cmpd="sng" algn="ctr">
                      <a:solidFill>
                        <a:schemeClr val="tx1"/>
                      </a:solidFill>
                      <a:prstDash val="solid"/>
                      <a:round/>
                      <a:headEnd type="none" w="med" len="med"/>
                      <a:tailEnd type="none" w="med" len="med"/>
                    </a:lnB>
                    <a:solidFill>
                      <a:srgbClr val="E7C2FE"/>
                    </a:solidFill>
                  </a:tcPr>
                </a:tc>
                <a:tc>
                  <a:txBody>
                    <a:bodyPr/>
                    <a:lstStyle/>
                    <a:p>
                      <a:pPr algn="l"/>
                      <a:r>
                        <a:rPr lang="en-US" sz="1400" b="1" baseline="0" dirty="0"/>
                        <a:t>Wh</a:t>
                      </a:r>
                      <a:r>
                        <a:rPr lang="en-US" sz="1400" b="1" dirty="0"/>
                        <a:t>ich</a:t>
                      </a:r>
                      <a:r>
                        <a:rPr lang="en-US" sz="1400" b="1" baseline="0" dirty="0"/>
                        <a:t> applications?</a:t>
                      </a:r>
                      <a:endParaRPr lang="en-US" sz="1400" b="1" dirty="0"/>
                    </a:p>
                  </a:txBody>
                  <a:tcPr marL="68580" marR="68580" marT="34290" marB="34290" anchor="ctr">
                    <a:lnB w="12700" cap="flat" cmpd="sng" algn="ctr">
                      <a:solidFill>
                        <a:schemeClr val="tx1"/>
                      </a:solidFill>
                      <a:prstDash val="solid"/>
                      <a:round/>
                      <a:headEnd type="none" w="med" len="med"/>
                      <a:tailEnd type="none" w="med" len="med"/>
                    </a:lnB>
                    <a:solidFill>
                      <a:srgbClr val="E7C2FE"/>
                    </a:solidFill>
                  </a:tcPr>
                </a:tc>
                <a:tc>
                  <a:txBody>
                    <a:bodyPr/>
                    <a:lstStyle/>
                    <a:p>
                      <a:pPr algn="l"/>
                      <a:r>
                        <a:rPr lang="en-US" sz="1400" b="1" dirty="0"/>
                        <a:t>Where in the application?</a:t>
                      </a:r>
                    </a:p>
                  </a:txBody>
                  <a:tcPr marL="68580" marR="68580" marT="34290" marB="34290" anchor="ctr">
                    <a:lnB w="12700" cap="flat" cmpd="sng" algn="ctr">
                      <a:solidFill>
                        <a:schemeClr val="tx1"/>
                      </a:solidFill>
                      <a:prstDash val="solid"/>
                      <a:round/>
                      <a:headEnd type="none" w="med" len="med"/>
                      <a:tailEnd type="none" w="med" len="med"/>
                    </a:lnB>
                    <a:solidFill>
                      <a:srgbClr val="E7C2FE"/>
                    </a:solidFill>
                  </a:tcPr>
                </a:tc>
                <a:tc>
                  <a:txBody>
                    <a:bodyPr/>
                    <a:lstStyle/>
                    <a:p>
                      <a:pPr algn="l"/>
                      <a:r>
                        <a:rPr lang="en-US" sz="1400" b="1" dirty="0"/>
                        <a:t>Which Criteria? </a:t>
                      </a:r>
                    </a:p>
                  </a:txBody>
                  <a:tcPr marL="68580" marR="68580" marT="34290" marB="34290" anchor="ctr">
                    <a:lnB w="12700" cap="flat" cmpd="sng" algn="ctr">
                      <a:solidFill>
                        <a:schemeClr val="tx1"/>
                      </a:solidFill>
                      <a:prstDash val="solid"/>
                      <a:round/>
                      <a:headEnd type="none" w="med" len="med"/>
                      <a:tailEnd type="none" w="med" len="med"/>
                    </a:lnB>
                    <a:solidFill>
                      <a:srgbClr val="E7C2FE"/>
                    </a:solidFill>
                  </a:tcPr>
                </a:tc>
                <a:tc>
                  <a:txBody>
                    <a:bodyPr/>
                    <a:lstStyle/>
                    <a:p>
                      <a:pPr algn="l"/>
                      <a:r>
                        <a:rPr lang="en-US" sz="1400" b="1" dirty="0"/>
                        <a:t>What’s added to the</a:t>
                      </a:r>
                      <a:r>
                        <a:rPr lang="en-US" sz="1400" b="1" baseline="0" dirty="0"/>
                        <a:t> </a:t>
                      </a:r>
                      <a:r>
                        <a:rPr lang="en-US" sz="1400" b="1" dirty="0"/>
                        <a:t>review criteria?</a:t>
                      </a:r>
                    </a:p>
                  </a:txBody>
                  <a:tcPr marL="68580" marR="68580" marT="34290" marB="34290" anchor="ctr">
                    <a:lnB w="12700" cap="flat" cmpd="sng" algn="ctr">
                      <a:solidFill>
                        <a:schemeClr val="tx1"/>
                      </a:solidFill>
                      <a:prstDash val="solid"/>
                      <a:round/>
                      <a:headEnd type="none" w="med" len="med"/>
                      <a:tailEnd type="none" w="med" len="med"/>
                    </a:lnB>
                    <a:solidFill>
                      <a:srgbClr val="E7C2FE"/>
                    </a:solidFill>
                  </a:tcPr>
                </a:tc>
                <a:tc>
                  <a:txBody>
                    <a:bodyPr/>
                    <a:lstStyle/>
                    <a:p>
                      <a:pPr algn="ctr"/>
                      <a:r>
                        <a:rPr lang="en-US" sz="1400" b="1" dirty="0"/>
                        <a:t>Affect overall impact</a:t>
                      </a:r>
                      <a:r>
                        <a:rPr lang="en-US" sz="1400" b="1" baseline="0" dirty="0"/>
                        <a:t> score</a:t>
                      </a:r>
                      <a:r>
                        <a:rPr lang="en-US" sz="1400" b="1" dirty="0"/>
                        <a:t>?</a:t>
                      </a:r>
                    </a:p>
                  </a:txBody>
                  <a:tcPr marL="68580" marR="68580" marT="34290" marB="34290" anchor="ctr">
                    <a:lnB w="12700" cap="flat" cmpd="sng" algn="ctr">
                      <a:solidFill>
                        <a:schemeClr val="tx1"/>
                      </a:solidFill>
                      <a:prstDash val="solid"/>
                      <a:round/>
                      <a:headEnd type="none" w="med" len="med"/>
                      <a:tailEnd type="none" w="med" len="med"/>
                    </a:lnB>
                    <a:solidFill>
                      <a:srgbClr val="E7C2FE"/>
                    </a:solidFill>
                  </a:tcPr>
                </a:tc>
                <a:extLst>
                  <a:ext uri="{0D108BD9-81ED-4DB2-BD59-A6C34878D82A}">
                    <a16:rowId xmlns:a16="http://schemas.microsoft.com/office/drawing/2014/main" xmlns="" val="10000"/>
                  </a:ext>
                </a:extLst>
              </a:tr>
              <a:tr h="400050">
                <a:tc rowSpan="2">
                  <a:txBody>
                    <a:bodyPr/>
                    <a:lstStyle/>
                    <a:p>
                      <a:pPr algn="l"/>
                      <a:r>
                        <a:rPr lang="en-US" sz="1400" b="1" dirty="0"/>
                        <a:t>Rigor of Prior Research</a:t>
                      </a:r>
                    </a:p>
                  </a:txBody>
                  <a:tcPr marL="68580" marR="68580" marT="34290" marB="34290" anchor="ctr">
                    <a:lnT w="12700" cap="flat" cmpd="sng" algn="ctr">
                      <a:solidFill>
                        <a:schemeClr val="tx1"/>
                      </a:solidFill>
                      <a:prstDash val="solid"/>
                      <a:round/>
                      <a:headEnd type="none" w="med" len="med"/>
                      <a:tailEnd type="none" w="med" len="med"/>
                    </a:lnT>
                    <a:solidFill>
                      <a:srgbClr val="C4DE9A"/>
                    </a:solidFill>
                  </a:tcPr>
                </a:tc>
                <a:tc rowSpan="2">
                  <a:txBody>
                    <a:bodyPr/>
                    <a:lstStyle/>
                    <a:p>
                      <a:pPr algn="l"/>
                      <a:r>
                        <a:rPr lang="en-US" sz="1200" dirty="0"/>
                        <a:t>All</a:t>
                      </a:r>
                    </a:p>
                  </a:txBody>
                  <a:tcPr marL="68580" marR="68580" marT="34290" marB="34290" anchor="ctr">
                    <a:lnT w="12700" cap="flat" cmpd="sng" algn="ctr">
                      <a:solidFill>
                        <a:schemeClr val="tx1"/>
                      </a:solidFill>
                      <a:prstDash val="solid"/>
                      <a:round/>
                      <a:headEnd type="none" w="med" len="med"/>
                      <a:tailEnd type="none" w="med" len="med"/>
                    </a:lnT>
                  </a:tcPr>
                </a:tc>
                <a:tc>
                  <a:txBody>
                    <a:bodyPr/>
                    <a:lstStyle/>
                    <a:p>
                      <a:pPr algn="l"/>
                      <a:r>
                        <a:rPr lang="en-US" sz="1200" dirty="0"/>
                        <a:t>Research Strategy</a:t>
                      </a:r>
                    </a:p>
                  </a:txBody>
                  <a:tcPr marL="68580" marR="68580" marT="34290" marB="34290" anchor="ctr">
                    <a:lnT w="12700" cap="flat" cmpd="sng" algn="ctr">
                      <a:solidFill>
                        <a:schemeClr val="tx1"/>
                      </a:solidFill>
                      <a:prstDash val="solid"/>
                      <a:round/>
                      <a:headEnd type="none" w="med" len="med"/>
                      <a:tailEnd type="none" w="med" len="med"/>
                    </a:lnT>
                  </a:tcPr>
                </a:tc>
                <a:tc>
                  <a:txBody>
                    <a:bodyPr/>
                    <a:lstStyle/>
                    <a:p>
                      <a:pPr algn="l"/>
                      <a:r>
                        <a:rPr lang="en-US" sz="1200" dirty="0"/>
                        <a:t>Significance</a:t>
                      </a:r>
                    </a:p>
                  </a:txBody>
                  <a:tcPr marL="68580" marR="68580" marT="34290" marB="34290" anchor="ctr">
                    <a:lnT w="12700" cap="flat" cmpd="sng" algn="ctr">
                      <a:solidFill>
                        <a:schemeClr val="tx1"/>
                      </a:solidFill>
                      <a:prstDash val="solid"/>
                      <a:round/>
                      <a:headEnd type="none" w="med" len="med"/>
                      <a:tailEnd type="none" w="med" len="med"/>
                    </a:lnT>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Is the prior research that serves as the key support for the proposed project rigorous?</a:t>
                      </a:r>
                    </a:p>
                  </a:txBody>
                  <a:tcPr marL="68580" marR="68580" marT="34290" marB="34290" anchor="ctr">
                    <a:lnT w="12700" cap="flat" cmpd="sng" algn="ctr">
                      <a:solidFill>
                        <a:schemeClr val="tx1"/>
                      </a:solidFill>
                      <a:prstDash val="solid"/>
                      <a:round/>
                      <a:headEnd type="none" w="med" len="med"/>
                      <a:tailEnd type="none" w="med" len="med"/>
                    </a:lnT>
                  </a:tcPr>
                </a:tc>
                <a:tc>
                  <a:txBody>
                    <a:bodyPr/>
                    <a:lstStyle/>
                    <a:p>
                      <a:pPr algn="ctr"/>
                      <a:r>
                        <a:rPr lang="en-US" sz="1200" dirty="0"/>
                        <a:t>Yes</a:t>
                      </a:r>
                    </a:p>
                  </a:txBody>
                  <a:tcPr marL="68580" marR="68580" marT="34290" marB="3429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400050">
                <a:tc vMerge="1">
                  <a:txBody>
                    <a:bodyPr/>
                    <a:lstStyle/>
                    <a:p>
                      <a:pPr algn="l"/>
                      <a:endParaRPr lang="en-US" sz="1400" b="1" dirty="0"/>
                    </a:p>
                  </a:txBody>
                  <a:tcPr marL="68580" marR="68580" marT="34290" marB="34290" anchor="ctr">
                    <a:solidFill>
                      <a:srgbClr val="C4DE9A"/>
                    </a:solidFill>
                  </a:tcPr>
                </a:tc>
                <a:tc vMerge="1">
                  <a:txBody>
                    <a:bodyPr/>
                    <a:lstStyle/>
                    <a:p>
                      <a:pPr algn="l"/>
                      <a:endParaRPr lang="en-US" sz="1200" dirty="0"/>
                    </a:p>
                  </a:txBody>
                  <a:tcPr marL="68580" marR="68580" marT="34290" marB="34290" anchor="ctr"/>
                </a:tc>
                <a:tc>
                  <a:txBody>
                    <a:bodyPr/>
                    <a:lstStyle/>
                    <a:p>
                      <a:pPr algn="l"/>
                      <a:r>
                        <a:rPr lang="en-US" sz="1200" dirty="0"/>
                        <a:t>Research Strategy</a:t>
                      </a:r>
                    </a:p>
                    <a:p>
                      <a:pPr algn="l"/>
                      <a:r>
                        <a:rPr lang="en-US" sz="1200" dirty="0"/>
                        <a:t>(Approach)</a:t>
                      </a:r>
                    </a:p>
                  </a:txBody>
                  <a:tcPr marL="68580" marR="68580" marT="34290" marB="34290" anchor="ctr"/>
                </a:tc>
                <a:tc>
                  <a:txBody>
                    <a:bodyPr/>
                    <a:lstStyle/>
                    <a:p>
                      <a:pPr algn="l"/>
                      <a:r>
                        <a:rPr lang="en-US" sz="1200" dirty="0"/>
                        <a:t>Approach</a:t>
                      </a:r>
                    </a:p>
                  </a:txBody>
                  <a:tcPr marL="68580" marR="68580" marT="34290" marB="34290"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Have the investigators included plans to address weaknesses in the rigor of prior research that serves as the key support for the proposed project</a:t>
                      </a:r>
                    </a:p>
                  </a:txBody>
                  <a:tcPr marL="68580" marR="68580" marT="34290" marB="34290" anchor="ctr"/>
                </a:tc>
                <a:tc>
                  <a:txBody>
                    <a:bodyPr/>
                    <a:lstStyle/>
                    <a:p>
                      <a:pPr algn="ctr"/>
                      <a:r>
                        <a:rPr lang="en-US" sz="1200" dirty="0"/>
                        <a:t>Yes</a:t>
                      </a:r>
                    </a:p>
                  </a:txBody>
                  <a:tcPr marL="68580" marR="68580" marT="34290" marB="34290" anchor="ctr"/>
                </a:tc>
                <a:extLst>
                  <a:ext uri="{0D108BD9-81ED-4DB2-BD59-A6C34878D82A}">
                    <a16:rowId xmlns:a16="http://schemas.microsoft.com/office/drawing/2014/main" xmlns="" val="963348807"/>
                  </a:ext>
                </a:extLst>
              </a:tr>
              <a:tr h="617220">
                <a:tc>
                  <a:txBody>
                    <a:bodyPr/>
                    <a:lstStyle/>
                    <a:p>
                      <a:pPr algn="l"/>
                      <a:r>
                        <a:rPr lang="en-US" sz="1400" b="1" dirty="0"/>
                        <a:t>Scientific</a:t>
                      </a:r>
                      <a:r>
                        <a:rPr lang="en-US" sz="1400" b="1" baseline="0" dirty="0"/>
                        <a:t> Rigor</a:t>
                      </a:r>
                      <a:endParaRPr lang="en-US" sz="1400" b="1" dirty="0"/>
                    </a:p>
                  </a:txBody>
                  <a:tcPr marL="68580" marR="68580" marT="34290" marB="34290" anchor="ctr">
                    <a:solidFill>
                      <a:srgbClr val="C4DE9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All</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Research Strategy (Approach)</a:t>
                      </a:r>
                    </a:p>
                  </a:txBody>
                  <a:tcPr marL="68580" marR="68580" marT="34290" marB="34290" anchor="ctr"/>
                </a:tc>
                <a:tc>
                  <a:txBody>
                    <a:bodyPr/>
                    <a:lstStyle/>
                    <a:p>
                      <a:pPr algn="l"/>
                      <a:r>
                        <a:rPr lang="en-US" sz="1200" dirty="0"/>
                        <a:t>Approach</a:t>
                      </a:r>
                    </a:p>
                  </a:txBody>
                  <a:tcPr marL="68580" marR="68580" marT="34290" marB="34290" anchor="ctr"/>
                </a:tc>
                <a:tc>
                  <a:txBody>
                    <a:bodyPr/>
                    <a:lstStyle/>
                    <a:p>
                      <a:pPr algn="l"/>
                      <a:r>
                        <a:rPr lang="en-US" sz="1200" dirty="0">
                          <a:solidFill>
                            <a:schemeClr val="tx1"/>
                          </a:solidFill>
                        </a:rPr>
                        <a:t>Are there strategies to ensure a robust and unbiased approach?</a:t>
                      </a:r>
                    </a:p>
                  </a:txBody>
                  <a:tcPr marL="68580" marR="68580" marT="34290" marB="34290" anchor="ctr"/>
                </a:tc>
                <a:tc>
                  <a:txBody>
                    <a:bodyPr/>
                    <a:lstStyle/>
                    <a:p>
                      <a:pPr algn="ctr"/>
                      <a:r>
                        <a:rPr lang="en-US" sz="1200" dirty="0"/>
                        <a:t>Yes </a:t>
                      </a:r>
                    </a:p>
                  </a:txBody>
                  <a:tcPr marL="68580" marR="68580" marT="34290" marB="34290" anchor="ctr"/>
                </a:tc>
                <a:extLst>
                  <a:ext uri="{0D108BD9-81ED-4DB2-BD59-A6C34878D82A}">
                    <a16:rowId xmlns:a16="http://schemas.microsoft.com/office/drawing/2014/main" xmlns="" val="10002"/>
                  </a:ext>
                </a:extLst>
              </a:tr>
              <a:tr h="1348740">
                <a:tc>
                  <a:txBody>
                    <a:bodyPr/>
                    <a:lstStyle/>
                    <a:p>
                      <a:pPr algn="l"/>
                      <a:r>
                        <a:rPr lang="en-US" sz="1400" b="1" dirty="0"/>
                        <a:t>Consideration</a:t>
                      </a:r>
                      <a:r>
                        <a:rPr lang="en-US" sz="1400" b="1" baseline="0" dirty="0"/>
                        <a:t> of Relevant Biological Variables, </a:t>
                      </a:r>
                    </a:p>
                    <a:p>
                      <a:pPr algn="l"/>
                      <a:r>
                        <a:rPr lang="en-US" sz="1400" b="1" baseline="0" dirty="0"/>
                        <a:t>Such as Sex</a:t>
                      </a:r>
                      <a:endParaRPr lang="en-US" sz="1400" b="1" dirty="0"/>
                    </a:p>
                  </a:txBody>
                  <a:tcPr marL="68580" marR="68580" marT="34290" marB="34290" anchor="ctr">
                    <a:solidFill>
                      <a:srgbClr val="C4DE9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Projects with vertebrate animals and/or human subjects</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Research Strategy (Approach)</a:t>
                      </a:r>
                    </a:p>
                  </a:txBody>
                  <a:tcPr marL="68580" marR="68580" marT="34290" marB="34290" anchor="ctr"/>
                </a:tc>
                <a:tc>
                  <a:txBody>
                    <a:bodyPr/>
                    <a:lstStyle/>
                    <a:p>
                      <a:pPr algn="l"/>
                      <a:r>
                        <a:rPr lang="en-US" sz="1200" dirty="0"/>
                        <a:t>Approach</a:t>
                      </a:r>
                    </a:p>
                  </a:txBody>
                  <a:tcPr marL="68580" marR="68580" marT="34290" marB="34290" anchor="ctr"/>
                </a:tc>
                <a:tc>
                  <a:txBody>
                    <a:bodyPr/>
                    <a:lstStyle/>
                    <a:p>
                      <a:pPr algn="l"/>
                      <a:r>
                        <a:rPr lang="en-US" sz="1200" dirty="0">
                          <a:solidFill>
                            <a:schemeClr val="tx1"/>
                          </a:solidFill>
                        </a:rPr>
                        <a:t>Are adequate plans to address relevant</a:t>
                      </a:r>
                      <a:r>
                        <a:rPr lang="en-US" sz="1200" baseline="0" dirty="0">
                          <a:solidFill>
                            <a:schemeClr val="tx1"/>
                          </a:solidFill>
                        </a:rPr>
                        <a:t> biological variables, such as sex, included for studies in vertebrate animals or human subjects?</a:t>
                      </a:r>
                      <a:endParaRPr lang="en-US" sz="1200" dirty="0">
                        <a:solidFill>
                          <a:schemeClr val="tx1"/>
                        </a:solidFill>
                      </a:endParaRPr>
                    </a:p>
                  </a:txBody>
                  <a:tcPr marL="68580" marR="68580" marT="34290" marB="34290" anchor="ctr"/>
                </a:tc>
                <a:tc>
                  <a:txBody>
                    <a:bodyPr/>
                    <a:lstStyle/>
                    <a:p>
                      <a:pPr algn="ctr"/>
                      <a:r>
                        <a:rPr lang="en-US" sz="1200" dirty="0"/>
                        <a:t>Yes </a:t>
                      </a:r>
                    </a:p>
                  </a:txBody>
                  <a:tcPr marL="68580" marR="68580" marT="34290" marB="34290" anchor="ctr"/>
                </a:tc>
                <a:extLst>
                  <a:ext uri="{0D108BD9-81ED-4DB2-BD59-A6C34878D82A}">
                    <a16:rowId xmlns:a16="http://schemas.microsoft.com/office/drawing/2014/main" xmlns="" val="10003"/>
                  </a:ext>
                </a:extLst>
              </a:tr>
              <a:tr h="967941">
                <a:tc>
                  <a:txBody>
                    <a:bodyPr/>
                    <a:lstStyle/>
                    <a:p>
                      <a:pPr algn="l"/>
                      <a:r>
                        <a:rPr lang="en-US" sz="1400" b="1" dirty="0"/>
                        <a:t>Authentication of Key Biological and/or Chemical</a:t>
                      </a:r>
                      <a:r>
                        <a:rPr lang="en-US" sz="1400" b="1" baseline="0" dirty="0"/>
                        <a:t> Resources</a:t>
                      </a:r>
                      <a:endParaRPr lang="en-US" sz="1400" b="1" dirty="0"/>
                    </a:p>
                  </a:txBody>
                  <a:tcPr marL="68580" marR="68580" marT="34290" marB="34290" anchor="ctr">
                    <a:solidFill>
                      <a:srgbClr val="C4DE9A"/>
                    </a:solidFill>
                  </a:tcPr>
                </a:tc>
                <a:tc>
                  <a:txBody>
                    <a:bodyPr/>
                    <a:lstStyle/>
                    <a:p>
                      <a:pPr algn="l"/>
                      <a:r>
                        <a:rPr lang="en-US" sz="1200" dirty="0"/>
                        <a:t>Project involving key biological and/or chemical resources</a:t>
                      </a:r>
                    </a:p>
                  </a:txBody>
                  <a:tcPr marL="68580" marR="68580" marT="34290" marB="34290" anchor="ctr"/>
                </a:tc>
                <a:tc>
                  <a:txBody>
                    <a:bodyPr/>
                    <a:lstStyle/>
                    <a:p>
                      <a:pPr algn="l"/>
                      <a:r>
                        <a:rPr lang="en-US" sz="1200" dirty="0"/>
                        <a:t>New Attachment</a:t>
                      </a:r>
                    </a:p>
                  </a:txBody>
                  <a:tcPr marL="68580" marR="68580" marT="34290" marB="34290" anchor="ctr"/>
                </a:tc>
                <a:tc>
                  <a:txBody>
                    <a:bodyPr/>
                    <a:lstStyle/>
                    <a:p>
                      <a:pPr algn="l"/>
                      <a:r>
                        <a:rPr lang="en-US" sz="1200" dirty="0"/>
                        <a:t>Additional review considerations</a:t>
                      </a:r>
                    </a:p>
                  </a:txBody>
                  <a:tcPr marL="68580" marR="68580" marT="34290" marB="34290" anchor="ctr"/>
                </a:tc>
                <a:tc>
                  <a:txBody>
                    <a:bodyPr/>
                    <a:lstStyle/>
                    <a:p>
                      <a:pPr algn="l"/>
                      <a:r>
                        <a:rPr lang="en-US" sz="1200" dirty="0">
                          <a:solidFill>
                            <a:schemeClr val="tx1"/>
                          </a:solidFill>
                        </a:rPr>
                        <a:t>Comment on plans for identifying and ensuring validity of resources.</a:t>
                      </a:r>
                    </a:p>
                  </a:txBody>
                  <a:tcPr marL="68580" marR="68580" marT="34290" marB="34290" anchor="ctr"/>
                </a:tc>
                <a:tc>
                  <a:txBody>
                    <a:bodyPr/>
                    <a:lstStyle/>
                    <a:p>
                      <a:pPr algn="ctr"/>
                      <a:r>
                        <a:rPr lang="en-US" sz="1200" dirty="0"/>
                        <a:t>No </a:t>
                      </a:r>
                    </a:p>
                  </a:txBody>
                  <a:tcPr marL="68580" marR="68580" marT="34290" marB="34290" anchor="ctr"/>
                </a:tc>
                <a:extLst>
                  <a:ext uri="{0D108BD9-81ED-4DB2-BD59-A6C34878D82A}">
                    <a16:rowId xmlns:a16="http://schemas.microsoft.com/office/drawing/2014/main" xmlns="" val="10004"/>
                  </a:ext>
                </a:extLst>
              </a:tr>
            </a:tbl>
          </a:graphicData>
        </a:graphic>
      </p:graphicFrame>
      <p:sp>
        <p:nvSpPr>
          <p:cNvPr id="4" name="Title 3">
            <a:extLst>
              <a:ext uri="{FF2B5EF4-FFF2-40B4-BE49-F238E27FC236}">
                <a16:creationId xmlns:a16="http://schemas.microsoft.com/office/drawing/2014/main" xmlns="" id="{A7BBCCE5-7040-425D-A4AE-8D60FEBB045D}"/>
              </a:ext>
            </a:extLst>
          </p:cNvPr>
          <p:cNvSpPr>
            <a:spLocks noGrp="1"/>
          </p:cNvSpPr>
          <p:nvPr>
            <p:ph type="title"/>
          </p:nvPr>
        </p:nvSpPr>
        <p:spPr>
          <a:xfrm>
            <a:off x="457200" y="76200"/>
            <a:ext cx="8229600" cy="762000"/>
          </a:xfrm>
        </p:spPr>
        <p:txBody>
          <a:bodyPr>
            <a:normAutofit fontScale="90000"/>
          </a:bodyPr>
          <a:lstStyle/>
          <a:p>
            <a:r>
              <a:rPr lang="en-US" dirty="0">
                <a:solidFill>
                  <a:srgbClr val="0070C0"/>
                </a:solidFill>
              </a:rPr>
              <a:t>Reviewing Rigor and Transparency  </a:t>
            </a:r>
            <a:br>
              <a:rPr lang="en-US" dirty="0">
                <a:solidFill>
                  <a:srgbClr val="0070C0"/>
                </a:solidFill>
              </a:rPr>
            </a:br>
            <a:r>
              <a:rPr lang="en-US" dirty="0">
                <a:solidFill>
                  <a:srgbClr val="8ABA3C"/>
                </a:solidFill>
              </a:rPr>
              <a:t>Research Project Grant Applications</a:t>
            </a:r>
          </a:p>
        </p:txBody>
      </p:sp>
    </p:spTree>
    <p:extLst>
      <p:ext uri="{BB962C8B-B14F-4D97-AF65-F5344CB8AC3E}">
        <p14:creationId xmlns:p14="http://schemas.microsoft.com/office/powerpoint/2010/main" val="30256277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741683811"/>
              </p:ext>
            </p:extLst>
          </p:nvPr>
        </p:nvGraphicFramePr>
        <p:xfrm>
          <a:off x="554457" y="2217886"/>
          <a:ext cx="7979942" cy="3124200"/>
        </p:xfrm>
        <a:graphic>
          <a:graphicData uri="http://schemas.openxmlformats.org/drawingml/2006/table">
            <a:tbl>
              <a:tblPr firstRow="1" bandRow="1">
                <a:tableStyleId>{5940675A-B579-460E-94D1-54222C63F5DA}</a:tableStyleId>
              </a:tblPr>
              <a:tblGrid>
                <a:gridCol w="2392197">
                  <a:extLst>
                    <a:ext uri="{9D8B030D-6E8A-4147-A177-3AD203B41FA5}">
                      <a16:colId xmlns:a16="http://schemas.microsoft.com/office/drawing/2014/main" xmlns="" val="20000"/>
                    </a:ext>
                  </a:extLst>
                </a:gridCol>
                <a:gridCol w="3225546">
                  <a:extLst>
                    <a:ext uri="{9D8B030D-6E8A-4147-A177-3AD203B41FA5}">
                      <a16:colId xmlns:a16="http://schemas.microsoft.com/office/drawing/2014/main" xmlns="" val="20001"/>
                    </a:ext>
                  </a:extLst>
                </a:gridCol>
                <a:gridCol w="2362199">
                  <a:extLst>
                    <a:ext uri="{9D8B030D-6E8A-4147-A177-3AD203B41FA5}">
                      <a16:colId xmlns:a16="http://schemas.microsoft.com/office/drawing/2014/main" xmlns="" val="20002"/>
                    </a:ext>
                  </a:extLst>
                </a:gridCol>
              </a:tblGrid>
              <a:tr h="891540">
                <a:tc>
                  <a:txBody>
                    <a:bodyPr/>
                    <a:lstStyle/>
                    <a:p>
                      <a:pPr algn="l"/>
                      <a:r>
                        <a:rPr lang="en-US" sz="1400" b="1" dirty="0"/>
                        <a:t>Rigor and Transparency Element</a:t>
                      </a:r>
                    </a:p>
                  </a:txBody>
                  <a:tcPr marL="68580" marR="68580" marT="34290" marB="34290" anchor="ctr">
                    <a:lnB w="12700" cap="flat" cmpd="sng" algn="ctr">
                      <a:solidFill>
                        <a:schemeClr val="tx1"/>
                      </a:solidFill>
                      <a:prstDash val="solid"/>
                      <a:round/>
                      <a:headEnd type="none" w="med" len="med"/>
                      <a:tailEnd type="none" w="med" len="med"/>
                    </a:lnB>
                    <a:solidFill>
                      <a:srgbClr val="E7C2FE"/>
                    </a:solidFill>
                  </a:tcPr>
                </a:tc>
                <a:tc>
                  <a:txBody>
                    <a:bodyPr/>
                    <a:lstStyle/>
                    <a:p>
                      <a:pPr algn="l"/>
                      <a:r>
                        <a:rPr lang="en-US" sz="1400" b="1" dirty="0"/>
                        <a:t>What’s added to the</a:t>
                      </a:r>
                      <a:r>
                        <a:rPr lang="en-US" sz="1400" b="1" baseline="0" dirty="0"/>
                        <a:t> </a:t>
                      </a:r>
                      <a:r>
                        <a:rPr lang="en-US" sz="1400" b="1" dirty="0"/>
                        <a:t>review criteria?</a:t>
                      </a:r>
                    </a:p>
                  </a:txBody>
                  <a:tcPr marL="68580" marR="68580" marT="34290" marB="34290" anchor="ctr">
                    <a:lnB w="12700" cap="flat" cmpd="sng" algn="ctr">
                      <a:solidFill>
                        <a:schemeClr val="tx1"/>
                      </a:solidFill>
                      <a:prstDash val="solid"/>
                      <a:round/>
                      <a:headEnd type="none" w="med" len="med"/>
                      <a:tailEnd type="none" w="med" len="med"/>
                    </a:lnB>
                    <a:solidFill>
                      <a:srgbClr val="E7C2FE"/>
                    </a:solidFill>
                  </a:tcPr>
                </a:tc>
                <a:tc>
                  <a:txBody>
                    <a:bodyPr/>
                    <a:lstStyle/>
                    <a:p>
                      <a:pPr algn="l"/>
                      <a:r>
                        <a:rPr lang="en-US" sz="1400" b="1" dirty="0"/>
                        <a:t>Where in the application?</a:t>
                      </a:r>
                    </a:p>
                  </a:txBody>
                  <a:tcPr marL="68580" marR="68580" marT="34290" marB="34290" anchor="ctr">
                    <a:lnB w="12700" cap="flat" cmpd="sng" algn="ctr">
                      <a:solidFill>
                        <a:schemeClr val="tx1"/>
                      </a:solidFill>
                      <a:prstDash val="solid"/>
                      <a:round/>
                      <a:headEnd type="none" w="med" len="med"/>
                      <a:tailEnd type="none" w="med" len="med"/>
                    </a:lnB>
                    <a:solidFill>
                      <a:srgbClr val="E7C2FE"/>
                    </a:solidFill>
                  </a:tcPr>
                </a:tc>
                <a:extLst>
                  <a:ext uri="{0D108BD9-81ED-4DB2-BD59-A6C34878D82A}">
                    <a16:rowId xmlns:a16="http://schemas.microsoft.com/office/drawing/2014/main" xmlns="" val="10000"/>
                  </a:ext>
                </a:extLst>
              </a:tr>
              <a:tr h="461010">
                <a:tc rowSpan="2">
                  <a:txBody>
                    <a:bodyPr/>
                    <a:lstStyle/>
                    <a:p>
                      <a:pPr marL="0" indent="0" algn="l">
                        <a:buFont typeface="+mj-lt"/>
                        <a:buNone/>
                      </a:pPr>
                      <a:r>
                        <a:rPr lang="en-US" sz="1400" b="1" dirty="0"/>
                        <a:t>1. Rigor of Prior Research</a:t>
                      </a:r>
                    </a:p>
                    <a:p>
                      <a:pPr marL="0" indent="0" algn="l">
                        <a:buNone/>
                      </a:pPr>
                      <a:endParaRPr lang="en-US" sz="1400" b="1" dirty="0"/>
                    </a:p>
                  </a:txBody>
                  <a:tcPr marL="68580" marR="68580" marT="34290" marB="34290" anchor="ctr">
                    <a:lnT w="12700" cap="flat" cmpd="sng" algn="ctr">
                      <a:solidFill>
                        <a:schemeClr val="tx1"/>
                      </a:solidFill>
                      <a:prstDash val="solid"/>
                      <a:round/>
                      <a:headEnd type="none" w="med" len="med"/>
                      <a:tailEnd type="none" w="med" len="med"/>
                    </a:lnT>
                    <a:solidFill>
                      <a:srgbClr val="C4DE9A"/>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rPr>
                        <a:t>Is the prior research that serves as the key support for the proposed project rigorous?</a:t>
                      </a:r>
                    </a:p>
                  </a:txBody>
                  <a:tcPr marL="68580" marR="68580" marT="34290" marB="34290" anchor="ctr">
                    <a:lnT w="12700" cap="flat" cmpd="sng" algn="ctr">
                      <a:solidFill>
                        <a:schemeClr val="tx1"/>
                      </a:solidFill>
                      <a:prstDash val="solid"/>
                      <a:round/>
                      <a:headEnd type="none" w="med" len="med"/>
                      <a:tailEnd type="none" w="med" len="med"/>
                    </a:lnT>
                  </a:tcPr>
                </a:tc>
                <a:tc>
                  <a:txBody>
                    <a:bodyPr/>
                    <a:lstStyle/>
                    <a:p>
                      <a:pPr algn="l"/>
                      <a:r>
                        <a:rPr lang="en-US" sz="1300" dirty="0"/>
                        <a:t>Research Strategy (Significance)</a:t>
                      </a:r>
                    </a:p>
                  </a:txBody>
                  <a:tcPr marL="68580" marR="68580" marT="34290" marB="3429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461010">
                <a:tc vMerge="1">
                  <a:txBody>
                    <a:bodyPr/>
                    <a:lstStyle/>
                    <a:p>
                      <a:endParaRPr lang="en-US"/>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rPr>
                        <a:t>Have the investigators included plans to address weaknesses in the rigor of prior research that serves as the key support for the proposed project?</a:t>
                      </a:r>
                    </a:p>
                  </a:txBody>
                  <a:tcPr marL="68580" marR="68580" marT="34290" marB="34290" anchor="ctr"/>
                </a:tc>
                <a:tc>
                  <a:txBody>
                    <a:bodyPr/>
                    <a:lstStyle/>
                    <a:p>
                      <a:pPr algn="l"/>
                      <a:r>
                        <a:rPr lang="en-US" sz="1300" dirty="0"/>
                        <a:t>Research Strategy</a:t>
                      </a:r>
                    </a:p>
                    <a:p>
                      <a:pPr algn="l"/>
                      <a:r>
                        <a:rPr lang="en-US" sz="1300" dirty="0"/>
                        <a:t>(Approach)</a:t>
                      </a:r>
                    </a:p>
                  </a:txBody>
                  <a:tcPr marL="68580" marR="68580" marT="34290" marB="34290" anchor="ctr"/>
                </a:tc>
                <a:extLst>
                  <a:ext uri="{0D108BD9-81ED-4DB2-BD59-A6C34878D82A}">
                    <a16:rowId xmlns:a16="http://schemas.microsoft.com/office/drawing/2014/main" xmlns="" val="2279055002"/>
                  </a:ext>
                </a:extLst>
              </a:tr>
              <a:tr h="617220">
                <a:tc>
                  <a:txBody>
                    <a:bodyPr/>
                    <a:lstStyle/>
                    <a:p>
                      <a:pPr algn="l"/>
                      <a:endParaRPr lang="en-US" sz="1400" b="1" dirty="0"/>
                    </a:p>
                    <a:p>
                      <a:pPr algn="l"/>
                      <a:r>
                        <a:rPr lang="en-US" sz="1400" b="1" dirty="0"/>
                        <a:t>2. Scientific</a:t>
                      </a:r>
                      <a:r>
                        <a:rPr lang="en-US" sz="1400" b="1" baseline="0" dirty="0"/>
                        <a:t> Rigor</a:t>
                      </a:r>
                    </a:p>
                    <a:p>
                      <a:pPr algn="l"/>
                      <a:endParaRPr lang="en-US" sz="1400" b="1" dirty="0"/>
                    </a:p>
                  </a:txBody>
                  <a:tcPr marL="68580" marR="68580" marT="34290" marB="34290" anchor="ctr">
                    <a:solidFill>
                      <a:srgbClr val="C4DE9A"/>
                    </a:solidFill>
                  </a:tcPr>
                </a:tc>
                <a:tc>
                  <a:txBody>
                    <a:bodyPr/>
                    <a:lstStyle/>
                    <a:p>
                      <a:pPr algn="l"/>
                      <a:r>
                        <a:rPr lang="en-US" sz="1300" dirty="0">
                          <a:solidFill>
                            <a:schemeClr val="tx1"/>
                          </a:solidFill>
                        </a:rPr>
                        <a:t>Are there strategies to ensure a robust and unbiased approach?</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t>Research Strategy (Approach)</a:t>
                      </a:r>
                    </a:p>
                  </a:txBody>
                  <a:tcPr marL="68580" marR="68580" marT="34290" marB="34290" anchor="ctr"/>
                </a:tc>
                <a:extLst>
                  <a:ext uri="{0D108BD9-81ED-4DB2-BD59-A6C34878D82A}">
                    <a16:rowId xmlns:a16="http://schemas.microsoft.com/office/drawing/2014/main" xmlns="" val="10002"/>
                  </a:ext>
                </a:extLst>
              </a:tr>
            </a:tbl>
          </a:graphicData>
        </a:graphic>
      </p:graphicFrame>
      <p:sp>
        <p:nvSpPr>
          <p:cNvPr id="3" name="TextBox 2"/>
          <p:cNvSpPr txBox="1"/>
          <p:nvPr/>
        </p:nvSpPr>
        <p:spPr bwMode="auto">
          <a:xfrm>
            <a:off x="533400" y="1454232"/>
            <a:ext cx="4495800" cy="363285"/>
          </a:xfrm>
          <a:prstGeom prst="rect">
            <a:avLst/>
          </a:prstGeom>
          <a:solidFill>
            <a:schemeClr val="bg1"/>
          </a:solidFill>
          <a:ln>
            <a:noFill/>
          </a:ln>
          <a:extLst/>
        </p:spPr>
        <p:txBody>
          <a:bodyPr wrap="square" lIns="85433" tIns="42726" rIns="85433" bIns="42726" rtlCol="0">
            <a:spAutoFit/>
          </a:bodyPr>
          <a:lstStyle/>
          <a:p>
            <a:pPr eaLnBrk="1" hangingPunct="1">
              <a:spcBef>
                <a:spcPct val="50000"/>
              </a:spcBef>
            </a:pPr>
            <a:r>
              <a:rPr lang="en-US" b="1" dirty="0"/>
              <a:t>Can Affect Your Overall Impact Score!</a:t>
            </a:r>
          </a:p>
        </p:txBody>
      </p:sp>
      <p:sp>
        <p:nvSpPr>
          <p:cNvPr id="2" name="Title 1"/>
          <p:cNvSpPr>
            <a:spLocks noGrp="1"/>
          </p:cNvSpPr>
          <p:nvPr>
            <p:ph type="title"/>
          </p:nvPr>
        </p:nvSpPr>
        <p:spPr>
          <a:xfrm>
            <a:off x="533400" y="228600"/>
            <a:ext cx="7979944" cy="825264"/>
          </a:xfrm>
        </p:spPr>
        <p:txBody>
          <a:bodyPr>
            <a:normAutofit/>
          </a:bodyPr>
          <a:lstStyle/>
          <a:p>
            <a:r>
              <a:rPr lang="en-US" sz="2400" dirty="0">
                <a:solidFill>
                  <a:srgbClr val="0070C0"/>
                </a:solidFill>
              </a:rPr>
              <a:t>Four Rigor and Transparency Review Elements</a:t>
            </a:r>
            <a:r>
              <a:rPr lang="en-US" sz="2400" dirty="0">
                <a:solidFill>
                  <a:srgbClr val="00B0F0"/>
                </a:solidFill>
              </a:rPr>
              <a:t/>
            </a:r>
            <a:br>
              <a:rPr lang="en-US" sz="2400" dirty="0">
                <a:solidFill>
                  <a:srgbClr val="00B0F0"/>
                </a:solidFill>
              </a:rPr>
            </a:br>
            <a:r>
              <a:rPr lang="en-US" sz="2400" dirty="0">
                <a:solidFill>
                  <a:srgbClr val="719500"/>
                </a:solidFill>
              </a:rPr>
              <a:t>Research Project Grant Applications</a:t>
            </a:r>
          </a:p>
        </p:txBody>
      </p:sp>
    </p:spTree>
    <p:custDataLst>
      <p:tags r:id="rId1"/>
    </p:custDataLst>
    <p:extLst>
      <p:ext uri="{BB962C8B-B14F-4D97-AF65-F5344CB8AC3E}">
        <p14:creationId xmlns:p14="http://schemas.microsoft.com/office/powerpoint/2010/main" val="20756705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noGrp="1"/>
          </p:cNvGraphicFramePr>
          <p:nvPr>
            <p:ph idx="1"/>
            <p:extLst>
              <p:ext uri="{D42A27DB-BD31-4B8C-83A1-F6EECF244321}">
                <p14:modId xmlns:p14="http://schemas.microsoft.com/office/powerpoint/2010/main" val="506768771"/>
              </p:ext>
            </p:extLst>
          </p:nvPr>
        </p:nvGraphicFramePr>
        <p:xfrm>
          <a:off x="609600" y="2573083"/>
          <a:ext cx="8077200" cy="2240280"/>
        </p:xfrm>
        <a:graphic>
          <a:graphicData uri="http://schemas.openxmlformats.org/drawingml/2006/table">
            <a:tbl>
              <a:tblPr firstRow="1" bandRow="1">
                <a:tableStyleId>{5940675A-B579-460E-94D1-54222C63F5DA}</a:tableStyleId>
              </a:tblPr>
              <a:tblGrid>
                <a:gridCol w="2362200">
                  <a:extLst>
                    <a:ext uri="{9D8B030D-6E8A-4147-A177-3AD203B41FA5}">
                      <a16:colId xmlns:a16="http://schemas.microsoft.com/office/drawing/2014/main" xmlns="" val="20000"/>
                    </a:ext>
                  </a:extLst>
                </a:gridCol>
                <a:gridCol w="3276600">
                  <a:extLst>
                    <a:ext uri="{9D8B030D-6E8A-4147-A177-3AD203B41FA5}">
                      <a16:colId xmlns:a16="http://schemas.microsoft.com/office/drawing/2014/main" xmlns="" val="20001"/>
                    </a:ext>
                  </a:extLst>
                </a:gridCol>
                <a:gridCol w="2438400">
                  <a:extLst>
                    <a:ext uri="{9D8B030D-6E8A-4147-A177-3AD203B41FA5}">
                      <a16:colId xmlns:a16="http://schemas.microsoft.com/office/drawing/2014/main" xmlns="" val="20002"/>
                    </a:ext>
                  </a:extLst>
                </a:gridCol>
              </a:tblGrid>
              <a:tr h="891540">
                <a:tc>
                  <a:txBody>
                    <a:bodyPr/>
                    <a:lstStyle/>
                    <a:p>
                      <a:pPr algn="l"/>
                      <a:r>
                        <a:rPr lang="en-US" sz="1400" b="1" dirty="0"/>
                        <a:t>Rigor and Transparency Element</a:t>
                      </a:r>
                    </a:p>
                  </a:txBody>
                  <a:tcPr marL="68580" marR="68580" marT="34290" marB="34290" anchor="ctr">
                    <a:lnB w="12700" cap="flat" cmpd="sng" algn="ctr">
                      <a:solidFill>
                        <a:schemeClr val="tx1"/>
                      </a:solidFill>
                      <a:prstDash val="solid"/>
                      <a:round/>
                      <a:headEnd type="none" w="med" len="med"/>
                      <a:tailEnd type="none" w="med" len="med"/>
                    </a:lnB>
                    <a:solidFill>
                      <a:srgbClr val="E7C2FE"/>
                    </a:solidFill>
                  </a:tcPr>
                </a:tc>
                <a:tc>
                  <a:txBody>
                    <a:bodyPr/>
                    <a:lstStyle/>
                    <a:p>
                      <a:pPr algn="l"/>
                      <a:r>
                        <a:rPr lang="en-US" sz="1400" b="1" dirty="0"/>
                        <a:t>What’s added to the</a:t>
                      </a:r>
                      <a:r>
                        <a:rPr lang="en-US" sz="1400" b="1" baseline="0" dirty="0"/>
                        <a:t> </a:t>
                      </a:r>
                      <a:r>
                        <a:rPr lang="en-US" sz="1400" b="1" dirty="0"/>
                        <a:t>review criteria? </a:t>
                      </a:r>
                    </a:p>
                  </a:txBody>
                  <a:tcPr marL="68580" marR="68580" marT="34290" marB="34290" anchor="ctr">
                    <a:lnB w="12700" cap="flat" cmpd="sng" algn="ctr">
                      <a:solidFill>
                        <a:schemeClr val="tx1"/>
                      </a:solidFill>
                      <a:prstDash val="solid"/>
                      <a:round/>
                      <a:headEnd type="none" w="med" len="med"/>
                      <a:tailEnd type="none" w="med" len="med"/>
                    </a:lnB>
                    <a:solidFill>
                      <a:srgbClr val="E7C2FE"/>
                    </a:solidFill>
                  </a:tcPr>
                </a:tc>
                <a:tc>
                  <a:txBody>
                    <a:bodyPr/>
                    <a:lstStyle/>
                    <a:p>
                      <a:pPr marL="0" marR="0" lvl="0" indent="0" algn="l" defTabSz="913031" rtl="0" eaLnBrk="1" fontAlgn="auto" latinLnBrk="0" hangingPunct="1">
                        <a:lnSpc>
                          <a:spcPct val="100000"/>
                        </a:lnSpc>
                        <a:spcBef>
                          <a:spcPts val="0"/>
                        </a:spcBef>
                        <a:spcAft>
                          <a:spcPts val="0"/>
                        </a:spcAft>
                        <a:buClrTx/>
                        <a:buSzTx/>
                        <a:buFontTx/>
                        <a:buNone/>
                        <a:tabLst/>
                        <a:defRPr/>
                      </a:pPr>
                      <a:r>
                        <a:rPr lang="en-US" sz="1400" b="1" dirty="0"/>
                        <a:t>Where in the application?</a:t>
                      </a:r>
                    </a:p>
                  </a:txBody>
                  <a:tcPr marL="68580" marR="68580" marT="34290" marB="34290" anchor="ctr">
                    <a:lnB w="12700" cap="flat" cmpd="sng" algn="ctr">
                      <a:solidFill>
                        <a:schemeClr val="tx1"/>
                      </a:solidFill>
                      <a:prstDash val="solid"/>
                      <a:round/>
                      <a:headEnd type="none" w="med" len="med"/>
                      <a:tailEnd type="none" w="med" len="med"/>
                    </a:lnB>
                    <a:solidFill>
                      <a:srgbClr val="E7C2FE"/>
                    </a:solidFill>
                  </a:tcPr>
                </a:tc>
                <a:extLst>
                  <a:ext uri="{0D108BD9-81ED-4DB2-BD59-A6C34878D82A}">
                    <a16:rowId xmlns:a16="http://schemas.microsoft.com/office/drawing/2014/main" xmlns="" val="10000"/>
                  </a:ext>
                </a:extLst>
              </a:tr>
              <a:tr h="1348740">
                <a:tc>
                  <a:txBody>
                    <a:bodyPr/>
                    <a:lstStyle/>
                    <a:p>
                      <a:pPr algn="l"/>
                      <a:r>
                        <a:rPr lang="en-US" sz="1400" b="1" dirty="0"/>
                        <a:t>3. Consideration</a:t>
                      </a:r>
                      <a:r>
                        <a:rPr lang="en-US" sz="1400" b="1" baseline="0" dirty="0"/>
                        <a:t> of Relevant Biological Variables, Such as Sex</a:t>
                      </a:r>
                      <a:endParaRPr lang="en-US" sz="1400" b="1" dirty="0"/>
                    </a:p>
                  </a:txBody>
                  <a:tcPr marL="68580" marR="68580" marT="34290" marB="34290" anchor="ctr">
                    <a:lnT w="12700" cap="flat" cmpd="sng" algn="ctr">
                      <a:solidFill>
                        <a:schemeClr val="tx1"/>
                      </a:solidFill>
                      <a:prstDash val="solid"/>
                      <a:round/>
                      <a:headEnd type="none" w="med" len="med"/>
                      <a:tailEnd type="none" w="med" len="med"/>
                    </a:lnT>
                    <a:solidFill>
                      <a:srgbClr val="C4DE9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rPr>
                        <a:t>Are adequate plans to address relevant</a:t>
                      </a:r>
                      <a:r>
                        <a:rPr lang="en-US" sz="1300" baseline="0" dirty="0">
                          <a:solidFill>
                            <a:schemeClr val="tx1"/>
                          </a:solidFill>
                        </a:rPr>
                        <a:t> biological variables, such as sex, included for studies in vertebrate animals or human subjects?</a:t>
                      </a:r>
                      <a:r>
                        <a:rPr lang="en-US" sz="1300" dirty="0"/>
                        <a:t> </a:t>
                      </a:r>
                    </a:p>
                  </a:txBody>
                  <a:tcPr marL="68580" marR="68580" marT="34290" marB="34290" anchor="ctr">
                    <a:lnT w="12700" cap="flat" cmpd="sng" algn="ctr">
                      <a:solidFill>
                        <a:schemeClr val="tx1"/>
                      </a:solidFill>
                      <a:prstDash val="solid"/>
                      <a:round/>
                      <a:headEnd type="none" w="med" len="med"/>
                      <a:tailEnd type="none" w="med" len="med"/>
                    </a:lnT>
                  </a:tcPr>
                </a:tc>
                <a:tc>
                  <a:txBody>
                    <a:bodyPr/>
                    <a:lstStyle/>
                    <a:p>
                      <a:pPr marL="0" marR="0" lvl="0" indent="0" algn="l" defTabSz="913031" rtl="0" eaLnBrk="1" fontAlgn="auto" latinLnBrk="0" hangingPunct="1">
                        <a:lnSpc>
                          <a:spcPct val="100000"/>
                        </a:lnSpc>
                        <a:spcBef>
                          <a:spcPts val="0"/>
                        </a:spcBef>
                        <a:spcAft>
                          <a:spcPts val="0"/>
                        </a:spcAft>
                        <a:buClrTx/>
                        <a:buSzTx/>
                        <a:buFontTx/>
                        <a:buNone/>
                        <a:tabLst/>
                        <a:defRPr/>
                      </a:pPr>
                      <a:r>
                        <a:rPr lang="en-US" sz="1300" dirty="0"/>
                        <a:t>Research Strategy </a:t>
                      </a:r>
                    </a:p>
                    <a:p>
                      <a:pPr marL="0" marR="0" lvl="0" indent="0" algn="l" defTabSz="913031" rtl="0" eaLnBrk="1" fontAlgn="auto" latinLnBrk="0" hangingPunct="1">
                        <a:lnSpc>
                          <a:spcPct val="100000"/>
                        </a:lnSpc>
                        <a:spcBef>
                          <a:spcPts val="0"/>
                        </a:spcBef>
                        <a:spcAft>
                          <a:spcPts val="0"/>
                        </a:spcAft>
                        <a:buClrTx/>
                        <a:buSzTx/>
                        <a:buFontTx/>
                        <a:buNone/>
                        <a:tabLst/>
                        <a:defRPr/>
                      </a:pPr>
                      <a:r>
                        <a:rPr lang="en-US" sz="1300" dirty="0"/>
                        <a:t>(Approach)</a:t>
                      </a:r>
                    </a:p>
                    <a:p>
                      <a:pPr algn="l"/>
                      <a:endParaRPr lang="en-US" sz="1300" dirty="0">
                        <a:solidFill>
                          <a:schemeClr val="tx1"/>
                        </a:solidFill>
                      </a:endParaRPr>
                    </a:p>
                  </a:txBody>
                  <a:tcPr marL="68580" marR="68580" marT="34290" marB="3429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bl>
          </a:graphicData>
        </a:graphic>
      </p:graphicFrame>
      <p:sp>
        <p:nvSpPr>
          <p:cNvPr id="6" name="TextBox 5"/>
          <p:cNvSpPr txBox="1"/>
          <p:nvPr/>
        </p:nvSpPr>
        <p:spPr bwMode="auto">
          <a:xfrm>
            <a:off x="609600" y="1904999"/>
            <a:ext cx="4495800" cy="363285"/>
          </a:xfrm>
          <a:prstGeom prst="rect">
            <a:avLst/>
          </a:prstGeom>
          <a:solidFill>
            <a:schemeClr val="bg1"/>
          </a:solidFill>
          <a:ln>
            <a:noFill/>
          </a:ln>
          <a:extLst/>
        </p:spPr>
        <p:txBody>
          <a:bodyPr wrap="square" lIns="85433" tIns="42726" rIns="85433" bIns="42726" rtlCol="0">
            <a:spAutoFit/>
          </a:bodyPr>
          <a:lstStyle/>
          <a:p>
            <a:pPr eaLnBrk="1" hangingPunct="1">
              <a:spcBef>
                <a:spcPct val="50000"/>
              </a:spcBef>
            </a:pPr>
            <a:r>
              <a:rPr lang="en-US" b="1" dirty="0"/>
              <a:t>Can Affect Your Overall Impact Score!</a:t>
            </a:r>
          </a:p>
        </p:txBody>
      </p:sp>
      <p:sp>
        <p:nvSpPr>
          <p:cNvPr id="2" name="Title 1"/>
          <p:cNvSpPr>
            <a:spLocks noGrp="1"/>
          </p:cNvSpPr>
          <p:nvPr>
            <p:ph type="title"/>
          </p:nvPr>
        </p:nvSpPr>
        <p:spPr>
          <a:xfrm>
            <a:off x="609600" y="304800"/>
            <a:ext cx="8305800" cy="1295400"/>
          </a:xfrm>
        </p:spPr>
        <p:txBody>
          <a:bodyPr>
            <a:normAutofit fontScale="90000"/>
          </a:bodyPr>
          <a:lstStyle/>
          <a:p>
            <a:r>
              <a:rPr lang="en-US" dirty="0">
                <a:solidFill>
                  <a:srgbClr val="0070C0"/>
                </a:solidFill>
              </a:rPr>
              <a:t>Four Rigor and Transparency Review Elements</a:t>
            </a:r>
            <a:r>
              <a:rPr lang="en-US" dirty="0"/>
              <a:t/>
            </a:r>
            <a:br>
              <a:rPr lang="en-US" dirty="0"/>
            </a:br>
            <a:r>
              <a:rPr lang="en-US" dirty="0">
                <a:solidFill>
                  <a:srgbClr val="719500"/>
                </a:solidFill>
              </a:rPr>
              <a:t>Projects with Vertebrate Animals and/or Human Subjects </a:t>
            </a:r>
            <a:endParaRPr lang="en-US" dirty="0"/>
          </a:p>
        </p:txBody>
      </p:sp>
    </p:spTree>
    <p:extLst>
      <p:ext uri="{BB962C8B-B14F-4D97-AF65-F5344CB8AC3E}">
        <p14:creationId xmlns:p14="http://schemas.microsoft.com/office/powerpoint/2010/main" val="24688535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685800" y="5073316"/>
            <a:ext cx="5105400" cy="363285"/>
          </a:xfrm>
          <a:prstGeom prst="rect">
            <a:avLst/>
          </a:prstGeom>
          <a:solidFill>
            <a:schemeClr val="bg1"/>
          </a:solidFill>
          <a:ln>
            <a:noFill/>
          </a:ln>
          <a:extLst/>
        </p:spPr>
        <p:txBody>
          <a:bodyPr wrap="square" lIns="85433" tIns="42726" rIns="85433" bIns="42726" rtlCol="0">
            <a:spAutoFit/>
          </a:bodyPr>
          <a:lstStyle/>
          <a:p>
            <a:pPr eaLnBrk="1" hangingPunct="1">
              <a:spcBef>
                <a:spcPct val="50000"/>
              </a:spcBef>
            </a:pPr>
            <a:r>
              <a:rPr lang="en-US" b="1" dirty="0"/>
              <a:t>Won’t Affect Your Overall Impact Score</a:t>
            </a:r>
          </a:p>
        </p:txBody>
      </p:sp>
      <p:graphicFrame>
        <p:nvGraphicFramePr>
          <p:cNvPr id="4" name="Content Placeholder 4"/>
          <p:cNvGraphicFramePr>
            <a:graphicFrameLocks noGrp="1"/>
          </p:cNvGraphicFramePr>
          <p:nvPr>
            <p:ph idx="1"/>
            <p:extLst>
              <p:ext uri="{D42A27DB-BD31-4B8C-83A1-F6EECF244321}">
                <p14:modId xmlns:p14="http://schemas.microsoft.com/office/powerpoint/2010/main" val="56934894"/>
              </p:ext>
            </p:extLst>
          </p:nvPr>
        </p:nvGraphicFramePr>
        <p:xfrm>
          <a:off x="609600" y="2590800"/>
          <a:ext cx="8001000" cy="1935681"/>
        </p:xfrm>
        <a:graphic>
          <a:graphicData uri="http://schemas.openxmlformats.org/drawingml/2006/table">
            <a:tbl>
              <a:tblPr firstRow="1" bandRow="1">
                <a:tableStyleId>{5940675A-B579-460E-94D1-54222C63F5DA}</a:tableStyleId>
              </a:tblPr>
              <a:tblGrid>
                <a:gridCol w="2362200">
                  <a:extLst>
                    <a:ext uri="{9D8B030D-6E8A-4147-A177-3AD203B41FA5}">
                      <a16:colId xmlns:a16="http://schemas.microsoft.com/office/drawing/2014/main" xmlns="" val="20000"/>
                    </a:ext>
                  </a:extLst>
                </a:gridCol>
                <a:gridCol w="3230732">
                  <a:extLst>
                    <a:ext uri="{9D8B030D-6E8A-4147-A177-3AD203B41FA5}">
                      <a16:colId xmlns:a16="http://schemas.microsoft.com/office/drawing/2014/main" xmlns="" val="20002"/>
                    </a:ext>
                  </a:extLst>
                </a:gridCol>
                <a:gridCol w="2408068">
                  <a:extLst>
                    <a:ext uri="{9D8B030D-6E8A-4147-A177-3AD203B41FA5}">
                      <a16:colId xmlns:a16="http://schemas.microsoft.com/office/drawing/2014/main" xmlns="" val="20003"/>
                    </a:ext>
                  </a:extLst>
                </a:gridCol>
              </a:tblGrid>
              <a:tr h="743877">
                <a:tc>
                  <a:txBody>
                    <a:bodyPr/>
                    <a:lstStyle/>
                    <a:p>
                      <a:pPr algn="l"/>
                      <a:r>
                        <a:rPr lang="en-US" sz="1400" b="1" dirty="0"/>
                        <a:t>Rigor and Transparency Element</a:t>
                      </a:r>
                    </a:p>
                  </a:txBody>
                  <a:tcPr marL="68580" marR="68580" marT="34290" marB="34290" anchor="ctr">
                    <a:lnB w="12700" cap="flat" cmpd="sng" algn="ctr">
                      <a:solidFill>
                        <a:schemeClr val="tx1"/>
                      </a:solidFill>
                      <a:prstDash val="solid"/>
                      <a:round/>
                      <a:headEnd type="none" w="med" len="med"/>
                      <a:tailEnd type="none" w="med" len="med"/>
                    </a:lnB>
                    <a:solidFill>
                      <a:srgbClr val="E7C2FE"/>
                    </a:solidFill>
                  </a:tcPr>
                </a:tc>
                <a:tc>
                  <a:txBody>
                    <a:bodyPr/>
                    <a:lstStyle/>
                    <a:p>
                      <a:pPr algn="l"/>
                      <a:r>
                        <a:rPr lang="en-US" sz="1400" b="1" dirty="0"/>
                        <a:t>What’s added to the</a:t>
                      </a:r>
                      <a:r>
                        <a:rPr lang="en-US" sz="1400" b="1" baseline="0" dirty="0"/>
                        <a:t> </a:t>
                      </a:r>
                      <a:r>
                        <a:rPr lang="en-US" sz="1400" b="1" dirty="0"/>
                        <a:t>review criteria? </a:t>
                      </a:r>
                    </a:p>
                  </a:txBody>
                  <a:tcPr marL="68580" marR="68580" marT="34290" marB="34290" anchor="ctr">
                    <a:lnB w="12700" cap="flat" cmpd="sng" algn="ctr">
                      <a:solidFill>
                        <a:schemeClr val="tx1"/>
                      </a:solidFill>
                      <a:prstDash val="solid"/>
                      <a:round/>
                      <a:headEnd type="none" w="med" len="med"/>
                      <a:tailEnd type="none" w="med" len="med"/>
                    </a:lnB>
                    <a:solidFill>
                      <a:srgbClr val="E7C2FE"/>
                    </a:solidFill>
                  </a:tcPr>
                </a:tc>
                <a:tc>
                  <a:txBody>
                    <a:bodyPr/>
                    <a:lstStyle/>
                    <a:p>
                      <a:pPr marL="0" marR="0" lvl="0" indent="0" algn="l" defTabSz="913031" rtl="0" eaLnBrk="1" fontAlgn="auto" latinLnBrk="0" hangingPunct="1">
                        <a:lnSpc>
                          <a:spcPct val="100000"/>
                        </a:lnSpc>
                        <a:spcBef>
                          <a:spcPts val="0"/>
                        </a:spcBef>
                        <a:spcAft>
                          <a:spcPts val="0"/>
                        </a:spcAft>
                        <a:buClrTx/>
                        <a:buSzTx/>
                        <a:buFontTx/>
                        <a:buNone/>
                        <a:tabLst/>
                        <a:defRPr/>
                      </a:pPr>
                      <a:r>
                        <a:rPr lang="en-US" sz="1400" b="1" dirty="0"/>
                        <a:t>Where in the application?</a:t>
                      </a:r>
                    </a:p>
                  </a:txBody>
                  <a:tcPr marL="68580" marR="68580" marT="34290" marB="34290" anchor="ctr">
                    <a:lnB w="12700" cap="flat" cmpd="sng" algn="ctr">
                      <a:solidFill>
                        <a:schemeClr val="tx1"/>
                      </a:solidFill>
                      <a:prstDash val="solid"/>
                      <a:round/>
                      <a:headEnd type="none" w="med" len="med"/>
                      <a:tailEnd type="none" w="med" len="med"/>
                    </a:lnB>
                    <a:solidFill>
                      <a:srgbClr val="E7C2FE"/>
                    </a:solidFill>
                  </a:tcPr>
                </a:tc>
                <a:extLst>
                  <a:ext uri="{0D108BD9-81ED-4DB2-BD59-A6C34878D82A}">
                    <a16:rowId xmlns:a16="http://schemas.microsoft.com/office/drawing/2014/main" xmlns="" val="10000"/>
                  </a:ext>
                </a:extLst>
              </a:tr>
              <a:tr h="1191804">
                <a:tc>
                  <a:txBody>
                    <a:bodyPr/>
                    <a:lstStyle/>
                    <a:p>
                      <a:pPr algn="l"/>
                      <a:endParaRPr lang="en-US" sz="1400" b="1" dirty="0"/>
                    </a:p>
                    <a:p>
                      <a:pPr algn="l"/>
                      <a:r>
                        <a:rPr lang="en-US" sz="1400" b="1" dirty="0"/>
                        <a:t>4. Authentication of Key Biological and/or Chemical</a:t>
                      </a:r>
                      <a:r>
                        <a:rPr lang="en-US" sz="1400" b="1" baseline="0" dirty="0"/>
                        <a:t> Resources</a:t>
                      </a:r>
                    </a:p>
                    <a:p>
                      <a:pPr algn="l"/>
                      <a:endParaRPr lang="en-US" sz="1400" b="1" dirty="0"/>
                    </a:p>
                  </a:txBody>
                  <a:tcPr marL="68580" marR="68580" marT="34290" marB="34290" anchor="ctr">
                    <a:lnT w="12700" cap="flat" cmpd="sng" algn="ctr">
                      <a:solidFill>
                        <a:schemeClr val="tx1"/>
                      </a:solidFill>
                      <a:prstDash val="solid"/>
                      <a:round/>
                      <a:headEnd type="none" w="med" len="med"/>
                      <a:tailEnd type="none" w="med" len="med"/>
                    </a:lnT>
                    <a:solidFill>
                      <a:srgbClr val="C4DE9A"/>
                    </a:solidFill>
                  </a:tcPr>
                </a:tc>
                <a:tc>
                  <a:txBody>
                    <a:bodyPr/>
                    <a:lstStyle/>
                    <a:p>
                      <a:pPr marL="0" marR="0" lvl="0" indent="0" algn="l" defTabSz="913031" rtl="0" eaLnBrk="1" fontAlgn="auto" latinLnBrk="0" hangingPunct="1">
                        <a:lnSpc>
                          <a:spcPct val="100000"/>
                        </a:lnSpc>
                        <a:spcBef>
                          <a:spcPts val="0"/>
                        </a:spcBef>
                        <a:spcAft>
                          <a:spcPts val="0"/>
                        </a:spcAft>
                        <a:buClrTx/>
                        <a:buSzTx/>
                        <a:buFontTx/>
                        <a:buNone/>
                        <a:tabLst/>
                        <a:defRPr/>
                      </a:pPr>
                      <a:r>
                        <a:rPr lang="en-US" sz="1300" dirty="0">
                          <a:solidFill>
                            <a:schemeClr val="tx1"/>
                          </a:solidFill>
                        </a:rPr>
                        <a:t>Comment on plans for identifying and ensuring validity of resources.</a:t>
                      </a:r>
                    </a:p>
                    <a:p>
                      <a:pPr algn="l"/>
                      <a:endParaRPr lang="en-US" sz="1300" dirty="0"/>
                    </a:p>
                  </a:txBody>
                  <a:tcPr marL="68580" marR="68580" marT="34290" marB="34290" anchor="ctr">
                    <a:lnT w="12700" cap="flat" cmpd="sng" algn="ctr">
                      <a:solidFill>
                        <a:schemeClr val="tx1"/>
                      </a:solidFill>
                      <a:prstDash val="solid"/>
                      <a:round/>
                      <a:headEnd type="none" w="med" len="med"/>
                      <a:tailEnd type="none" w="med" len="med"/>
                    </a:lnT>
                  </a:tcPr>
                </a:tc>
                <a:tc>
                  <a:txBody>
                    <a:bodyPr/>
                    <a:lstStyle/>
                    <a:p>
                      <a:pPr marL="0" marR="0" lvl="0" indent="0" algn="l" defTabSz="913031" rtl="0" eaLnBrk="1" fontAlgn="auto" latinLnBrk="0" hangingPunct="1">
                        <a:lnSpc>
                          <a:spcPct val="100000"/>
                        </a:lnSpc>
                        <a:spcBef>
                          <a:spcPts val="0"/>
                        </a:spcBef>
                        <a:spcAft>
                          <a:spcPts val="0"/>
                        </a:spcAft>
                        <a:buClrTx/>
                        <a:buSzTx/>
                        <a:buFontTx/>
                        <a:buNone/>
                        <a:tabLst/>
                        <a:defRPr/>
                      </a:pPr>
                      <a:r>
                        <a:rPr lang="en-US" sz="1300"/>
                        <a:t>New </a:t>
                      </a:r>
                      <a:r>
                        <a:rPr lang="en-US" sz="1300" dirty="0"/>
                        <a:t>Attachment</a:t>
                      </a:r>
                    </a:p>
                  </a:txBody>
                  <a:tcPr marL="68580" marR="68580" marT="34290" marB="3429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bl>
          </a:graphicData>
        </a:graphic>
      </p:graphicFrame>
      <p:sp>
        <p:nvSpPr>
          <p:cNvPr id="2" name="Title 1"/>
          <p:cNvSpPr>
            <a:spLocks noGrp="1"/>
          </p:cNvSpPr>
          <p:nvPr>
            <p:ph type="title"/>
          </p:nvPr>
        </p:nvSpPr>
        <p:spPr>
          <a:xfrm>
            <a:off x="609600" y="457200"/>
            <a:ext cx="8001000" cy="1219200"/>
          </a:xfrm>
        </p:spPr>
        <p:txBody>
          <a:bodyPr>
            <a:normAutofit fontScale="90000"/>
          </a:bodyPr>
          <a:lstStyle/>
          <a:p>
            <a:r>
              <a:rPr lang="en-US" dirty="0"/>
              <a:t>Four Rigor and Transparency Review Elements</a:t>
            </a:r>
            <a:br>
              <a:rPr lang="en-US" dirty="0"/>
            </a:br>
            <a:r>
              <a:rPr lang="en-US" dirty="0">
                <a:solidFill>
                  <a:srgbClr val="719500"/>
                </a:solidFill>
              </a:rPr>
              <a:t>Projects Involving Key Biological and/or Chemical Resources</a:t>
            </a:r>
            <a:endParaRPr lang="en-US" dirty="0"/>
          </a:p>
        </p:txBody>
      </p:sp>
    </p:spTree>
    <p:extLst>
      <p:ext uri="{BB962C8B-B14F-4D97-AF65-F5344CB8AC3E}">
        <p14:creationId xmlns:p14="http://schemas.microsoft.com/office/powerpoint/2010/main" val="10960125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table provides descriptors for the 1-9 scoring system:  High Impact applications can be scored 1 for Exceptional, 2 for Outstanding, and 3 for Excellent.  Medium Impact applications can be scored 4 for Very Good, 5 for Good, 6 for Satisfactory.  Low Impact applications can be scored 7 for Fair, 8 for Marginal and 9 for P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074827"/>
            <a:ext cx="4397374" cy="456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a:xfrm>
            <a:off x="914400" y="381000"/>
            <a:ext cx="7161609" cy="534293"/>
          </a:xfrm>
        </p:spPr>
        <p:txBody>
          <a:bodyPr/>
          <a:lstStyle/>
          <a:p>
            <a:pPr algn="ctr"/>
            <a:r>
              <a:rPr lang="en-US" sz="2600" dirty="0">
                <a:solidFill>
                  <a:srgbClr val="0070C0"/>
                </a:solidFill>
              </a:rPr>
              <a:t>9-Point Criteria Scoring Scale</a:t>
            </a:r>
          </a:p>
        </p:txBody>
      </p:sp>
    </p:spTree>
    <p:extLst>
      <p:ext uri="{BB962C8B-B14F-4D97-AF65-F5344CB8AC3E}">
        <p14:creationId xmlns:p14="http://schemas.microsoft.com/office/powerpoint/2010/main" val="34409694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xmlns="" id="{490E0C72-B04A-4C74-9CC4-A1E096CB3D7D}"/>
              </a:ext>
            </a:extLst>
          </p:cNvPr>
          <p:cNvGraphicFramePr>
            <a:graphicFrameLocks noGrp="1"/>
          </p:cNvGraphicFramePr>
          <p:nvPr>
            <p:extLst/>
          </p:nvPr>
        </p:nvGraphicFramePr>
        <p:xfrm>
          <a:off x="508000" y="1140823"/>
          <a:ext cx="8204200" cy="4406537"/>
        </p:xfrm>
        <a:graphic>
          <a:graphicData uri="http://schemas.openxmlformats.org/drawingml/2006/table">
            <a:tbl>
              <a:tblPr firstRow="1" bandRow="1">
                <a:tableStyleId>{5C22544A-7EE6-4342-B048-85BDC9FD1C3A}</a:tableStyleId>
              </a:tblPr>
              <a:tblGrid>
                <a:gridCol w="1149381">
                  <a:extLst>
                    <a:ext uri="{9D8B030D-6E8A-4147-A177-3AD203B41FA5}">
                      <a16:colId xmlns:a16="http://schemas.microsoft.com/office/drawing/2014/main" xmlns="" val="3021259279"/>
                    </a:ext>
                  </a:extLst>
                </a:gridCol>
                <a:gridCol w="1122958">
                  <a:extLst>
                    <a:ext uri="{9D8B030D-6E8A-4147-A177-3AD203B41FA5}">
                      <a16:colId xmlns:a16="http://schemas.microsoft.com/office/drawing/2014/main" xmlns="" val="2774380574"/>
                    </a:ext>
                  </a:extLst>
                </a:gridCol>
                <a:gridCol w="5931861">
                  <a:extLst>
                    <a:ext uri="{9D8B030D-6E8A-4147-A177-3AD203B41FA5}">
                      <a16:colId xmlns:a16="http://schemas.microsoft.com/office/drawing/2014/main" xmlns="" val="1884962266"/>
                    </a:ext>
                  </a:extLst>
                </a:gridCol>
              </a:tblGrid>
              <a:tr h="370840">
                <a:tc>
                  <a:txBody>
                    <a:bodyPr/>
                    <a:lstStyle/>
                    <a:p>
                      <a:r>
                        <a:rPr lang="en-US" dirty="0"/>
                        <a:t>Overall</a:t>
                      </a:r>
                    </a:p>
                    <a:p>
                      <a:r>
                        <a:rPr lang="en-US" dirty="0"/>
                        <a:t>Impact</a:t>
                      </a:r>
                    </a:p>
                  </a:txBody>
                  <a:tcPr>
                    <a:solidFill>
                      <a:srgbClr val="719500"/>
                    </a:solidFill>
                  </a:tcPr>
                </a:tc>
                <a:tc>
                  <a:txBody>
                    <a:bodyPr/>
                    <a:lstStyle/>
                    <a:p>
                      <a:pPr algn="ctr"/>
                      <a:r>
                        <a:rPr lang="en-US" dirty="0"/>
                        <a:t>Scores</a:t>
                      </a:r>
                    </a:p>
                  </a:txBody>
                  <a:tcPr anchor="ctr">
                    <a:solidFill>
                      <a:srgbClr val="719500"/>
                    </a:solidFill>
                  </a:tcPr>
                </a:tc>
                <a:tc>
                  <a:txBody>
                    <a:bodyPr/>
                    <a:lstStyle/>
                    <a:p>
                      <a:endParaRPr lang="en-US" sz="300" dirty="0"/>
                    </a:p>
                    <a:p>
                      <a:endParaRPr lang="en-US" sz="300" dirty="0"/>
                    </a:p>
                    <a:p>
                      <a:r>
                        <a:rPr lang="en-US" dirty="0"/>
                        <a:t>                                Examples</a:t>
                      </a:r>
                    </a:p>
                  </a:txBody>
                  <a:tcPr anchor="ctr">
                    <a:solidFill>
                      <a:srgbClr val="719500"/>
                    </a:solidFill>
                  </a:tcPr>
                </a:tc>
                <a:extLst>
                  <a:ext uri="{0D108BD9-81ED-4DB2-BD59-A6C34878D82A}">
                    <a16:rowId xmlns:a16="http://schemas.microsoft.com/office/drawing/2014/main" xmlns="" val="150007819"/>
                  </a:ext>
                </a:extLst>
              </a:tr>
              <a:tr h="657497">
                <a:tc>
                  <a:txBody>
                    <a:bodyPr/>
                    <a:lstStyle/>
                    <a:p>
                      <a:r>
                        <a:rPr lang="en-US" b="1" dirty="0"/>
                        <a:t>High</a:t>
                      </a:r>
                    </a:p>
                  </a:txBody>
                  <a:tcPr>
                    <a:solidFill>
                      <a:schemeClr val="bg1">
                        <a:lumMod val="95000"/>
                      </a:schemeClr>
                    </a:solidFill>
                  </a:tcPr>
                </a:tc>
                <a:tc>
                  <a:txBody>
                    <a:bodyPr/>
                    <a:lstStyle/>
                    <a:p>
                      <a:pPr algn="ctr"/>
                      <a:r>
                        <a:rPr lang="en-US" b="1" dirty="0"/>
                        <a:t>1   2   3</a:t>
                      </a:r>
                    </a:p>
                  </a:txBody>
                  <a:tcPr>
                    <a:solidFill>
                      <a:schemeClr val="bg1">
                        <a:lumMod val="95000"/>
                      </a:schemeClr>
                    </a:solidFill>
                  </a:tcPr>
                </a:tc>
                <a:tc>
                  <a:txBody>
                    <a:bodyPr/>
                    <a:lstStyle/>
                    <a:p>
                      <a:pPr>
                        <a:spcAft>
                          <a:spcPts val="1200"/>
                        </a:spcAft>
                      </a:pPr>
                      <a:r>
                        <a:rPr lang="en-US" sz="1600" dirty="0"/>
                        <a:t>Applications address a problem of high importance/interest in the field. May have some or no technical weaknesses. </a:t>
                      </a:r>
                    </a:p>
                  </a:txBody>
                  <a:tcPr>
                    <a:solidFill>
                      <a:schemeClr val="bg1">
                        <a:lumMod val="95000"/>
                      </a:schemeClr>
                    </a:solidFill>
                  </a:tcPr>
                </a:tc>
                <a:extLst>
                  <a:ext uri="{0D108BD9-81ED-4DB2-BD59-A6C34878D82A}">
                    <a16:rowId xmlns:a16="http://schemas.microsoft.com/office/drawing/2014/main" xmlns="" val="842529616"/>
                  </a:ext>
                </a:extLst>
              </a:tr>
              <a:tr h="1558834">
                <a:tc>
                  <a:txBody>
                    <a:bodyPr/>
                    <a:lstStyle/>
                    <a:p>
                      <a:r>
                        <a:rPr lang="en-US" b="1" dirty="0"/>
                        <a:t>Medium</a:t>
                      </a:r>
                    </a:p>
                  </a:txBody>
                  <a:tcPr>
                    <a:solidFill>
                      <a:schemeClr val="bg1">
                        <a:lumMod val="85000"/>
                      </a:schemeClr>
                    </a:solidFill>
                  </a:tcPr>
                </a:tc>
                <a:tc>
                  <a:txBody>
                    <a:bodyPr/>
                    <a:lstStyle/>
                    <a:p>
                      <a:pPr algn="ctr"/>
                      <a:r>
                        <a:rPr lang="en-US" b="1" dirty="0"/>
                        <a:t>4   5   6</a:t>
                      </a:r>
                    </a:p>
                  </a:txBody>
                  <a:tcPr>
                    <a:solidFill>
                      <a:schemeClr val="bg1">
                        <a:lumMod val="85000"/>
                      </a:schemeClr>
                    </a:solidFill>
                  </a:tcPr>
                </a:tc>
                <a:tc>
                  <a:txBody>
                    <a:bodyPr/>
                    <a:lstStyle/>
                    <a:p>
                      <a:pPr>
                        <a:spcAft>
                          <a:spcPts val="1200"/>
                        </a:spcAft>
                      </a:pPr>
                      <a:r>
                        <a:rPr lang="en-US" sz="1600" dirty="0"/>
                        <a:t>Applications may address a problem of high importance in the field, but weaknesses in the criteria bring down the overall impact to medium. </a:t>
                      </a:r>
                    </a:p>
                    <a:p>
                      <a:pPr>
                        <a:spcAft>
                          <a:spcPts val="1200"/>
                        </a:spcAft>
                      </a:pPr>
                      <a:r>
                        <a:rPr lang="en-US" sz="1600" dirty="0"/>
                        <a:t>Applications may address a problem of moderate importance in the field, with some or no technical weaknesses.</a:t>
                      </a:r>
                    </a:p>
                  </a:txBody>
                  <a:tcPr>
                    <a:solidFill>
                      <a:schemeClr val="bg1">
                        <a:lumMod val="85000"/>
                      </a:schemeClr>
                    </a:solidFill>
                  </a:tcPr>
                </a:tc>
                <a:extLst>
                  <a:ext uri="{0D108BD9-81ED-4DB2-BD59-A6C34878D82A}">
                    <a16:rowId xmlns:a16="http://schemas.microsoft.com/office/drawing/2014/main" xmlns="" val="3781968066"/>
                  </a:ext>
                </a:extLst>
              </a:tr>
              <a:tr h="1550126">
                <a:tc>
                  <a:txBody>
                    <a:bodyPr/>
                    <a:lstStyle/>
                    <a:p>
                      <a:r>
                        <a:rPr lang="en-US" b="1" dirty="0"/>
                        <a:t>Low</a:t>
                      </a:r>
                    </a:p>
                  </a:txBody>
                  <a:tcPr>
                    <a:solidFill>
                      <a:schemeClr val="bg1">
                        <a:lumMod val="75000"/>
                      </a:schemeClr>
                    </a:solidFill>
                  </a:tcPr>
                </a:tc>
                <a:tc>
                  <a:txBody>
                    <a:bodyPr/>
                    <a:lstStyle/>
                    <a:p>
                      <a:pPr algn="ctr"/>
                      <a:r>
                        <a:rPr lang="en-US" b="1" dirty="0"/>
                        <a:t>7   8   9</a:t>
                      </a:r>
                    </a:p>
                  </a:txBody>
                  <a:tcPr>
                    <a:solidFill>
                      <a:schemeClr val="bg1">
                        <a:lumMod val="75000"/>
                      </a:schemeClr>
                    </a:solidFill>
                  </a:tcPr>
                </a:tc>
                <a:tc>
                  <a:txBody>
                    <a:bodyPr/>
                    <a:lstStyle/>
                    <a:p>
                      <a:pPr>
                        <a:spcAft>
                          <a:spcPts val="1200"/>
                        </a:spcAft>
                      </a:pPr>
                      <a:r>
                        <a:rPr lang="en-US" sz="1600" dirty="0"/>
                        <a:t>Applications may address a problem of moderate/high importance in the field, but weaknesses in the criteria bring down the overall impact to low.</a:t>
                      </a:r>
                    </a:p>
                    <a:p>
                      <a:pPr>
                        <a:spcAft>
                          <a:spcPts val="1200"/>
                        </a:spcAft>
                      </a:pPr>
                      <a:r>
                        <a:rPr lang="en-US" sz="1600" dirty="0"/>
                        <a:t>Applications may address a problem of low or no importance in the field, with some or no technical weaknesses.</a:t>
                      </a:r>
                    </a:p>
                  </a:txBody>
                  <a:tcPr>
                    <a:solidFill>
                      <a:schemeClr val="bg1">
                        <a:lumMod val="75000"/>
                      </a:schemeClr>
                    </a:solidFill>
                  </a:tcPr>
                </a:tc>
                <a:extLst>
                  <a:ext uri="{0D108BD9-81ED-4DB2-BD59-A6C34878D82A}">
                    <a16:rowId xmlns:a16="http://schemas.microsoft.com/office/drawing/2014/main" xmlns="" val="1724938222"/>
                  </a:ext>
                </a:extLst>
              </a:tr>
            </a:tbl>
          </a:graphicData>
        </a:graphic>
      </p:graphicFrame>
      <p:sp>
        <p:nvSpPr>
          <p:cNvPr id="2" name="Title 1">
            <a:extLst>
              <a:ext uri="{FF2B5EF4-FFF2-40B4-BE49-F238E27FC236}">
                <a16:creationId xmlns:a16="http://schemas.microsoft.com/office/drawing/2014/main" xmlns="" id="{1E9A7DB9-66A9-4E32-912E-AA67DABA0949}"/>
              </a:ext>
            </a:extLst>
          </p:cNvPr>
          <p:cNvSpPr>
            <a:spLocks noGrp="1"/>
          </p:cNvSpPr>
          <p:nvPr>
            <p:ph type="title"/>
          </p:nvPr>
        </p:nvSpPr>
        <p:spPr>
          <a:xfrm>
            <a:off x="482600" y="303321"/>
            <a:ext cx="8229600" cy="762000"/>
          </a:xfrm>
        </p:spPr>
        <p:txBody>
          <a:bodyPr>
            <a:normAutofit/>
          </a:bodyPr>
          <a:lstStyle/>
          <a:p>
            <a:r>
              <a:rPr lang="en-US" dirty="0">
                <a:solidFill>
                  <a:srgbClr val="0070C0"/>
                </a:solidFill>
              </a:rPr>
              <a:t>Scoring Overall Impact</a:t>
            </a:r>
          </a:p>
        </p:txBody>
      </p:sp>
    </p:spTree>
    <p:extLst>
      <p:ext uri="{BB962C8B-B14F-4D97-AF65-F5344CB8AC3E}">
        <p14:creationId xmlns:p14="http://schemas.microsoft.com/office/powerpoint/2010/main" val="32737057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n photo of the NIH campus from the air."/>
          <p:cNvPicPr>
            <a:picLocks noChangeAspect="1" noChangeArrowheads="1"/>
          </p:cNvPicPr>
          <p:nvPr/>
        </p:nvPicPr>
        <p:blipFill>
          <a:blip r:embed="rId2" cstate="print"/>
          <a:srcRect/>
          <a:stretch>
            <a:fillRect/>
          </a:stretch>
        </p:blipFill>
        <p:spPr bwMode="auto">
          <a:xfrm>
            <a:off x="0" y="685814"/>
            <a:ext cx="9144000" cy="6894513"/>
          </a:xfrm>
          <a:prstGeom prst="rect">
            <a:avLst/>
          </a:prstGeom>
          <a:noFill/>
          <a:ln w="9525">
            <a:noFill/>
            <a:miter lim="800000"/>
            <a:headEnd/>
            <a:tailEnd/>
          </a:ln>
        </p:spPr>
      </p:pic>
      <p:sp>
        <p:nvSpPr>
          <p:cNvPr id="2" name="Title 1"/>
          <p:cNvSpPr>
            <a:spLocks noGrp="1"/>
          </p:cNvSpPr>
          <p:nvPr>
            <p:ph type="title"/>
          </p:nvPr>
        </p:nvSpPr>
        <p:spPr/>
        <p:txBody>
          <a:bodyPr/>
          <a:lstStyle/>
          <a:p>
            <a:pPr algn="ctr"/>
            <a:r>
              <a:rPr lang="en-US" dirty="0">
                <a:solidFill>
                  <a:srgbClr val="0070C0"/>
                </a:solidFill>
              </a:rPr>
              <a:t>National Institutes of Health</a:t>
            </a:r>
          </a:p>
        </p:txBody>
      </p:sp>
    </p:spTree>
    <p:extLst>
      <p:ext uri="{BB962C8B-B14F-4D97-AF65-F5344CB8AC3E}">
        <p14:creationId xmlns:p14="http://schemas.microsoft.com/office/powerpoint/2010/main" val="9505786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xmlns="" id="{9883A862-B505-49D7-9C4D-BC7881E72964}"/>
              </a:ext>
            </a:extLst>
          </p:cNvPr>
          <p:cNvSpPr/>
          <p:nvPr/>
        </p:nvSpPr>
        <p:spPr bwMode="auto">
          <a:xfrm>
            <a:off x="3524694" y="5537284"/>
            <a:ext cx="4351735" cy="253916"/>
          </a:xfrm>
          <a:prstGeom prst="rect">
            <a:avLst/>
          </a:prstGeom>
          <a:solidFill>
            <a:schemeClr val="tx1">
              <a:lumMod val="65000"/>
              <a:lumOff val="35000"/>
            </a:schemeClr>
          </a:solidFill>
        </p:spPr>
        <p:txBody>
          <a:bodyPr>
            <a:spAutoFit/>
          </a:bodyPr>
          <a:lstStyle/>
          <a:p>
            <a:pPr algn="ctr" defTabSz="684773">
              <a:defRPr/>
            </a:pPr>
            <a:r>
              <a:rPr lang="en-US" sz="1050" b="1" dirty="0">
                <a:solidFill>
                  <a:prstClr val="white"/>
                </a:solidFill>
                <a:latin typeface="Arial" pitchFamily="34" charset="0"/>
              </a:rPr>
              <a:t>5 is a good medium-impact application</a:t>
            </a:r>
          </a:p>
        </p:txBody>
      </p:sp>
      <p:pic>
        <p:nvPicPr>
          <p:cNvPr id="4" name="Picture 3" descr="1-3 Applications are addressing a problem of high importance/interest in the field. May have some or no technical weaknesses. &#10;&#10;4-6 Applications may be addressing a problem of high importance in the field, but weaknesses in the criteria bring down the overall impact to medium. These Applications may be addressing a problem of moderate importance in the field,  with some or no technical weaknesses&#10;&#10;7-9 Applications may be addressing a problem of moderate/high importance in the field, but weaknesses in the criteria bring down the overall impact to low. These applications may be addressing a problem of low or no importance in the field, with some or no technical weaknesses.&#10;">
            <a:extLst>
              <a:ext uri="{FF2B5EF4-FFF2-40B4-BE49-F238E27FC236}">
                <a16:creationId xmlns:a16="http://schemas.microsoft.com/office/drawing/2014/main" xmlns="" id="{68F13939-487A-43C9-A3A8-EB55B16546E7}"/>
              </a:ext>
            </a:extLst>
          </p:cNvPr>
          <p:cNvPicPr>
            <a:picLocks noChangeAspect="1"/>
          </p:cNvPicPr>
          <p:nvPr/>
        </p:nvPicPr>
        <p:blipFill>
          <a:blip r:embed="rId2"/>
          <a:stretch>
            <a:fillRect/>
          </a:stretch>
        </p:blipFill>
        <p:spPr>
          <a:xfrm>
            <a:off x="3569532" y="2486402"/>
            <a:ext cx="4554107" cy="2999492"/>
          </a:xfrm>
          <a:prstGeom prst="rect">
            <a:avLst/>
          </a:prstGeom>
        </p:spPr>
      </p:pic>
      <p:pic>
        <p:nvPicPr>
          <p:cNvPr id="3" name="Picture 2" descr=" A table that shows reviewer scores associated with different levels of assessed impact:  Scores between 1-3 for high impact, scores between 4 and 6 medium impact and scores between 7 and 9 low impact.">
            <a:extLst>
              <a:ext uri="{FF2B5EF4-FFF2-40B4-BE49-F238E27FC236}">
                <a16:creationId xmlns:a16="http://schemas.microsoft.com/office/drawing/2014/main" xmlns="" id="{7ACF2471-8662-45CD-B182-ECEFC2B8D52B}"/>
              </a:ext>
            </a:extLst>
          </p:cNvPr>
          <p:cNvPicPr>
            <a:picLocks noChangeAspect="1"/>
          </p:cNvPicPr>
          <p:nvPr/>
        </p:nvPicPr>
        <p:blipFill>
          <a:blip r:embed="rId3"/>
          <a:stretch>
            <a:fillRect/>
          </a:stretch>
        </p:blipFill>
        <p:spPr>
          <a:xfrm>
            <a:off x="4177574" y="904063"/>
            <a:ext cx="3036071" cy="1615580"/>
          </a:xfrm>
          <a:prstGeom prst="rect">
            <a:avLst/>
          </a:prstGeom>
        </p:spPr>
      </p:pic>
      <p:sp>
        <p:nvSpPr>
          <p:cNvPr id="31" name="Rectangle 30">
            <a:extLst>
              <a:ext uri="{FF2B5EF4-FFF2-40B4-BE49-F238E27FC236}">
                <a16:creationId xmlns:a16="http://schemas.microsoft.com/office/drawing/2014/main" xmlns="" id="{09BF400B-F724-440A-AC67-AFA84468E2DA}"/>
              </a:ext>
            </a:extLst>
          </p:cNvPr>
          <p:cNvSpPr/>
          <p:nvPr/>
        </p:nvSpPr>
        <p:spPr>
          <a:xfrm>
            <a:off x="1154907" y="3281363"/>
            <a:ext cx="2142509" cy="2308324"/>
          </a:xfrm>
          <a:prstGeom prst="rect">
            <a:avLst/>
          </a:prstGeom>
          <a:solidFill>
            <a:srgbClr val="FFFF99"/>
          </a:solidFill>
          <a:ln w="28575">
            <a:solidFill>
              <a:schemeClr val="bg1">
                <a:lumMod val="65000"/>
              </a:schemeClr>
            </a:solidFill>
          </a:ln>
        </p:spPr>
        <p:txBody>
          <a:bodyPr wrap="square">
            <a:spAutoFit/>
          </a:bodyPr>
          <a:lstStyle/>
          <a:p>
            <a:pPr defTabSz="684773">
              <a:defRPr/>
            </a:pPr>
            <a:r>
              <a:rPr lang="en-US" sz="1500" b="1" dirty="0">
                <a:solidFill>
                  <a:prstClr val="black"/>
                </a:solidFill>
                <a:latin typeface="Arial" pitchFamily="34" charset="0"/>
              </a:rPr>
              <a:t>Evaluating Overall Impact</a:t>
            </a:r>
            <a:r>
              <a:rPr lang="en-US" sz="1350" dirty="0">
                <a:solidFill>
                  <a:prstClr val="black"/>
                </a:solidFill>
                <a:latin typeface="Arial" pitchFamily="34" charset="0"/>
              </a:rPr>
              <a:t>: </a:t>
            </a:r>
          </a:p>
          <a:p>
            <a:pPr defTabSz="684773">
              <a:defRPr/>
            </a:pPr>
            <a:r>
              <a:rPr lang="en-US" sz="1200" dirty="0">
                <a:solidFill>
                  <a:prstClr val="black"/>
                </a:solidFill>
                <a:latin typeface="Arial" pitchFamily="34" charset="0"/>
              </a:rPr>
              <a:t>Consider the 5 criteria: significance, investigator, innovation, approach, environment (weighted based on reviewer’s judgment) and other score influences, e.g. human subjects</a:t>
            </a:r>
          </a:p>
          <a:p>
            <a:pPr defTabSz="684773">
              <a:defRPr/>
            </a:pPr>
            <a:endParaRPr lang="en-US" sz="1200" dirty="0">
              <a:solidFill>
                <a:prstClr val="black"/>
              </a:solidFill>
              <a:latin typeface="Arial" pitchFamily="34" charset="0"/>
            </a:endParaRPr>
          </a:p>
          <a:p>
            <a:pPr defTabSz="684773">
              <a:defRPr/>
            </a:pPr>
            <a:endParaRPr lang="en-US" sz="600" dirty="0">
              <a:solidFill>
                <a:prstClr val="black"/>
              </a:solidFill>
              <a:latin typeface="Arial" pitchFamily="34" charset="0"/>
            </a:endParaRPr>
          </a:p>
        </p:txBody>
      </p:sp>
      <p:sp>
        <p:nvSpPr>
          <p:cNvPr id="38" name="Rectangle 1">
            <a:extLst>
              <a:ext uri="{FF2B5EF4-FFF2-40B4-BE49-F238E27FC236}">
                <a16:creationId xmlns:a16="http://schemas.microsoft.com/office/drawing/2014/main" xmlns="" id="{E56F228E-1918-4C77-BB2E-039AEB45100B}"/>
              </a:ext>
            </a:extLst>
          </p:cNvPr>
          <p:cNvSpPr>
            <a:spLocks noChangeArrowheads="1"/>
          </p:cNvSpPr>
          <p:nvPr/>
        </p:nvSpPr>
        <p:spPr bwMode="auto">
          <a:xfrm>
            <a:off x="1347788" y="1144089"/>
            <a:ext cx="234765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684773">
              <a:defRPr/>
            </a:pPr>
            <a:r>
              <a:rPr lang="en-US" sz="1500" b="1" dirty="0">
                <a:solidFill>
                  <a:prstClr val="black"/>
                </a:solidFill>
                <a:latin typeface="Arial"/>
              </a:rPr>
              <a:t>Overall Impact:  </a:t>
            </a:r>
          </a:p>
          <a:p>
            <a:pPr defTabSz="684773">
              <a:defRPr/>
            </a:pPr>
            <a:r>
              <a:rPr lang="en-US" sz="1350" dirty="0">
                <a:solidFill>
                  <a:prstClr val="black"/>
                </a:solidFill>
                <a:latin typeface="Arial"/>
              </a:rPr>
              <a:t>The likelihood for a project to exert a </a:t>
            </a:r>
            <a:r>
              <a:rPr lang="en-US" sz="1350" u="sng" dirty="0">
                <a:solidFill>
                  <a:prstClr val="black"/>
                </a:solidFill>
                <a:latin typeface="Arial"/>
              </a:rPr>
              <a:t>sustained</a:t>
            </a:r>
            <a:r>
              <a:rPr lang="en-US" sz="1350" dirty="0">
                <a:solidFill>
                  <a:prstClr val="black"/>
                </a:solidFill>
                <a:latin typeface="Arial"/>
              </a:rPr>
              <a:t>, </a:t>
            </a:r>
            <a:r>
              <a:rPr lang="en-US" sz="1350" u="sng" dirty="0">
                <a:solidFill>
                  <a:prstClr val="black"/>
                </a:solidFill>
                <a:latin typeface="Arial"/>
              </a:rPr>
              <a:t>powerful</a:t>
            </a:r>
            <a:r>
              <a:rPr lang="en-US" sz="1350" dirty="0">
                <a:solidFill>
                  <a:prstClr val="black"/>
                </a:solidFill>
                <a:latin typeface="Arial"/>
              </a:rPr>
              <a:t> influence on research field(s) involved</a:t>
            </a:r>
          </a:p>
        </p:txBody>
      </p:sp>
      <p:sp>
        <p:nvSpPr>
          <p:cNvPr id="2" name="Title 1">
            <a:extLst>
              <a:ext uri="{FF2B5EF4-FFF2-40B4-BE49-F238E27FC236}">
                <a16:creationId xmlns:a16="http://schemas.microsoft.com/office/drawing/2014/main" xmlns="" id="{93737F04-7ADE-4274-8D3A-E80D3EC13219}"/>
              </a:ext>
            </a:extLst>
          </p:cNvPr>
          <p:cNvSpPr>
            <a:spLocks noGrp="1"/>
          </p:cNvSpPr>
          <p:nvPr>
            <p:ph type="title"/>
          </p:nvPr>
        </p:nvSpPr>
        <p:spPr>
          <a:xfrm>
            <a:off x="622042" y="142063"/>
            <a:ext cx="8229600" cy="762000"/>
          </a:xfrm>
        </p:spPr>
        <p:txBody>
          <a:bodyPr/>
          <a:lstStyle/>
          <a:p>
            <a:r>
              <a:rPr lang="en-US" dirty="0">
                <a:solidFill>
                  <a:srgbClr val="0070C0"/>
                </a:solidFill>
              </a:rPr>
              <a:t>Scoring Overall Impact</a:t>
            </a:r>
          </a:p>
        </p:txBody>
      </p:sp>
    </p:spTree>
    <p:extLst>
      <p:ext uri="{BB962C8B-B14F-4D97-AF65-F5344CB8AC3E}">
        <p14:creationId xmlns:p14="http://schemas.microsoft.com/office/powerpoint/2010/main" val="73171973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Content Placeholder 2"/>
          <p:cNvSpPr>
            <a:spLocks noGrp="1"/>
          </p:cNvSpPr>
          <p:nvPr>
            <p:ph idx="1"/>
          </p:nvPr>
        </p:nvSpPr>
        <p:spPr>
          <a:xfrm>
            <a:off x="1061161" y="1518054"/>
            <a:ext cx="7783711" cy="4863703"/>
          </a:xfrm>
        </p:spPr>
        <p:txBody>
          <a:bodyPr>
            <a:normAutofit/>
          </a:bodyPr>
          <a:lstStyle/>
          <a:p>
            <a:pPr marL="316644" indent="-316644">
              <a:spcBef>
                <a:spcPts val="563"/>
              </a:spcBef>
              <a:buNone/>
              <a:defRPr/>
            </a:pPr>
            <a:r>
              <a:rPr lang="en-US" sz="2100" b="1" dirty="0">
                <a:solidFill>
                  <a:srgbClr val="719500"/>
                </a:solidFill>
              </a:rPr>
              <a:t>9-point score scale is used to provide:</a:t>
            </a:r>
          </a:p>
          <a:p>
            <a:pPr marL="316644" indent="-316644">
              <a:spcBef>
                <a:spcPts val="563"/>
              </a:spcBef>
              <a:defRPr/>
            </a:pPr>
            <a:r>
              <a:rPr lang="en-US" sz="2100" dirty="0"/>
              <a:t>Criterion Scores for each of the 5 core review criteria</a:t>
            </a:r>
          </a:p>
          <a:p>
            <a:pPr marL="316644" indent="-316644">
              <a:spcBef>
                <a:spcPts val="563"/>
              </a:spcBef>
              <a:defRPr/>
            </a:pPr>
            <a:r>
              <a:rPr lang="en-US" sz="2100" dirty="0"/>
              <a:t>Overall Impact/Priority Score based on but not a sum of the core criterion scores plus additional criteria</a:t>
            </a:r>
          </a:p>
          <a:p>
            <a:pPr marL="316644" indent="-316644">
              <a:spcBef>
                <a:spcPts val="563"/>
              </a:spcBef>
              <a:defRPr/>
            </a:pPr>
            <a:endParaRPr lang="en-US" sz="1800" dirty="0"/>
          </a:p>
          <a:p>
            <a:pPr marL="0" lvl="2" indent="0">
              <a:spcBef>
                <a:spcPts val="563"/>
              </a:spcBef>
              <a:buClr>
                <a:srgbClr val="719500"/>
              </a:buClr>
              <a:buNone/>
              <a:tabLst/>
              <a:defRPr/>
            </a:pPr>
            <a:r>
              <a:rPr lang="en-US" sz="2100" b="1" dirty="0">
                <a:solidFill>
                  <a:srgbClr val="719500"/>
                </a:solidFill>
              </a:rPr>
              <a:t>All applications receive scores:</a:t>
            </a:r>
          </a:p>
          <a:p>
            <a:pPr marL="316644" indent="-316644">
              <a:spcBef>
                <a:spcPts val="563"/>
              </a:spcBef>
              <a:defRPr/>
            </a:pPr>
            <a:r>
              <a:rPr lang="en-US" sz="2100" dirty="0"/>
              <a:t>Not discussed applications will receive only initial criterion scores from the three assigned reviewers.</a:t>
            </a:r>
          </a:p>
          <a:p>
            <a:pPr marL="316644" indent="-316644">
              <a:spcBef>
                <a:spcPts val="563"/>
              </a:spcBef>
              <a:defRPr/>
            </a:pPr>
            <a:r>
              <a:rPr lang="en-US" sz="2100" dirty="0"/>
              <a:t>Discussed applications also receive an averaged overall impact score from eligible (i.e., without conflicts of interest) panel members. </a:t>
            </a:r>
          </a:p>
          <a:p>
            <a:pPr marL="316644" indent="-316644">
              <a:spcBef>
                <a:spcPts val="563"/>
              </a:spcBef>
              <a:defRPr/>
            </a:pPr>
            <a:endParaRPr lang="en-US" sz="2100" dirty="0"/>
          </a:p>
          <a:p>
            <a:pPr marL="313674" lvl="2" indent="-313674">
              <a:spcBef>
                <a:spcPts val="563"/>
              </a:spcBef>
              <a:buNone/>
              <a:defRPr/>
            </a:pPr>
            <a:endParaRPr lang="en-US" sz="900" b="1" dirty="0"/>
          </a:p>
          <a:p>
            <a:pPr marL="342900" lvl="2" indent="-342900">
              <a:spcBef>
                <a:spcPts val="563"/>
              </a:spcBef>
              <a:defRPr/>
            </a:pPr>
            <a:endParaRPr lang="en-US" sz="2100" b="1" dirty="0"/>
          </a:p>
          <a:p>
            <a:pPr marL="313674" lvl="2" indent="-313674">
              <a:spcBef>
                <a:spcPts val="563"/>
              </a:spcBef>
              <a:buNone/>
              <a:defRPr/>
            </a:pPr>
            <a:endParaRPr lang="en-US" sz="2100" b="1" dirty="0"/>
          </a:p>
        </p:txBody>
      </p:sp>
      <p:sp>
        <p:nvSpPr>
          <p:cNvPr id="68610" name="Title 1"/>
          <p:cNvSpPr>
            <a:spLocks noGrp="1"/>
          </p:cNvSpPr>
          <p:nvPr>
            <p:ph type="title"/>
          </p:nvPr>
        </p:nvSpPr>
        <p:spPr>
          <a:xfrm>
            <a:off x="457200" y="457200"/>
            <a:ext cx="7160121" cy="532805"/>
          </a:xfrm>
        </p:spPr>
        <p:txBody>
          <a:bodyPr/>
          <a:lstStyle/>
          <a:p>
            <a:r>
              <a:rPr lang="en-US" sz="2600" dirty="0">
                <a:solidFill>
                  <a:srgbClr val="0070C0"/>
                </a:solidFill>
              </a:rPr>
              <a:t>Scoring</a:t>
            </a:r>
          </a:p>
        </p:txBody>
      </p:sp>
    </p:spTree>
    <p:extLst>
      <p:ext uri="{BB962C8B-B14F-4D97-AF65-F5344CB8AC3E}">
        <p14:creationId xmlns:p14="http://schemas.microsoft.com/office/powerpoint/2010/main" val="37490593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Content Placeholder 2"/>
          <p:cNvSpPr>
            <a:spLocks noGrp="1"/>
          </p:cNvSpPr>
          <p:nvPr>
            <p:ph idx="1"/>
          </p:nvPr>
        </p:nvSpPr>
        <p:spPr>
          <a:xfrm>
            <a:off x="1143000" y="1219200"/>
            <a:ext cx="7163098" cy="4572000"/>
          </a:xfrm>
        </p:spPr>
        <p:txBody>
          <a:bodyPr>
            <a:normAutofit lnSpcReduction="10000"/>
          </a:bodyPr>
          <a:lstStyle/>
          <a:p>
            <a:r>
              <a:rPr lang="en-US" dirty="0"/>
              <a:t>Score applications on five core criteria using a scale of 1-9</a:t>
            </a:r>
          </a:p>
          <a:p>
            <a:pPr>
              <a:buFontTx/>
              <a:buNone/>
            </a:pPr>
            <a:endParaRPr lang="en-US" sz="800" dirty="0"/>
          </a:p>
          <a:p>
            <a:r>
              <a:rPr lang="en-US" dirty="0"/>
              <a:t>Preliminary overall impact/priority score using 1-9 scale</a:t>
            </a:r>
          </a:p>
          <a:p>
            <a:pPr>
              <a:buFontTx/>
              <a:buNone/>
            </a:pPr>
            <a:endParaRPr lang="en-US" sz="800" dirty="0"/>
          </a:p>
          <a:p>
            <a:r>
              <a:rPr lang="en-US" dirty="0"/>
              <a:t>Discussed applications receive an overall score from each eligible (i.e., without conflicts of interest) panel member, and these scores will be averaged to one decimal place, and multiplied by 10. The 81 possible priority scores will thus range from 10-90.</a:t>
            </a:r>
          </a:p>
          <a:p>
            <a:pPr>
              <a:buFontTx/>
              <a:buNone/>
            </a:pPr>
            <a:endParaRPr lang="en-US" sz="800" dirty="0"/>
          </a:p>
          <a:p>
            <a:r>
              <a:rPr lang="en-US" dirty="0"/>
              <a:t>All applications will receive scores:</a:t>
            </a:r>
          </a:p>
          <a:p>
            <a:pPr lvl="1" indent="0">
              <a:buNone/>
            </a:pPr>
            <a:r>
              <a:rPr lang="en-US" dirty="0"/>
              <a:t>Not discussed applications will receive initial criterion scores from the three assigned reviewers.</a:t>
            </a:r>
          </a:p>
          <a:p>
            <a:endParaRPr lang="en-US" dirty="0"/>
          </a:p>
        </p:txBody>
      </p:sp>
      <p:sp>
        <p:nvSpPr>
          <p:cNvPr id="69634" name="Title 1"/>
          <p:cNvSpPr>
            <a:spLocks noGrp="1"/>
          </p:cNvSpPr>
          <p:nvPr>
            <p:ph type="title"/>
          </p:nvPr>
        </p:nvSpPr>
        <p:spPr/>
        <p:txBody>
          <a:bodyPr/>
          <a:lstStyle/>
          <a:p>
            <a:r>
              <a:rPr lang="en-US" sz="2600" dirty="0">
                <a:solidFill>
                  <a:srgbClr val="0070C0"/>
                </a:solidFill>
              </a:rPr>
              <a:t>Scoring  </a:t>
            </a:r>
          </a:p>
        </p:txBody>
      </p:sp>
    </p:spTree>
    <p:extLst>
      <p:ext uri="{BB962C8B-B14F-4D97-AF65-F5344CB8AC3E}">
        <p14:creationId xmlns:p14="http://schemas.microsoft.com/office/powerpoint/2010/main" val="341407733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Content Placeholder 2"/>
          <p:cNvSpPr>
            <a:spLocks noGrp="1"/>
          </p:cNvSpPr>
          <p:nvPr>
            <p:ph idx="1"/>
          </p:nvPr>
        </p:nvSpPr>
        <p:spPr>
          <a:xfrm>
            <a:off x="1330524" y="1704082"/>
            <a:ext cx="7163098" cy="3344168"/>
          </a:xfrm>
        </p:spPr>
        <p:txBody>
          <a:bodyPr/>
          <a:lstStyle/>
          <a:p>
            <a:r>
              <a:rPr lang="en-US" sz="2100" dirty="0"/>
              <a:t>Reviewers discuss half of the applications, beginning with the best</a:t>
            </a:r>
          </a:p>
          <a:p>
            <a:pPr>
              <a:buFontTx/>
              <a:buNone/>
            </a:pPr>
            <a:endParaRPr lang="en-US" sz="800" dirty="0"/>
          </a:p>
          <a:p>
            <a:r>
              <a:rPr lang="en-US" sz="2100" dirty="0"/>
              <a:t>The panel will discuss any application any reviewer wants to discuss</a:t>
            </a:r>
          </a:p>
          <a:p>
            <a:pPr>
              <a:buFontTx/>
              <a:buNone/>
            </a:pPr>
            <a:endParaRPr lang="en-US" sz="800" dirty="0"/>
          </a:p>
          <a:p>
            <a:r>
              <a:rPr lang="en-US" sz="2100" dirty="0"/>
              <a:t>Not discussed applications will only have assigned criterion scores </a:t>
            </a:r>
          </a:p>
          <a:p>
            <a:endParaRPr lang="en-US" dirty="0"/>
          </a:p>
        </p:txBody>
      </p:sp>
      <p:sp>
        <p:nvSpPr>
          <p:cNvPr id="70658" name="Title 1"/>
          <p:cNvSpPr>
            <a:spLocks noGrp="1"/>
          </p:cNvSpPr>
          <p:nvPr>
            <p:ph type="title"/>
          </p:nvPr>
        </p:nvSpPr>
        <p:spPr/>
        <p:txBody>
          <a:bodyPr/>
          <a:lstStyle/>
          <a:p>
            <a:r>
              <a:rPr lang="en-US" sz="2600" dirty="0">
                <a:solidFill>
                  <a:srgbClr val="0070C0"/>
                </a:solidFill>
              </a:rPr>
              <a:t>Not Discussed </a:t>
            </a:r>
          </a:p>
        </p:txBody>
      </p:sp>
    </p:spTree>
    <p:extLst>
      <p:ext uri="{BB962C8B-B14F-4D97-AF65-F5344CB8AC3E}">
        <p14:creationId xmlns:p14="http://schemas.microsoft.com/office/powerpoint/2010/main" val="377764218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hoto of two researchers conforting a young patient on an examination table">
            <a:extLst>
              <a:ext uri="{FF2B5EF4-FFF2-40B4-BE49-F238E27FC236}">
                <a16:creationId xmlns:a16="http://schemas.microsoft.com/office/drawing/2014/main" xmlns="" id="{566E1AF1-1FCA-0447-84A4-29DCD90B05F0}"/>
              </a:ext>
            </a:extLst>
          </p:cNvPr>
          <p:cNvPicPr>
            <a:picLocks noChangeAspect="1"/>
          </p:cNvPicPr>
          <p:nvPr/>
        </p:nvPicPr>
        <p:blipFill rotWithShape="1">
          <a:blip r:embed="rId2">
            <a:extLst>
              <a:ext uri="{28A0092B-C50C-407E-A947-70E740481C1C}">
                <a14:useLocalDpi xmlns:a14="http://schemas.microsoft.com/office/drawing/2010/main" val="0"/>
              </a:ext>
            </a:extLst>
          </a:blip>
          <a:srcRect l="5801" t="6206" r="8958"/>
          <a:stretch/>
        </p:blipFill>
        <p:spPr>
          <a:xfrm>
            <a:off x="5954805" y="3032747"/>
            <a:ext cx="2705101" cy="2559588"/>
          </a:xfrm>
          <a:prstGeom prst="rect">
            <a:avLst/>
          </a:prstGeom>
        </p:spPr>
      </p:pic>
      <p:sp>
        <p:nvSpPr>
          <p:cNvPr id="3" name="Content Placeholder 2"/>
          <p:cNvSpPr>
            <a:spLocks noGrp="1"/>
          </p:cNvSpPr>
          <p:nvPr>
            <p:ph idx="1"/>
          </p:nvPr>
        </p:nvSpPr>
        <p:spPr>
          <a:xfrm>
            <a:off x="457200" y="1612900"/>
            <a:ext cx="6476999" cy="2959100"/>
          </a:xfrm>
        </p:spPr>
        <p:txBody>
          <a:bodyPr>
            <a:noAutofit/>
          </a:bodyPr>
          <a:lstStyle/>
          <a:p>
            <a:pPr marL="293688" indent="-293688"/>
            <a:r>
              <a:rPr lang="en-US" dirty="0"/>
              <a:t>Protections of human subjects</a:t>
            </a:r>
          </a:p>
          <a:p>
            <a:pPr marL="293688" indent="-293688"/>
            <a:r>
              <a:rPr lang="en-US" dirty="0"/>
              <a:t>Inclusions of women, minorities and children</a:t>
            </a:r>
          </a:p>
          <a:p>
            <a:pPr marL="293688" indent="-293688"/>
            <a:r>
              <a:rPr lang="en-US" dirty="0"/>
              <a:t>Appropriate use of vertebrate animals </a:t>
            </a:r>
          </a:p>
          <a:p>
            <a:pPr marL="293688" indent="-293688"/>
            <a:r>
              <a:rPr lang="en-US" dirty="0"/>
              <a:t>Management of biohazards</a:t>
            </a:r>
          </a:p>
          <a:p>
            <a:pPr marL="293688" indent="-293688">
              <a:buNone/>
            </a:pPr>
            <a:endParaRPr lang="en-US" dirty="0"/>
          </a:p>
        </p:txBody>
      </p:sp>
      <p:sp>
        <p:nvSpPr>
          <p:cNvPr id="2" name="Title 1"/>
          <p:cNvSpPr>
            <a:spLocks noGrp="1"/>
          </p:cNvSpPr>
          <p:nvPr>
            <p:ph type="title"/>
          </p:nvPr>
        </p:nvSpPr>
        <p:spPr>
          <a:xfrm>
            <a:off x="474956" y="509355"/>
            <a:ext cx="8686800" cy="762000"/>
          </a:xfrm>
        </p:spPr>
        <p:txBody>
          <a:bodyPr>
            <a:noAutofit/>
          </a:bodyPr>
          <a:lstStyle/>
          <a:p>
            <a:r>
              <a:rPr lang="en-US" sz="2600" dirty="0">
                <a:solidFill>
                  <a:srgbClr val="0070C0"/>
                </a:solidFill>
              </a:rPr>
              <a:t>Additional Issues in Assessing Overall Impact</a:t>
            </a:r>
            <a:br>
              <a:rPr lang="en-US" sz="2600" dirty="0">
                <a:solidFill>
                  <a:srgbClr val="0070C0"/>
                </a:solidFill>
              </a:rPr>
            </a:br>
            <a:endParaRPr lang="en-US" sz="2600" dirty="0">
              <a:solidFill>
                <a:srgbClr val="0070C0"/>
              </a:solidFill>
            </a:endParaRPr>
          </a:p>
        </p:txBody>
      </p:sp>
    </p:spTree>
    <p:extLst>
      <p:ext uri="{BB962C8B-B14F-4D97-AF65-F5344CB8AC3E}">
        <p14:creationId xmlns:p14="http://schemas.microsoft.com/office/powerpoint/2010/main" val="352732205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spect="1" noChangeArrowheads="1"/>
          </p:cNvSpPr>
          <p:nvPr>
            <p:ph idx="1"/>
          </p:nvPr>
        </p:nvSpPr>
        <p:spPr>
          <a:xfrm>
            <a:off x="1143000" y="1524000"/>
            <a:ext cx="7111008" cy="3734097"/>
          </a:xfrm>
          <a:noFill/>
        </p:spPr>
        <p:txBody>
          <a:bodyPr lIns="84518" tIns="41515" rIns="84518" bIns="41515">
            <a:normAutofit fontScale="92500"/>
          </a:bodyPr>
          <a:lstStyle/>
          <a:p>
            <a:pPr marL="202203" indent="-202203">
              <a:lnSpc>
                <a:spcPct val="80000"/>
              </a:lnSpc>
              <a:buNone/>
            </a:pPr>
            <a:r>
              <a:rPr lang="en-US" sz="2400" b="1" dirty="0">
                <a:solidFill>
                  <a:srgbClr val="719500"/>
                </a:solidFill>
              </a:rPr>
              <a:t>Important Considerations</a:t>
            </a:r>
          </a:p>
          <a:p>
            <a:pPr marL="202203" indent="-202203">
              <a:lnSpc>
                <a:spcPct val="80000"/>
              </a:lnSpc>
              <a:buNone/>
            </a:pPr>
            <a:endParaRPr lang="en-US" sz="1700" dirty="0">
              <a:solidFill>
                <a:srgbClr val="FF9966"/>
              </a:solidFill>
            </a:endParaRPr>
          </a:p>
          <a:p>
            <a:pPr marL="202203" indent="-202203">
              <a:lnSpc>
                <a:spcPct val="90000"/>
              </a:lnSpc>
              <a:spcBef>
                <a:spcPct val="50000"/>
              </a:spcBef>
              <a:buFont typeface="Times" pitchFamily="1" charset="0"/>
              <a:buChar char="•"/>
            </a:pPr>
            <a:r>
              <a:rPr lang="en-US" dirty="0"/>
              <a:t>Is the proposed study exempt from human subject review?</a:t>
            </a:r>
          </a:p>
          <a:p>
            <a:pPr marL="202203" indent="-202203">
              <a:lnSpc>
                <a:spcPct val="90000"/>
              </a:lnSpc>
              <a:spcBef>
                <a:spcPct val="50000"/>
              </a:spcBef>
              <a:buFont typeface="Times" pitchFamily="1" charset="0"/>
              <a:buChar char="•"/>
            </a:pPr>
            <a:r>
              <a:rPr lang="en-US" dirty="0"/>
              <a:t>Are there any apparent physical, psychological or social risks to the human subjects?</a:t>
            </a:r>
          </a:p>
          <a:p>
            <a:pPr marL="202203" indent="-202203">
              <a:lnSpc>
                <a:spcPct val="90000"/>
              </a:lnSpc>
              <a:spcBef>
                <a:spcPct val="50000"/>
              </a:spcBef>
              <a:buFont typeface="Times" pitchFamily="1" charset="0"/>
              <a:buChar char="•"/>
            </a:pPr>
            <a:r>
              <a:rPr lang="en-US" dirty="0"/>
              <a:t>Are the protections adequate?</a:t>
            </a:r>
          </a:p>
          <a:p>
            <a:pPr marL="202203" indent="-202203">
              <a:lnSpc>
                <a:spcPct val="90000"/>
              </a:lnSpc>
              <a:spcBef>
                <a:spcPct val="50000"/>
              </a:spcBef>
              <a:buFont typeface="Times" pitchFamily="1" charset="0"/>
              <a:buChar char="•"/>
            </a:pPr>
            <a:r>
              <a:rPr lang="en-US" dirty="0"/>
              <a:t>What are the potential benefits to the subjects and to mankind?</a:t>
            </a:r>
          </a:p>
          <a:p>
            <a:pPr marL="202203" indent="-202203">
              <a:lnSpc>
                <a:spcPct val="90000"/>
              </a:lnSpc>
              <a:spcBef>
                <a:spcPct val="50000"/>
              </a:spcBef>
              <a:buFont typeface="Times" pitchFamily="1" charset="0"/>
              <a:buChar char="•"/>
            </a:pPr>
            <a:r>
              <a:rPr lang="en-US" dirty="0"/>
              <a:t>Are the inclusions of minorities and both genders adequately addressed?</a:t>
            </a:r>
          </a:p>
        </p:txBody>
      </p:sp>
      <p:sp>
        <p:nvSpPr>
          <p:cNvPr id="72707" name="Rectangle 4"/>
          <p:cNvSpPr>
            <a:spLocks noGrp="1" noChangeArrowheads="1"/>
          </p:cNvSpPr>
          <p:nvPr>
            <p:ph type="title"/>
          </p:nvPr>
        </p:nvSpPr>
        <p:spPr/>
        <p:txBody>
          <a:bodyPr/>
          <a:lstStyle/>
          <a:p>
            <a:pPr eaLnBrk="1" hangingPunct="1"/>
            <a:r>
              <a:rPr lang="en-US" sz="2600" dirty="0">
                <a:solidFill>
                  <a:srgbClr val="0070C0"/>
                </a:solidFill>
              </a:rPr>
              <a:t>Research Involving Human Subjects</a:t>
            </a:r>
          </a:p>
        </p:txBody>
      </p:sp>
    </p:spTree>
    <p:extLst>
      <p:ext uri="{BB962C8B-B14F-4D97-AF65-F5344CB8AC3E}">
        <p14:creationId xmlns:p14="http://schemas.microsoft.com/office/powerpoint/2010/main" val="27546122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1066800" y="2286000"/>
            <a:ext cx="7162800" cy="2895600"/>
          </a:xfrm>
        </p:spPr>
        <p:txBody>
          <a:bodyPr>
            <a:normAutofit lnSpcReduction="10000"/>
          </a:bodyPr>
          <a:lstStyle/>
          <a:p>
            <a:r>
              <a:rPr lang="en-US" dirty="0"/>
              <a:t>Child is defined as an individual under </a:t>
            </a:r>
            <a:r>
              <a:rPr lang="en-US"/>
              <a:t>age 18</a:t>
            </a:r>
            <a:endParaRPr lang="en-US" dirty="0"/>
          </a:p>
          <a:p>
            <a:pPr marL="0" indent="0">
              <a:buNone/>
            </a:pPr>
            <a:endParaRPr lang="en-US" sz="800" dirty="0"/>
          </a:p>
          <a:p>
            <a:r>
              <a:rPr lang="en-US" dirty="0"/>
              <a:t>If children are included, Investigator must address:</a:t>
            </a:r>
          </a:p>
          <a:p>
            <a:pPr lvl="1"/>
            <a:r>
              <a:rPr lang="en-US" dirty="0"/>
              <a:t>age range</a:t>
            </a:r>
          </a:p>
          <a:p>
            <a:pPr lvl="1"/>
            <a:r>
              <a:rPr lang="en-US" dirty="0"/>
              <a:t>expertise of investigative team</a:t>
            </a:r>
          </a:p>
          <a:p>
            <a:pPr lvl="1"/>
            <a:r>
              <a:rPr lang="en-US" dirty="0"/>
              <a:t>facilities</a:t>
            </a:r>
          </a:p>
          <a:p>
            <a:pPr lvl="1"/>
            <a:r>
              <a:rPr lang="en-US" dirty="0"/>
              <a:t>sufficient numbers</a:t>
            </a:r>
          </a:p>
          <a:p>
            <a:pPr marL="0" indent="0">
              <a:buNone/>
            </a:pPr>
            <a:endParaRPr lang="en-US" sz="800" dirty="0"/>
          </a:p>
          <a:p>
            <a:r>
              <a:rPr lang="en-US" dirty="0"/>
              <a:t>If children are not included, must justify exclusion</a:t>
            </a:r>
          </a:p>
          <a:p>
            <a:endParaRPr lang="en-US" dirty="0"/>
          </a:p>
        </p:txBody>
      </p:sp>
      <p:sp>
        <p:nvSpPr>
          <p:cNvPr id="73731" name="Text Box 3"/>
          <p:cNvSpPr txBox="1">
            <a:spLocks noChangeArrowheads="1"/>
          </p:cNvSpPr>
          <p:nvPr/>
        </p:nvSpPr>
        <p:spPr bwMode="auto">
          <a:xfrm>
            <a:off x="914400" y="1219200"/>
            <a:ext cx="6981527" cy="66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5398" tIns="42706" rIns="85398" bIns="42706" anchor="ctr">
            <a:spAutoFit/>
          </a:bodyPr>
          <a:lstStyle>
            <a:lvl1pPr eaLnBrk="0" hangingPunct="0">
              <a:defRPr sz="2000" b="1">
                <a:solidFill>
                  <a:schemeClr val="tx1"/>
                </a:solidFill>
                <a:latin typeface="Bodoni MT" pitchFamily="18" charset="0"/>
                <a:ea typeface="ＭＳ Ｐゴシック" pitchFamily="1" charset="-128"/>
              </a:defRPr>
            </a:lvl1pPr>
            <a:lvl2pPr marL="742950" indent="-285750" eaLnBrk="0" hangingPunct="0">
              <a:defRPr sz="2000" b="1">
                <a:solidFill>
                  <a:schemeClr val="tx1"/>
                </a:solidFill>
                <a:latin typeface="Bodoni MT" pitchFamily="18" charset="0"/>
                <a:ea typeface="ＭＳ Ｐゴシック" pitchFamily="1" charset="-128"/>
              </a:defRPr>
            </a:lvl2pPr>
            <a:lvl3pPr marL="1143000" indent="-228600" eaLnBrk="0" hangingPunct="0">
              <a:defRPr sz="2000" b="1">
                <a:solidFill>
                  <a:schemeClr val="tx1"/>
                </a:solidFill>
                <a:latin typeface="Bodoni MT" pitchFamily="18" charset="0"/>
                <a:ea typeface="ＭＳ Ｐゴシック" pitchFamily="1" charset="-128"/>
              </a:defRPr>
            </a:lvl3pPr>
            <a:lvl4pPr marL="1600200" indent="-228600" eaLnBrk="0" hangingPunct="0">
              <a:defRPr sz="2000" b="1">
                <a:solidFill>
                  <a:schemeClr val="tx1"/>
                </a:solidFill>
                <a:latin typeface="Bodoni MT" pitchFamily="18" charset="0"/>
                <a:ea typeface="ＭＳ Ｐゴシック" pitchFamily="1" charset="-128"/>
              </a:defRPr>
            </a:lvl4pPr>
            <a:lvl5pPr marL="2057400" indent="-228600" eaLnBrk="0" hangingPunct="0">
              <a:defRPr sz="2000" b="1">
                <a:solidFill>
                  <a:schemeClr val="tx1"/>
                </a:solidFill>
                <a:latin typeface="Bodoni MT" pitchFamily="18" charset="0"/>
                <a:ea typeface="ＭＳ Ｐゴシック" pitchFamily="1" charset="-128"/>
              </a:defRPr>
            </a:lvl5pPr>
            <a:lvl6pPr marL="25146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pPr>
              <a:lnSpc>
                <a:spcPct val="90000"/>
              </a:lnSpc>
              <a:spcBef>
                <a:spcPct val="0"/>
              </a:spcBef>
            </a:pPr>
            <a:r>
              <a:rPr lang="en-US" sz="2100" dirty="0">
                <a:solidFill>
                  <a:srgbClr val="719500"/>
                </a:solidFill>
                <a:latin typeface="Arial" charset="0"/>
              </a:rPr>
              <a:t>Children must be considered for inclusion in all human subject research supported by NIH</a:t>
            </a:r>
          </a:p>
        </p:txBody>
      </p:sp>
      <p:sp>
        <p:nvSpPr>
          <p:cNvPr id="73732" name="Rectangle 4"/>
          <p:cNvSpPr>
            <a:spLocks noGrp="1" noChangeArrowheads="1"/>
          </p:cNvSpPr>
          <p:nvPr>
            <p:ph type="title"/>
          </p:nvPr>
        </p:nvSpPr>
        <p:spPr/>
        <p:txBody>
          <a:bodyPr/>
          <a:lstStyle/>
          <a:p>
            <a:pPr eaLnBrk="1" hangingPunct="1"/>
            <a:r>
              <a:rPr lang="en-US" sz="2600" dirty="0">
                <a:solidFill>
                  <a:srgbClr val="0070C0"/>
                </a:solidFill>
              </a:rPr>
              <a:t>Research Involving Children</a:t>
            </a:r>
          </a:p>
        </p:txBody>
      </p:sp>
    </p:spTree>
    <p:extLst>
      <p:ext uri="{BB962C8B-B14F-4D97-AF65-F5344CB8AC3E}">
        <p14:creationId xmlns:p14="http://schemas.microsoft.com/office/powerpoint/2010/main" val="204367669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Content Placeholder 2"/>
          <p:cNvSpPr>
            <a:spLocks noGrp="1"/>
          </p:cNvSpPr>
          <p:nvPr>
            <p:ph idx="1"/>
          </p:nvPr>
        </p:nvSpPr>
        <p:spPr>
          <a:xfrm>
            <a:off x="685800" y="1371600"/>
            <a:ext cx="7772400" cy="4419600"/>
          </a:xfrm>
        </p:spPr>
        <p:txBody>
          <a:bodyPr>
            <a:normAutofit lnSpcReduction="10000"/>
          </a:bodyPr>
          <a:lstStyle/>
          <a:p>
            <a:pPr>
              <a:buFontTx/>
              <a:buNone/>
            </a:pPr>
            <a:r>
              <a:rPr lang="en-US" b="1" dirty="0">
                <a:solidFill>
                  <a:srgbClr val="719500"/>
                </a:solidFill>
              </a:rPr>
              <a:t>Proposed clinical research must include: </a:t>
            </a:r>
          </a:p>
          <a:p>
            <a:pPr>
              <a:buFontTx/>
              <a:buNone/>
            </a:pPr>
            <a:endParaRPr lang="en-US" dirty="0"/>
          </a:p>
          <a:p>
            <a:r>
              <a:rPr lang="en-US" dirty="0"/>
              <a:t>Plans for the inclusion </a:t>
            </a:r>
            <a:r>
              <a:rPr lang="en-US" b="0" dirty="0"/>
              <a:t>of minorities and members of both genders, as well as the inclusion of children.</a:t>
            </a:r>
          </a:p>
          <a:p>
            <a:endParaRPr lang="en-US" b="0" dirty="0"/>
          </a:p>
          <a:p>
            <a:pPr>
              <a:buFontTx/>
              <a:buNone/>
            </a:pPr>
            <a:r>
              <a:rPr lang="en-US" dirty="0"/>
              <a:t>	or</a:t>
            </a:r>
          </a:p>
          <a:p>
            <a:endParaRPr lang="en-US" b="0" dirty="0"/>
          </a:p>
          <a:p>
            <a:r>
              <a:rPr lang="en-US" dirty="0"/>
              <a:t>A clear and compelling justification </a:t>
            </a:r>
            <a:r>
              <a:rPr lang="en-US" b="0" dirty="0"/>
              <a:t>indicating that inclusion is inappropriate due to the health of the subjects or the purpose of the research.  </a:t>
            </a:r>
          </a:p>
          <a:p>
            <a:endParaRPr lang="en-US" dirty="0"/>
          </a:p>
          <a:p>
            <a:pPr>
              <a:buFontTx/>
              <a:buNone/>
            </a:pPr>
            <a:r>
              <a:rPr lang="en-US" sz="2000" dirty="0">
                <a:hlinkClick r:id="rId2"/>
              </a:rPr>
              <a:t>http://grants.nih.gov/grants/funding/women_min/women_min.htm</a:t>
            </a:r>
            <a:r>
              <a:rPr lang="en-US" sz="2000" dirty="0"/>
              <a:t> </a:t>
            </a:r>
          </a:p>
        </p:txBody>
      </p:sp>
      <p:sp>
        <p:nvSpPr>
          <p:cNvPr id="74754" name="Title 1"/>
          <p:cNvSpPr>
            <a:spLocks noGrp="1"/>
          </p:cNvSpPr>
          <p:nvPr>
            <p:ph type="title"/>
          </p:nvPr>
        </p:nvSpPr>
        <p:spPr/>
        <p:txBody>
          <a:bodyPr/>
          <a:lstStyle/>
          <a:p>
            <a:r>
              <a:rPr lang="en-US" dirty="0">
                <a:solidFill>
                  <a:srgbClr val="0070C0"/>
                </a:solidFill>
              </a:rPr>
              <a:t>Inclusion of Women and Minorities</a:t>
            </a:r>
          </a:p>
        </p:txBody>
      </p:sp>
    </p:spTree>
    <p:extLst>
      <p:ext uri="{BB962C8B-B14F-4D97-AF65-F5344CB8AC3E}">
        <p14:creationId xmlns:p14="http://schemas.microsoft.com/office/powerpoint/2010/main" val="306406842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371600"/>
            <a:ext cx="7467600" cy="4419600"/>
          </a:xfrm>
        </p:spPr>
        <p:txBody>
          <a:bodyPr>
            <a:normAutofit lnSpcReduction="10000"/>
          </a:bodyPr>
          <a:lstStyle/>
          <a:p>
            <a:pPr marL="0" indent="0">
              <a:buNone/>
            </a:pPr>
            <a:r>
              <a:rPr lang="en-US" b="1" dirty="0">
                <a:solidFill>
                  <a:srgbClr val="719500"/>
                </a:solidFill>
              </a:rPr>
              <a:t>Important Considerations</a:t>
            </a:r>
          </a:p>
          <a:p>
            <a:pPr marL="0" indent="0">
              <a:buNone/>
            </a:pPr>
            <a:r>
              <a:rPr lang="en-US" sz="1600" b="1" dirty="0">
                <a:solidFill>
                  <a:srgbClr val="FF0000"/>
                </a:solidFill>
              </a:rPr>
              <a:t>Simplified in 2016: NOT-OD-16-006</a:t>
            </a:r>
          </a:p>
          <a:p>
            <a:pPr marL="0" indent="0">
              <a:buNone/>
            </a:pPr>
            <a:endParaRPr lang="en-US" sz="1400" b="1" dirty="0">
              <a:solidFill>
                <a:srgbClr val="719500"/>
              </a:solidFill>
            </a:endParaRPr>
          </a:p>
          <a:p>
            <a:r>
              <a:rPr lang="en-US" dirty="0"/>
              <a:t>Concise description of the procedures involving vertebrate animals. Identify species, strains, ages, sex, and numbers to be used.</a:t>
            </a:r>
          </a:p>
          <a:p>
            <a:r>
              <a:rPr lang="en-US" dirty="0"/>
              <a:t>Justifications that the species are appropriate for the proposed research.</a:t>
            </a:r>
          </a:p>
          <a:p>
            <a:r>
              <a:rPr lang="en-US" dirty="0"/>
              <a:t>Description of interventions used in minimizing discomfort, distress, pain and injury. </a:t>
            </a:r>
          </a:p>
          <a:p>
            <a:r>
              <a:rPr lang="en-US" dirty="0"/>
              <a:t>Method(s) of euthanasia, if not consistent with American Veterinary Medical </a:t>
            </a:r>
            <a:r>
              <a:rPr lang="en-US"/>
              <a:t>Association guidelines </a:t>
            </a:r>
            <a:r>
              <a:rPr lang="en-US" dirty="0"/>
              <a:t>(this is provided in supplement form D of the application).</a:t>
            </a:r>
          </a:p>
          <a:p>
            <a:endParaRPr lang="en-US" dirty="0"/>
          </a:p>
        </p:txBody>
      </p:sp>
      <p:sp>
        <p:nvSpPr>
          <p:cNvPr id="2" name="Title 1"/>
          <p:cNvSpPr>
            <a:spLocks noGrp="1"/>
          </p:cNvSpPr>
          <p:nvPr>
            <p:ph type="title"/>
          </p:nvPr>
        </p:nvSpPr>
        <p:spPr/>
        <p:txBody>
          <a:bodyPr/>
          <a:lstStyle/>
          <a:p>
            <a:r>
              <a:rPr lang="en-US" dirty="0">
                <a:solidFill>
                  <a:srgbClr val="0070C0"/>
                </a:solidFill>
              </a:rPr>
              <a:t>Vertebrate Animal Welfare</a:t>
            </a:r>
          </a:p>
        </p:txBody>
      </p:sp>
    </p:spTree>
    <p:extLst>
      <p:ext uri="{BB962C8B-B14F-4D97-AF65-F5344CB8AC3E}">
        <p14:creationId xmlns:p14="http://schemas.microsoft.com/office/powerpoint/2010/main" val="194743280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24000"/>
            <a:ext cx="7848600" cy="4572000"/>
          </a:xfrm>
        </p:spPr>
        <p:txBody>
          <a:bodyPr>
            <a:normAutofit/>
          </a:bodyPr>
          <a:lstStyle/>
          <a:p>
            <a:r>
              <a:rPr lang="en-US" b="1" dirty="0"/>
              <a:t>Resource Sharing Plans:  </a:t>
            </a:r>
          </a:p>
          <a:p>
            <a:pPr lvl="1"/>
            <a:r>
              <a:rPr lang="en-US" dirty="0"/>
              <a:t>Data</a:t>
            </a:r>
          </a:p>
          <a:p>
            <a:pPr lvl="1"/>
            <a:r>
              <a:rPr lang="en-US" dirty="0"/>
              <a:t>Model Organisms </a:t>
            </a:r>
          </a:p>
          <a:p>
            <a:pPr lvl="2"/>
            <a:r>
              <a:rPr lang="en-US" dirty="0"/>
              <a:t>Genomic Data (Human and nonhuman) </a:t>
            </a:r>
          </a:p>
          <a:p>
            <a:r>
              <a:rPr lang="en-US" b="1" dirty="0"/>
              <a:t>Authentication of Key Biological/Chemical Resources</a:t>
            </a:r>
          </a:p>
          <a:p>
            <a:r>
              <a:rPr lang="en-US" b="1" dirty="0"/>
              <a:t>Foreign Organizations</a:t>
            </a:r>
          </a:p>
          <a:p>
            <a:r>
              <a:rPr lang="en-US" b="1" dirty="0"/>
              <a:t>Select Agents</a:t>
            </a:r>
          </a:p>
          <a:p>
            <a:r>
              <a:rPr lang="en-US" b="1" dirty="0"/>
              <a:t>Budget</a:t>
            </a:r>
          </a:p>
          <a:p>
            <a:endParaRPr lang="en-US" dirty="0"/>
          </a:p>
        </p:txBody>
      </p:sp>
      <p:sp>
        <p:nvSpPr>
          <p:cNvPr id="2" name="Title 1"/>
          <p:cNvSpPr>
            <a:spLocks noGrp="1"/>
          </p:cNvSpPr>
          <p:nvPr>
            <p:ph type="title"/>
          </p:nvPr>
        </p:nvSpPr>
        <p:spPr>
          <a:xfrm>
            <a:off x="457200" y="685800"/>
            <a:ext cx="8229600" cy="762000"/>
          </a:xfrm>
        </p:spPr>
        <p:txBody>
          <a:bodyPr>
            <a:normAutofit fontScale="90000"/>
          </a:bodyPr>
          <a:lstStyle/>
          <a:p>
            <a:r>
              <a:rPr lang="en-US" dirty="0">
                <a:solidFill>
                  <a:srgbClr val="0070C0"/>
                </a:solidFill>
              </a:rPr>
              <a:t>Other Considerations that Do Not Affect Overall Impact Scores </a:t>
            </a:r>
            <a:br>
              <a:rPr lang="en-US" dirty="0">
                <a:solidFill>
                  <a:srgbClr val="0070C0"/>
                </a:solidFill>
              </a:rPr>
            </a:br>
            <a:endParaRPr lang="en-US" dirty="0">
              <a:solidFill>
                <a:srgbClr val="0070C0"/>
              </a:solidFill>
            </a:endParaRPr>
          </a:p>
        </p:txBody>
      </p:sp>
    </p:spTree>
    <p:extLst>
      <p:ext uri="{BB962C8B-B14F-4D97-AF65-F5344CB8AC3E}">
        <p14:creationId xmlns:p14="http://schemas.microsoft.com/office/powerpoint/2010/main" val="37170261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n NIH organizational chart that lists all the NIH funding institutions:&#10;Fogarty International Center&#10;National Center for Advancing Translational Sciences&#10;National Center for Complementary and Integrative Healt &#10;National Cancer Institute&#10;&#10;National Eye Institute&#10;National Human Genome Research Institute&#10;National Heart, Lung, and Blood Institute&#10;National Institute on Aging&#10;National Institute on Alcohol Abuse and Alcoholism&#10;National Institute of Allergy and Infectious Diseases&#10;National Institute of Arthritis and Musculoskeletal and Skin Diseases&#10;National Institute of Biomedical Imaging and Bioengineering&#10;Eunice Kennedy Shriver National Institute of Child Health and Human Development&#10;National Institute on Drug Abuse&#10;National Institute on Deafness and Other Communication Disorders&#10;National Institute of Dental and Craniofacial Research&#10;National Institute of Diabetes and Digestive and Kidney Diseases&#10;National Institute of Environmental Health Sciences&#10;National Institute of General Medical Sciences&#10;National Institute of Mental Health&#10;National Institute on Minority Health and Health Disparities&#10;National Institute on Neurological Disorders and Stroke&#10;National Library of Medicine&#10;&#10;It also lists the centers that do not fund research:  the Clinical Center, Center for Information Technology and the Center for Scientific Review.&#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40" y="1160868"/>
            <a:ext cx="8696860" cy="5392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pPr algn="ctr"/>
            <a:r>
              <a:rPr lang="en-US" dirty="0">
                <a:solidFill>
                  <a:srgbClr val="0070C0"/>
                </a:solidFill>
              </a:rPr>
              <a:t>Your Application Could Be Funded by One of 24 NIH Institutes or Centers </a:t>
            </a:r>
          </a:p>
        </p:txBody>
      </p:sp>
    </p:spTree>
    <p:extLst>
      <p:ext uri="{BB962C8B-B14F-4D97-AF65-F5344CB8AC3E}">
        <p14:creationId xmlns:p14="http://schemas.microsoft.com/office/powerpoint/2010/main" val="318772607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371600"/>
            <a:ext cx="7467600" cy="4419600"/>
          </a:xfrm>
        </p:spPr>
        <p:txBody>
          <a:bodyPr/>
          <a:lstStyle/>
          <a:p>
            <a:pPr marL="0" indent="0">
              <a:buNone/>
            </a:pPr>
            <a:r>
              <a:rPr lang="en-US" b="1" dirty="0">
                <a:solidFill>
                  <a:srgbClr val="719500"/>
                </a:solidFill>
              </a:rPr>
              <a:t>Important Considerations</a:t>
            </a:r>
          </a:p>
          <a:p>
            <a:pPr marL="0" indent="0">
              <a:buNone/>
            </a:pPr>
            <a:endParaRPr lang="en-US" dirty="0"/>
          </a:p>
          <a:p>
            <a:r>
              <a:rPr lang="en-US" dirty="0"/>
              <a:t>Are the necessary special facilities available to protect the environment and research personnel from potentially hazardous conditions?</a:t>
            </a:r>
          </a:p>
          <a:p>
            <a:pPr marL="0" indent="0">
              <a:buNone/>
            </a:pPr>
            <a:endParaRPr lang="en-US" sz="800" dirty="0"/>
          </a:p>
          <a:p>
            <a:r>
              <a:rPr lang="en-US" dirty="0"/>
              <a:t>Will </a:t>
            </a:r>
            <a:r>
              <a:rPr lang="en-US" dirty="0" err="1"/>
              <a:t>biohazardous</a:t>
            </a:r>
            <a:r>
              <a:rPr lang="en-US" dirty="0"/>
              <a:t> materials be handled appropriately?</a:t>
            </a:r>
          </a:p>
          <a:p>
            <a:pPr marL="0" indent="0">
              <a:buNone/>
            </a:pPr>
            <a:endParaRPr lang="en-US" sz="800" dirty="0"/>
          </a:p>
          <a:p>
            <a:r>
              <a:rPr lang="en-US" dirty="0"/>
              <a:t>Have employees been trained adequately in safe practices?</a:t>
            </a:r>
          </a:p>
          <a:p>
            <a:endParaRPr lang="en-US" dirty="0"/>
          </a:p>
          <a:p>
            <a:endParaRPr lang="en-US" dirty="0"/>
          </a:p>
        </p:txBody>
      </p:sp>
      <p:sp>
        <p:nvSpPr>
          <p:cNvPr id="2" name="Title 1"/>
          <p:cNvSpPr>
            <a:spLocks noGrp="1"/>
          </p:cNvSpPr>
          <p:nvPr>
            <p:ph type="title"/>
          </p:nvPr>
        </p:nvSpPr>
        <p:spPr/>
        <p:txBody>
          <a:bodyPr/>
          <a:lstStyle/>
          <a:p>
            <a:r>
              <a:rPr lang="en-US" dirty="0">
                <a:solidFill>
                  <a:srgbClr val="0070C0"/>
                </a:solidFill>
              </a:rPr>
              <a:t>Biohazards</a:t>
            </a:r>
          </a:p>
        </p:txBody>
      </p:sp>
    </p:spTree>
    <p:extLst>
      <p:ext uri="{BB962C8B-B14F-4D97-AF65-F5344CB8AC3E}">
        <p14:creationId xmlns:p14="http://schemas.microsoft.com/office/powerpoint/2010/main" val="91712023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reviewer typing in a score into his laptop during a peer review meet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193799"/>
            <a:ext cx="2895600" cy="4351581"/>
          </a:xfrm>
          <a:prstGeom prst="rect">
            <a:avLst/>
          </a:prstGeom>
        </p:spPr>
      </p:pic>
      <p:sp>
        <p:nvSpPr>
          <p:cNvPr id="78850" name="Rectangle 2"/>
          <p:cNvSpPr>
            <a:spLocks noGrp="1" noChangeArrowheads="1"/>
          </p:cNvSpPr>
          <p:nvPr>
            <p:ph type="body" sz="half" idx="2"/>
          </p:nvPr>
        </p:nvSpPr>
        <p:spPr>
          <a:xfrm>
            <a:off x="4191000" y="2336610"/>
            <a:ext cx="4531833" cy="2159190"/>
          </a:xfrm>
        </p:spPr>
        <p:txBody>
          <a:bodyPr>
            <a:normAutofit/>
          </a:bodyPr>
          <a:lstStyle/>
          <a:p>
            <a:pPr marL="150168" indent="-150168">
              <a:spcBef>
                <a:spcPct val="50000"/>
              </a:spcBef>
            </a:pPr>
            <a:r>
              <a:rPr lang="en-US" sz="1700" dirty="0"/>
              <a:t>For each study section, applications in the upper half may be scored from 1-9, with 1 the best score.  </a:t>
            </a:r>
          </a:p>
          <a:p>
            <a:pPr marL="0" indent="0">
              <a:spcBef>
                <a:spcPct val="50000"/>
              </a:spcBef>
              <a:buNone/>
            </a:pPr>
            <a:endParaRPr lang="en-US" sz="900" dirty="0"/>
          </a:p>
          <a:p>
            <a:pPr marL="150168" indent="-150168">
              <a:spcBef>
                <a:spcPct val="50000"/>
              </a:spcBef>
            </a:pPr>
            <a:r>
              <a:rPr lang="en-US" sz="1700" dirty="0"/>
              <a:t>Individual scores are averaged and multiplied by 10 to give the final priority score</a:t>
            </a:r>
          </a:p>
          <a:p>
            <a:pPr marL="150168" indent="-150168">
              <a:spcBef>
                <a:spcPct val="50000"/>
              </a:spcBef>
            </a:pPr>
            <a:endParaRPr lang="en-US" sz="1700" dirty="0"/>
          </a:p>
        </p:txBody>
      </p:sp>
      <p:sp>
        <p:nvSpPr>
          <p:cNvPr id="78851" name="Rectangle 4"/>
          <p:cNvSpPr>
            <a:spLocks noGrp="1" noChangeArrowheads="1"/>
          </p:cNvSpPr>
          <p:nvPr>
            <p:ph type="title"/>
          </p:nvPr>
        </p:nvSpPr>
        <p:spPr>
          <a:xfrm>
            <a:off x="533400" y="457200"/>
            <a:ext cx="7163098" cy="534293"/>
          </a:xfrm>
        </p:spPr>
        <p:txBody>
          <a:bodyPr/>
          <a:lstStyle/>
          <a:p>
            <a:pPr eaLnBrk="1" hangingPunct="1"/>
            <a:r>
              <a:rPr lang="en-US" sz="2600" b="1" dirty="0">
                <a:solidFill>
                  <a:srgbClr val="0070C0"/>
                </a:solidFill>
              </a:rPr>
              <a:t>Priority Scores/Percentile Rank</a:t>
            </a:r>
          </a:p>
        </p:txBody>
      </p:sp>
    </p:spTree>
    <p:extLst>
      <p:ext uri="{BB962C8B-B14F-4D97-AF65-F5344CB8AC3E}">
        <p14:creationId xmlns:p14="http://schemas.microsoft.com/office/powerpoint/2010/main" val="40062270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female SRO working at her desk.  Source: NIH/CS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600200"/>
            <a:ext cx="4256740" cy="2819400"/>
          </a:xfrm>
          <a:prstGeom prst="rect">
            <a:avLst/>
          </a:prstGeom>
        </p:spPr>
      </p:pic>
      <p:sp>
        <p:nvSpPr>
          <p:cNvPr id="5" name="Rectangle 4"/>
          <p:cNvSpPr>
            <a:spLocks noGrp="1" noChangeArrowheads="1"/>
          </p:cNvSpPr>
          <p:nvPr>
            <p:ph type="body" sz="half" idx="2"/>
          </p:nvPr>
        </p:nvSpPr>
        <p:spPr>
          <a:xfrm>
            <a:off x="5257800" y="1600200"/>
            <a:ext cx="3582988" cy="3657600"/>
          </a:xfrm>
        </p:spPr>
        <p:txBody>
          <a:bodyPr/>
          <a:lstStyle/>
          <a:p>
            <a:pPr marL="0" indent="0" eaLnBrk="1" hangingPunct="1">
              <a:spcBef>
                <a:spcPts val="0"/>
              </a:spcBef>
              <a:buFontTx/>
              <a:buNone/>
              <a:defRPr/>
            </a:pPr>
            <a:r>
              <a:rPr lang="en-US" sz="2100" b="1" dirty="0">
                <a:solidFill>
                  <a:srgbClr val="66A900"/>
                </a:solidFill>
              </a:rPr>
              <a:t>Your SRO</a:t>
            </a:r>
          </a:p>
          <a:p>
            <a:pPr marL="0" indent="0" eaLnBrk="1" hangingPunct="1">
              <a:spcBef>
                <a:spcPts val="0"/>
              </a:spcBef>
              <a:buFontTx/>
              <a:buNone/>
              <a:defRPr/>
            </a:pPr>
            <a:endParaRPr lang="en-US" sz="800" dirty="0">
              <a:solidFill>
                <a:srgbClr val="41BA00"/>
              </a:solidFill>
            </a:endParaRPr>
          </a:p>
          <a:p>
            <a:pPr marL="214192" indent="-214192" eaLnBrk="1" hangingPunct="1">
              <a:lnSpc>
                <a:spcPct val="90000"/>
              </a:lnSpc>
              <a:spcBef>
                <a:spcPct val="60000"/>
              </a:spcBef>
              <a:defRPr/>
            </a:pPr>
            <a:r>
              <a:rPr lang="en-US" sz="2100" dirty="0"/>
              <a:t>Prepares summary statements</a:t>
            </a:r>
          </a:p>
          <a:p>
            <a:pPr marL="214192" indent="-214192" eaLnBrk="1" hangingPunct="1">
              <a:lnSpc>
                <a:spcPct val="90000"/>
              </a:lnSpc>
              <a:spcBef>
                <a:spcPct val="60000"/>
              </a:spcBef>
              <a:defRPr/>
            </a:pPr>
            <a:r>
              <a:rPr lang="en-US" sz="2100" dirty="0"/>
              <a:t>Provides information to NIH Institutes and Centers</a:t>
            </a:r>
          </a:p>
        </p:txBody>
      </p:sp>
      <p:sp>
        <p:nvSpPr>
          <p:cNvPr id="41986" name="Title 1"/>
          <p:cNvSpPr>
            <a:spLocks noGrp="1"/>
          </p:cNvSpPr>
          <p:nvPr>
            <p:ph type="title"/>
          </p:nvPr>
        </p:nvSpPr>
        <p:spPr>
          <a:xfrm>
            <a:off x="609600" y="228600"/>
            <a:ext cx="6045200" cy="533400"/>
          </a:xfrm>
        </p:spPr>
        <p:txBody>
          <a:bodyPr>
            <a:normAutofit/>
          </a:bodyPr>
          <a:lstStyle/>
          <a:p>
            <a:r>
              <a:rPr lang="en-US" b="1" dirty="0">
                <a:solidFill>
                  <a:srgbClr val="0070C0"/>
                </a:solidFill>
              </a:rPr>
              <a:t>After Your Review </a:t>
            </a:r>
          </a:p>
        </p:txBody>
      </p:sp>
    </p:spTree>
    <p:extLst>
      <p:ext uri="{BB962C8B-B14F-4D97-AF65-F5344CB8AC3E}">
        <p14:creationId xmlns:p14="http://schemas.microsoft.com/office/powerpoint/2010/main" val="360140105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the status information page in eRA Commons.  An arrow points to the link for information on the review status.">
            <a:extLst>
              <a:ext uri="{FF2B5EF4-FFF2-40B4-BE49-F238E27FC236}">
                <a16:creationId xmlns:a16="http://schemas.microsoft.com/office/drawing/2014/main" xmlns="" id="{A971F9BD-5E0D-46D3-B315-5BCE02DEA1D8}"/>
              </a:ext>
            </a:extLst>
          </p:cNvPr>
          <p:cNvPicPr>
            <a:picLocks noChangeAspect="1"/>
          </p:cNvPicPr>
          <p:nvPr/>
        </p:nvPicPr>
        <p:blipFill>
          <a:blip r:embed="rId2"/>
          <a:stretch>
            <a:fillRect/>
          </a:stretch>
        </p:blipFill>
        <p:spPr>
          <a:xfrm>
            <a:off x="457200" y="1123950"/>
            <a:ext cx="6943946" cy="4925995"/>
          </a:xfrm>
          <a:prstGeom prst="rect">
            <a:avLst/>
          </a:prstGeom>
        </p:spPr>
      </p:pic>
      <p:sp>
        <p:nvSpPr>
          <p:cNvPr id="10" name="Title 1"/>
          <p:cNvSpPr>
            <a:spLocks noGrp="1"/>
          </p:cNvSpPr>
          <p:nvPr>
            <p:ph type="title"/>
          </p:nvPr>
        </p:nvSpPr>
        <p:spPr>
          <a:xfrm>
            <a:off x="457200" y="304800"/>
            <a:ext cx="8458200" cy="762000"/>
          </a:xfrm>
        </p:spPr>
        <p:txBody>
          <a:bodyPr>
            <a:normAutofit fontScale="90000"/>
          </a:bodyPr>
          <a:lstStyle/>
          <a:p>
            <a:r>
              <a:rPr lang="en-US" dirty="0">
                <a:solidFill>
                  <a:srgbClr val="0070C0"/>
                </a:solidFill>
              </a:rPr>
              <a:t>Check the Status of Your Application </a:t>
            </a:r>
            <a:br>
              <a:rPr lang="en-US" dirty="0">
                <a:solidFill>
                  <a:srgbClr val="0070C0"/>
                </a:solidFill>
              </a:rPr>
            </a:br>
            <a:r>
              <a:rPr lang="en-US" dirty="0">
                <a:solidFill>
                  <a:srgbClr val="0070C0"/>
                </a:solidFill>
              </a:rPr>
              <a:t>in NIH </a:t>
            </a:r>
            <a:r>
              <a:rPr lang="en-US" dirty="0" err="1">
                <a:solidFill>
                  <a:srgbClr val="0070C0"/>
                </a:solidFill>
              </a:rPr>
              <a:t>eRA</a:t>
            </a:r>
            <a:r>
              <a:rPr lang="en-US" dirty="0">
                <a:solidFill>
                  <a:srgbClr val="0070C0"/>
                </a:solidFill>
              </a:rPr>
              <a:t> Commons</a:t>
            </a:r>
            <a:br>
              <a:rPr lang="en-US" dirty="0">
                <a:solidFill>
                  <a:srgbClr val="0070C0"/>
                </a:solidFill>
              </a:rPr>
            </a:br>
            <a:endParaRPr lang="en-US" dirty="0">
              <a:solidFill>
                <a:srgbClr val="0070C0"/>
              </a:solidFill>
            </a:endParaRPr>
          </a:p>
        </p:txBody>
      </p:sp>
      <p:pic>
        <p:nvPicPr>
          <p:cNvPr id="11" name="Picture 10" descr="An image of the review information page from a PI's eRA Commons account with an arrow that points to the review meeting date.">
            <a:extLst>
              <a:ext uri="{FF2B5EF4-FFF2-40B4-BE49-F238E27FC236}">
                <a16:creationId xmlns:a16="http://schemas.microsoft.com/office/drawing/2014/main" xmlns="" id="{79BDB33E-41E6-4BAC-AB85-AF4ECD26FBE7}"/>
              </a:ext>
            </a:extLst>
          </p:cNvPr>
          <p:cNvPicPr>
            <a:picLocks noChangeAspect="1"/>
          </p:cNvPicPr>
          <p:nvPr/>
        </p:nvPicPr>
        <p:blipFill>
          <a:blip r:embed="rId3"/>
          <a:stretch>
            <a:fillRect/>
          </a:stretch>
        </p:blipFill>
        <p:spPr>
          <a:xfrm>
            <a:off x="3843088" y="2590800"/>
            <a:ext cx="5072312" cy="3749365"/>
          </a:xfrm>
          <a:prstGeom prst="rect">
            <a:avLst/>
          </a:prstGeom>
        </p:spPr>
      </p:pic>
    </p:spTree>
    <p:extLst>
      <p:ext uri="{BB962C8B-B14F-4D97-AF65-F5344CB8AC3E}">
        <p14:creationId xmlns:p14="http://schemas.microsoft.com/office/powerpoint/2010/main" val="298047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idx="1"/>
          </p:nvPr>
        </p:nvSpPr>
        <p:spPr>
          <a:xfrm>
            <a:off x="1219200" y="2209502"/>
            <a:ext cx="7298531" cy="3734098"/>
          </a:xfrm>
        </p:spPr>
        <p:txBody>
          <a:bodyPr/>
          <a:lstStyle/>
          <a:p>
            <a:pPr marL="0" indent="0">
              <a:lnSpc>
                <a:spcPct val="80000"/>
              </a:lnSpc>
            </a:pPr>
            <a:r>
              <a:rPr lang="en-US" sz="2100" dirty="0"/>
              <a:t>   Essentially unedited critiques</a:t>
            </a:r>
          </a:p>
          <a:p>
            <a:pPr marL="0" indent="0">
              <a:lnSpc>
                <a:spcPct val="80000"/>
              </a:lnSpc>
            </a:pPr>
            <a:r>
              <a:rPr lang="en-US" sz="2100" dirty="0"/>
              <a:t>   Scores for each review criterion</a:t>
            </a:r>
          </a:p>
          <a:p>
            <a:pPr marL="0" indent="0">
              <a:lnSpc>
                <a:spcPct val="80000"/>
              </a:lnSpc>
            </a:pPr>
            <a:r>
              <a:rPr lang="en-US" sz="2100" dirty="0"/>
              <a:t>   Administrative notes if any</a:t>
            </a:r>
          </a:p>
          <a:p>
            <a:pPr marL="0" indent="0">
              <a:lnSpc>
                <a:spcPct val="80000"/>
              </a:lnSpc>
              <a:buNone/>
            </a:pPr>
            <a:endParaRPr lang="en-US" sz="800" dirty="0"/>
          </a:p>
          <a:p>
            <a:pPr marL="0" indent="0">
              <a:lnSpc>
                <a:spcPct val="80000"/>
              </a:lnSpc>
              <a:buNone/>
            </a:pPr>
            <a:endParaRPr lang="en-US" sz="800" dirty="0"/>
          </a:p>
          <a:p>
            <a:pPr marL="0" indent="0">
              <a:lnSpc>
                <a:spcPct val="80000"/>
              </a:lnSpc>
              <a:buNone/>
            </a:pPr>
            <a:r>
              <a:rPr lang="en-US" sz="2100" b="1" dirty="0">
                <a:solidFill>
                  <a:srgbClr val="719500"/>
                </a:solidFill>
              </a:rPr>
              <a:t>Additional information for discussed applications   </a:t>
            </a:r>
          </a:p>
          <a:p>
            <a:pPr marL="0" indent="0">
              <a:lnSpc>
                <a:spcPct val="80000"/>
              </a:lnSpc>
              <a:buNone/>
            </a:pPr>
            <a:endParaRPr lang="en-US" sz="800" dirty="0"/>
          </a:p>
          <a:p>
            <a:pPr marL="0" indent="0">
              <a:lnSpc>
                <a:spcPct val="80000"/>
              </a:lnSpc>
              <a:buNone/>
            </a:pPr>
            <a:endParaRPr lang="en-US" sz="800" dirty="0"/>
          </a:p>
          <a:p>
            <a:pPr marL="0" indent="0">
              <a:lnSpc>
                <a:spcPct val="80000"/>
              </a:lnSpc>
            </a:pPr>
            <a:r>
              <a:rPr lang="en-US" sz="2100" dirty="0"/>
              <a:t>  Summary of review discussion</a:t>
            </a:r>
          </a:p>
          <a:p>
            <a:pPr marL="0" indent="0">
              <a:lnSpc>
                <a:spcPct val="80000"/>
              </a:lnSpc>
            </a:pPr>
            <a:r>
              <a:rPr lang="en-US" sz="2100" dirty="0"/>
              <a:t>  An overall impact/priority score and percentile</a:t>
            </a:r>
          </a:p>
          <a:p>
            <a:pPr marL="0" indent="0">
              <a:lnSpc>
                <a:spcPct val="80000"/>
              </a:lnSpc>
              <a:buNone/>
            </a:pPr>
            <a:r>
              <a:rPr lang="en-US" sz="2100" dirty="0"/>
              <a:t>   ranking</a:t>
            </a:r>
          </a:p>
          <a:p>
            <a:pPr marL="0" indent="0">
              <a:lnSpc>
                <a:spcPct val="80000"/>
              </a:lnSpc>
            </a:pPr>
            <a:r>
              <a:rPr lang="en-US" sz="2100" dirty="0"/>
              <a:t>  Budget recommendations</a:t>
            </a:r>
          </a:p>
          <a:p>
            <a:pPr marL="0" indent="0">
              <a:lnSpc>
                <a:spcPct val="80000"/>
              </a:lnSpc>
              <a:buFont typeface="Monotype Sorts" pitchFamily="2" charset="2"/>
              <a:buChar char=" "/>
            </a:pPr>
            <a:endParaRPr lang="en-US" sz="2400" dirty="0">
              <a:solidFill>
                <a:srgbClr val="FF9966"/>
              </a:solidFill>
            </a:endParaRPr>
          </a:p>
        </p:txBody>
      </p:sp>
      <p:sp>
        <p:nvSpPr>
          <p:cNvPr id="80900" name="Text Box 4"/>
          <p:cNvSpPr txBox="1">
            <a:spLocks noChangeArrowheads="1"/>
          </p:cNvSpPr>
          <p:nvPr/>
        </p:nvSpPr>
        <p:spPr bwMode="auto">
          <a:xfrm>
            <a:off x="1143000" y="1143000"/>
            <a:ext cx="7518797" cy="7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127" tIns="45554" rIns="91127" bIns="45554">
            <a:spAutoFit/>
          </a:bodyPr>
          <a:lstStyle>
            <a:lvl1pPr defTabSz="962025" eaLnBrk="0" hangingPunct="0">
              <a:defRPr sz="2000" b="1">
                <a:solidFill>
                  <a:schemeClr val="tx1"/>
                </a:solidFill>
                <a:latin typeface="Bodoni MT" pitchFamily="18" charset="0"/>
                <a:ea typeface="ＭＳ Ｐゴシック" pitchFamily="1" charset="-128"/>
              </a:defRPr>
            </a:lvl1pPr>
            <a:lvl2pPr marL="742950" indent="-285750" defTabSz="962025" eaLnBrk="0" hangingPunct="0">
              <a:defRPr sz="2000" b="1">
                <a:solidFill>
                  <a:schemeClr val="tx1"/>
                </a:solidFill>
                <a:latin typeface="Bodoni MT" pitchFamily="18" charset="0"/>
                <a:ea typeface="ＭＳ Ｐゴシック" pitchFamily="1" charset="-128"/>
              </a:defRPr>
            </a:lvl2pPr>
            <a:lvl3pPr marL="1143000" indent="-228600" defTabSz="962025" eaLnBrk="0" hangingPunct="0">
              <a:defRPr sz="2000" b="1">
                <a:solidFill>
                  <a:schemeClr val="tx1"/>
                </a:solidFill>
                <a:latin typeface="Bodoni MT" pitchFamily="18" charset="0"/>
                <a:ea typeface="ＭＳ Ｐゴシック" pitchFamily="1" charset="-128"/>
              </a:defRPr>
            </a:lvl3pPr>
            <a:lvl4pPr marL="1600200" indent="-228600" defTabSz="962025" eaLnBrk="0" hangingPunct="0">
              <a:defRPr sz="2000" b="1">
                <a:solidFill>
                  <a:schemeClr val="tx1"/>
                </a:solidFill>
                <a:latin typeface="Bodoni MT" pitchFamily="18" charset="0"/>
                <a:ea typeface="ＭＳ Ｐゴシック" pitchFamily="1" charset="-128"/>
              </a:defRPr>
            </a:lvl4pPr>
            <a:lvl5pPr marL="2057400" indent="-228600" defTabSz="962025" eaLnBrk="0" hangingPunct="0">
              <a:defRPr sz="2000" b="1">
                <a:solidFill>
                  <a:schemeClr val="tx1"/>
                </a:solidFill>
                <a:latin typeface="Bodoni MT" pitchFamily="18" charset="0"/>
                <a:ea typeface="ＭＳ Ｐゴシック" pitchFamily="1" charset="-128"/>
              </a:defRPr>
            </a:lvl5pPr>
            <a:lvl6pPr marL="2514600" indent="-228600" algn="ctr" defTabSz="962025"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962025"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962025"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962025"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pPr eaLnBrk="1" hangingPunct="1">
              <a:spcBef>
                <a:spcPct val="0"/>
              </a:spcBef>
            </a:pPr>
            <a:r>
              <a:rPr lang="en-US" sz="2100" dirty="0">
                <a:solidFill>
                  <a:srgbClr val="719500"/>
                </a:solidFill>
                <a:latin typeface="Arial" charset="0"/>
              </a:rPr>
              <a:t>Feedback to the applicant and the assigned NIH Institute(s) or Center(s) that may fund the application. </a:t>
            </a:r>
          </a:p>
        </p:txBody>
      </p:sp>
      <p:sp>
        <p:nvSpPr>
          <p:cNvPr id="80899" name="Rectangle 3"/>
          <p:cNvSpPr>
            <a:spLocks noGrp="1" noChangeArrowheads="1"/>
          </p:cNvSpPr>
          <p:nvPr>
            <p:ph type="title"/>
          </p:nvPr>
        </p:nvSpPr>
        <p:spPr>
          <a:xfrm>
            <a:off x="609600" y="380107"/>
            <a:ext cx="7163098" cy="534293"/>
          </a:xfrm>
        </p:spPr>
        <p:txBody>
          <a:bodyPr/>
          <a:lstStyle/>
          <a:p>
            <a:r>
              <a:rPr lang="en-US" sz="2600" dirty="0">
                <a:solidFill>
                  <a:srgbClr val="0070C0"/>
                </a:solidFill>
              </a:rPr>
              <a:t>Summary Statement</a:t>
            </a:r>
          </a:p>
        </p:txBody>
      </p:sp>
    </p:spTree>
    <p:custDataLst>
      <p:tags r:id="rId1"/>
    </p:custDataLst>
    <p:extLst>
      <p:ext uri="{BB962C8B-B14F-4D97-AF65-F5344CB8AC3E}">
        <p14:creationId xmlns:p14="http://schemas.microsoft.com/office/powerpoint/2010/main" val="69602203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using a computer sitting on top of a table&#10;&#10;">
            <a:extLst>
              <a:ext uri="{FF2B5EF4-FFF2-40B4-BE49-F238E27FC236}">
                <a16:creationId xmlns:a16="http://schemas.microsoft.com/office/drawing/2014/main" xmlns="" id="{BE0B962B-448F-41B9-8018-F5731ED45A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1686" y="609600"/>
            <a:ext cx="3225114" cy="2146034"/>
          </a:xfrm>
          <a:prstGeom prst="rect">
            <a:avLst/>
          </a:prstGeom>
        </p:spPr>
      </p:pic>
      <p:sp>
        <p:nvSpPr>
          <p:cNvPr id="57346" name="Rectangle 2"/>
          <p:cNvSpPr>
            <a:spLocks noGrp="1" noChangeArrowheads="1"/>
          </p:cNvSpPr>
          <p:nvPr>
            <p:ph type="body" idx="1"/>
          </p:nvPr>
        </p:nvSpPr>
        <p:spPr>
          <a:xfrm>
            <a:off x="533400" y="1219200"/>
            <a:ext cx="7297738" cy="4191000"/>
          </a:xfrm>
        </p:spPr>
        <p:txBody>
          <a:bodyPr/>
          <a:lstStyle/>
          <a:p>
            <a:pPr marL="0" indent="0">
              <a:lnSpc>
                <a:spcPct val="80000"/>
              </a:lnSpc>
              <a:buFontTx/>
              <a:buNone/>
            </a:pPr>
            <a:r>
              <a:rPr lang="en-US" sz="2100" dirty="0"/>
              <a:t>   </a:t>
            </a:r>
          </a:p>
          <a:p>
            <a:pPr marL="0" indent="0">
              <a:lnSpc>
                <a:spcPct val="80000"/>
              </a:lnSpc>
            </a:pPr>
            <a:r>
              <a:rPr lang="en-US" sz="2100" dirty="0"/>
              <a:t>   Scores for each review criterion</a:t>
            </a:r>
          </a:p>
          <a:p>
            <a:pPr marL="0" indent="0">
              <a:lnSpc>
                <a:spcPct val="80000"/>
              </a:lnSpc>
            </a:pPr>
            <a:endParaRPr lang="en-US" sz="1200" dirty="0"/>
          </a:p>
          <a:p>
            <a:pPr marL="0" indent="0">
              <a:lnSpc>
                <a:spcPct val="80000"/>
              </a:lnSpc>
            </a:pPr>
            <a:r>
              <a:rPr lang="en-US" sz="2100" dirty="0"/>
              <a:t>   Critiques from assigned reviewers</a:t>
            </a:r>
          </a:p>
          <a:p>
            <a:pPr marL="0" indent="0">
              <a:lnSpc>
                <a:spcPct val="80000"/>
              </a:lnSpc>
              <a:buFontTx/>
              <a:buNone/>
            </a:pPr>
            <a:endParaRPr lang="en-US" sz="1200" dirty="0"/>
          </a:p>
          <a:p>
            <a:pPr marL="0" indent="0">
              <a:lnSpc>
                <a:spcPct val="80000"/>
              </a:lnSpc>
            </a:pPr>
            <a:r>
              <a:rPr lang="en-US" sz="2100" dirty="0"/>
              <a:t>   Administrative notes if any</a:t>
            </a:r>
          </a:p>
          <a:p>
            <a:pPr marL="0" indent="0">
              <a:lnSpc>
                <a:spcPct val="80000"/>
              </a:lnSpc>
              <a:buFontTx/>
              <a:buNone/>
            </a:pPr>
            <a:endParaRPr lang="en-US" sz="800" dirty="0"/>
          </a:p>
          <a:p>
            <a:pPr marL="0" indent="0">
              <a:lnSpc>
                <a:spcPct val="80000"/>
              </a:lnSpc>
              <a:buFontTx/>
              <a:buNone/>
            </a:pPr>
            <a:endParaRPr lang="en-US" sz="800" dirty="0"/>
          </a:p>
          <a:p>
            <a:pPr marL="0" indent="0">
              <a:lnSpc>
                <a:spcPct val="80000"/>
              </a:lnSpc>
              <a:buFontTx/>
              <a:buNone/>
            </a:pPr>
            <a:r>
              <a:rPr lang="en-US" sz="2100" b="1" dirty="0">
                <a:solidFill>
                  <a:srgbClr val="66A900"/>
                </a:solidFill>
              </a:rPr>
              <a:t>If your application is discussed, you also will receive:   </a:t>
            </a:r>
          </a:p>
          <a:p>
            <a:pPr marL="0" indent="0">
              <a:lnSpc>
                <a:spcPct val="80000"/>
              </a:lnSpc>
              <a:buFontTx/>
              <a:buNone/>
            </a:pPr>
            <a:endParaRPr lang="en-US" sz="800" dirty="0"/>
          </a:p>
          <a:p>
            <a:pPr marL="0" indent="0">
              <a:lnSpc>
                <a:spcPct val="80000"/>
              </a:lnSpc>
              <a:buFontTx/>
              <a:buNone/>
            </a:pPr>
            <a:endParaRPr lang="en-US" sz="800" dirty="0"/>
          </a:p>
          <a:p>
            <a:pPr marL="0" indent="0">
              <a:lnSpc>
                <a:spcPct val="80000"/>
              </a:lnSpc>
            </a:pPr>
            <a:r>
              <a:rPr lang="en-US" sz="2100" dirty="0"/>
              <a:t>  An overall impact/priority score and percentile ranking</a:t>
            </a:r>
          </a:p>
          <a:p>
            <a:pPr marL="0" indent="0">
              <a:lnSpc>
                <a:spcPct val="80000"/>
              </a:lnSpc>
            </a:pPr>
            <a:endParaRPr lang="en-US" sz="1200" dirty="0"/>
          </a:p>
          <a:p>
            <a:pPr marL="0" indent="0">
              <a:lnSpc>
                <a:spcPct val="80000"/>
              </a:lnSpc>
            </a:pPr>
            <a:r>
              <a:rPr lang="en-US" sz="2100" dirty="0"/>
              <a:t>  A summary of review discussion</a:t>
            </a:r>
          </a:p>
          <a:p>
            <a:pPr marL="0" indent="0">
              <a:lnSpc>
                <a:spcPct val="80000"/>
              </a:lnSpc>
              <a:buFontTx/>
              <a:buNone/>
            </a:pPr>
            <a:endParaRPr lang="en-US" sz="1200" dirty="0"/>
          </a:p>
          <a:p>
            <a:pPr marL="0" indent="0">
              <a:lnSpc>
                <a:spcPct val="80000"/>
              </a:lnSpc>
            </a:pPr>
            <a:r>
              <a:rPr lang="en-US" sz="2100" dirty="0"/>
              <a:t>  Budget recommendations</a:t>
            </a:r>
          </a:p>
          <a:p>
            <a:pPr marL="0" indent="0">
              <a:lnSpc>
                <a:spcPct val="80000"/>
              </a:lnSpc>
              <a:buFont typeface="Monotype Sorts" pitchFamily="2" charset="2"/>
              <a:buChar char=" "/>
            </a:pPr>
            <a:endParaRPr lang="en-US" sz="2400" dirty="0">
              <a:solidFill>
                <a:srgbClr val="FF9966"/>
              </a:solidFill>
            </a:endParaRPr>
          </a:p>
        </p:txBody>
      </p:sp>
      <p:sp>
        <p:nvSpPr>
          <p:cNvPr id="2" name="Title 1"/>
          <p:cNvSpPr>
            <a:spLocks noGrp="1"/>
          </p:cNvSpPr>
          <p:nvPr>
            <p:ph type="title"/>
          </p:nvPr>
        </p:nvSpPr>
        <p:spPr/>
        <p:txBody>
          <a:bodyPr/>
          <a:lstStyle/>
          <a:p>
            <a:r>
              <a:rPr lang="en-US" dirty="0">
                <a:solidFill>
                  <a:srgbClr val="0070C0"/>
                </a:solidFill>
              </a:rPr>
              <a:t>Your Summary Statement</a:t>
            </a:r>
          </a:p>
        </p:txBody>
      </p:sp>
    </p:spTree>
    <p:custDataLst>
      <p:tags r:id="rId1"/>
    </p:custDataLst>
    <p:extLst>
      <p:ext uri="{BB962C8B-B14F-4D97-AF65-F5344CB8AC3E}">
        <p14:creationId xmlns:p14="http://schemas.microsoft.com/office/powerpoint/2010/main" val="2341431580"/>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image of the first page of a summary statement.  Tags and arrows point to the program officer, the impact/priority score, percentile in whole numbers, and Indicator for Early Stage Investigator/New investigator eligibility">
            <a:extLst>
              <a:ext uri="{FF2B5EF4-FFF2-40B4-BE49-F238E27FC236}">
                <a16:creationId xmlns:a16="http://schemas.microsoft.com/office/drawing/2014/main" xmlns="" id="{4003DF53-786F-468E-A5F2-AC217185F210}"/>
              </a:ext>
            </a:extLst>
          </p:cNvPr>
          <p:cNvPicPr>
            <a:picLocks noChangeAspect="1"/>
          </p:cNvPicPr>
          <p:nvPr/>
        </p:nvPicPr>
        <p:blipFill>
          <a:blip r:embed="rId2"/>
          <a:stretch>
            <a:fillRect/>
          </a:stretch>
        </p:blipFill>
        <p:spPr>
          <a:xfrm>
            <a:off x="958913" y="417871"/>
            <a:ext cx="7596274" cy="5505165"/>
          </a:xfrm>
          <a:prstGeom prst="rect">
            <a:avLst/>
          </a:prstGeom>
        </p:spPr>
      </p:pic>
      <p:sp>
        <p:nvSpPr>
          <p:cNvPr id="2" name="Title 1"/>
          <p:cNvSpPr>
            <a:spLocks noGrp="1"/>
          </p:cNvSpPr>
          <p:nvPr>
            <p:ph type="title"/>
          </p:nvPr>
        </p:nvSpPr>
        <p:spPr>
          <a:xfrm>
            <a:off x="588813" y="0"/>
            <a:ext cx="8229600" cy="762000"/>
          </a:xfrm>
        </p:spPr>
        <p:txBody>
          <a:bodyPr/>
          <a:lstStyle/>
          <a:p>
            <a:r>
              <a:rPr lang="en-US" dirty="0">
                <a:solidFill>
                  <a:srgbClr val="0070C0"/>
                </a:solidFill>
              </a:rPr>
              <a:t>Summary Statement</a:t>
            </a:r>
          </a:p>
        </p:txBody>
      </p:sp>
    </p:spTree>
    <p:extLst>
      <p:ext uri="{BB962C8B-B14F-4D97-AF65-F5344CB8AC3E}">
        <p14:creationId xmlns:p14="http://schemas.microsoft.com/office/powerpoint/2010/main" val="325083478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524000" y="2362200"/>
            <a:ext cx="6249293" cy="1000440"/>
          </a:xfrm>
          <a:noFill/>
        </p:spPr>
        <p:txBody>
          <a:bodyPr lIns="84558" tIns="41533" rIns="84558" bIns="41533" anchor="ctr"/>
          <a:lstStyle/>
          <a:p>
            <a:pPr eaLnBrk="1" hangingPunct="1"/>
            <a:r>
              <a:rPr lang="en-US" sz="3000" dirty="0">
                <a:solidFill>
                  <a:srgbClr val="0070C0"/>
                </a:solidFill>
              </a:rPr>
              <a:t>New Investigators</a:t>
            </a:r>
          </a:p>
        </p:txBody>
      </p:sp>
    </p:spTree>
    <p:extLst>
      <p:ext uri="{BB962C8B-B14F-4D97-AF65-F5344CB8AC3E}">
        <p14:creationId xmlns:p14="http://schemas.microsoft.com/office/powerpoint/2010/main" val="255311571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3" descr="Photo of two researchers at work in a lab."/>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29655"/>
            <a:ext cx="2714089" cy="198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5" descr="a photo of a researcher with goggles at work in a lab."/>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19651" y="1329655"/>
            <a:ext cx="2824349" cy="198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6" descr="a photo of a doctor talking to a patient as she is being moved into an MRI machine."/>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24121" y="1326664"/>
            <a:ext cx="2985497" cy="198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Content Placeholder 2"/>
          <p:cNvSpPr>
            <a:spLocks noGrp="1"/>
          </p:cNvSpPr>
          <p:nvPr>
            <p:ph idx="1"/>
          </p:nvPr>
        </p:nvSpPr>
        <p:spPr>
          <a:xfrm>
            <a:off x="873035" y="3688096"/>
            <a:ext cx="7620000" cy="2361903"/>
          </a:xfrm>
        </p:spPr>
        <p:txBody>
          <a:bodyPr>
            <a:normAutofit/>
          </a:bodyPr>
          <a:lstStyle/>
          <a:p>
            <a:pPr marL="293688" indent="-293688"/>
            <a:r>
              <a:rPr lang="en-US" dirty="0"/>
              <a:t>If you are a New Investigator or Early Stage Investigator on an R01 application</a:t>
            </a:r>
          </a:p>
          <a:p>
            <a:pPr marL="0" indent="0">
              <a:buNone/>
            </a:pPr>
            <a:endParaRPr lang="en-US" sz="1100" dirty="0"/>
          </a:p>
          <a:p>
            <a:pPr marL="293688" indent="-293688"/>
            <a:r>
              <a:rPr lang="en-US" dirty="0"/>
              <a:t>If NIH has correct info on the applicant’s career stage</a:t>
            </a:r>
          </a:p>
          <a:p>
            <a:pPr marL="293688" lvl="1" indent="-293688"/>
            <a:endParaRPr lang="en-US" dirty="0"/>
          </a:p>
        </p:txBody>
      </p:sp>
      <p:sp>
        <p:nvSpPr>
          <p:cNvPr id="84995" name="Title 1"/>
          <p:cNvSpPr>
            <a:spLocks noGrp="1"/>
          </p:cNvSpPr>
          <p:nvPr>
            <p:ph type="title"/>
          </p:nvPr>
        </p:nvSpPr>
        <p:spPr>
          <a:xfrm>
            <a:off x="483833" y="417105"/>
            <a:ext cx="7161609" cy="532805"/>
          </a:xfrm>
        </p:spPr>
        <p:txBody>
          <a:bodyPr>
            <a:normAutofit/>
          </a:bodyPr>
          <a:lstStyle/>
          <a:p>
            <a:r>
              <a:rPr lang="en-US" dirty="0">
                <a:solidFill>
                  <a:srgbClr val="0070C0"/>
                </a:solidFill>
              </a:rPr>
              <a:t>Your Career Stage Is Considered</a:t>
            </a:r>
            <a:r>
              <a:rPr lang="is-IS" dirty="0">
                <a:solidFill>
                  <a:srgbClr val="0070C0"/>
                </a:solidFill>
              </a:rPr>
              <a:t>…</a:t>
            </a:r>
            <a:r>
              <a:rPr lang="en-US" dirty="0">
                <a:solidFill>
                  <a:srgbClr val="0070C0"/>
                </a:solidFill>
              </a:rPr>
              <a:t> </a:t>
            </a:r>
          </a:p>
        </p:txBody>
      </p:sp>
    </p:spTree>
    <p:extLst>
      <p:ext uri="{BB962C8B-B14F-4D97-AF65-F5344CB8AC3E}">
        <p14:creationId xmlns:p14="http://schemas.microsoft.com/office/powerpoint/2010/main" val="37812679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066800" y="1524000"/>
            <a:ext cx="7163098" cy="4572000"/>
          </a:xfrm>
        </p:spPr>
        <p:txBody>
          <a:bodyPr/>
          <a:lstStyle/>
          <a:p>
            <a:r>
              <a:rPr lang="en-US" sz="2100" dirty="0"/>
              <a:t>New Investigator (NI)</a:t>
            </a:r>
          </a:p>
          <a:p>
            <a:pPr lvl="2">
              <a:spcBef>
                <a:spcPct val="0"/>
              </a:spcBef>
            </a:pPr>
            <a:r>
              <a:rPr lang="en-US" b="0" dirty="0"/>
              <a:t>PD/PI who has not yet </a:t>
            </a:r>
            <a:r>
              <a:rPr lang="en-US" b="0" u="sng" dirty="0"/>
              <a:t>competed successfully</a:t>
            </a:r>
            <a:r>
              <a:rPr lang="en-US" b="0" dirty="0"/>
              <a:t> for a substantial NIH </a:t>
            </a:r>
            <a:r>
              <a:rPr lang="en-US" dirty="0"/>
              <a:t>independent </a:t>
            </a:r>
            <a:r>
              <a:rPr lang="en-US" b="0" dirty="0"/>
              <a:t>research award</a:t>
            </a:r>
          </a:p>
          <a:p>
            <a:pPr lvl="2">
              <a:spcBef>
                <a:spcPct val="0"/>
              </a:spcBef>
              <a:buFontTx/>
              <a:buNone/>
            </a:pPr>
            <a:endParaRPr lang="en-US" sz="1700" dirty="0"/>
          </a:p>
          <a:p>
            <a:pPr>
              <a:spcBef>
                <a:spcPct val="0"/>
              </a:spcBef>
            </a:pPr>
            <a:r>
              <a:rPr lang="en-US" sz="2100" dirty="0"/>
              <a:t>Early Stage Investigator (ESI) </a:t>
            </a:r>
          </a:p>
          <a:p>
            <a:pPr lvl="2"/>
            <a:r>
              <a:rPr lang="en-US" b="0" dirty="0"/>
              <a:t>PD/PI who qualifies as a New Investigator AND is within 10 years of completing the terminal research degree or is within 10 years of completing medical residency (or equivalent)  </a:t>
            </a:r>
          </a:p>
          <a:p>
            <a:pPr lvl="1">
              <a:buFontTx/>
              <a:buNone/>
            </a:pPr>
            <a:endParaRPr lang="en-US" dirty="0">
              <a:hlinkClick r:id="" action="ppaction://noaction"/>
            </a:endParaRPr>
          </a:p>
          <a:p>
            <a:pPr lvl="1">
              <a:buFontTx/>
              <a:buNone/>
            </a:pPr>
            <a:r>
              <a:rPr lang="en-US" dirty="0">
                <a:hlinkClick r:id="" action="ppaction://noaction"/>
              </a:rPr>
              <a:t>http://grants.nih.gov/grants/new_investigators/</a:t>
            </a:r>
            <a:r>
              <a:rPr lang="en-US" dirty="0"/>
              <a:t> </a:t>
            </a:r>
          </a:p>
        </p:txBody>
      </p:sp>
      <p:sp>
        <p:nvSpPr>
          <p:cNvPr id="2" name="Title 1"/>
          <p:cNvSpPr>
            <a:spLocks noGrp="1"/>
          </p:cNvSpPr>
          <p:nvPr>
            <p:ph type="title"/>
          </p:nvPr>
        </p:nvSpPr>
        <p:spPr/>
        <p:txBody>
          <a:bodyPr/>
          <a:lstStyle/>
          <a:p>
            <a:r>
              <a:rPr lang="en-US" dirty="0">
                <a:solidFill>
                  <a:srgbClr val="0070C0"/>
                </a:solidFill>
              </a:rPr>
              <a:t>New and Early Stage Investigators</a:t>
            </a:r>
          </a:p>
        </p:txBody>
      </p:sp>
    </p:spTree>
    <p:extLst>
      <p:ext uri="{BB962C8B-B14F-4D97-AF65-F5344CB8AC3E}">
        <p14:creationId xmlns:p14="http://schemas.microsoft.com/office/powerpoint/2010/main" val="20077260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2.9|5.7"/>
</p:tagLst>
</file>

<file path=ppt/tags/tag2.xml><?xml version="1.0" encoding="utf-8"?>
<p:tagLst xmlns:a="http://schemas.openxmlformats.org/drawingml/2006/main" xmlns:r="http://schemas.openxmlformats.org/officeDocument/2006/relationships" xmlns:p="http://schemas.openxmlformats.org/presentationml/2006/main">
  <p:tag name="TIMING" val="|2.|3.7|5.9|7.1|1.6|9.6"/>
</p:tagLst>
</file>

<file path=ppt/tags/tag3.xml><?xml version="1.0" encoding="utf-8"?>
<p:tagLst xmlns:a="http://schemas.openxmlformats.org/drawingml/2006/main" xmlns:r="http://schemas.openxmlformats.org/officeDocument/2006/relationships" xmlns:p="http://schemas.openxmlformats.org/presentationml/2006/main">
  <p:tag name="AUDIO_ID" val="296"/>
  <p:tag name="ORIGINAL_AUDIO_FILEPATH" val="\\odapps4\oershare\OER IMOD\Reproducibility\Training\Sound files\Module 2\Slide 4.wav"/>
  <p:tag name="ELAPSEDTIME" val="66.622"/>
  <p:tag name="ARTICULATE_NAV_LEVEL" val="1"/>
  <p:tag name="ARTICULATE_SLIDE_PRESENTER_GUID" val="36ac38fb-a046-4b0e-a4ec-1c86fa0d81e8"/>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IMING" val="|5.8|4.3|3.5|2.9|1.7"/>
</p:tagLst>
</file>

<file path=ppt/tags/tag5.xml><?xml version="1.0" encoding="utf-8"?>
<p:tagLst xmlns:a="http://schemas.openxmlformats.org/drawingml/2006/main" xmlns:r="http://schemas.openxmlformats.org/officeDocument/2006/relationships" xmlns:p="http://schemas.openxmlformats.org/presentationml/2006/main">
  <p:tag name="TIMING" val="|5.8|4.3|3.5|2.9|1.7"/>
</p:tagLst>
</file>

<file path=ppt/theme/theme1.xml><?xml version="1.0" encoding="utf-8"?>
<a:theme xmlns:a="http://schemas.openxmlformats.org/drawingml/2006/main" name="Center for Scientific Review">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6C3A77"/>
        </a:solidFill>
        <a:ln>
          <a:noFill/>
        </a:ln>
        <a:extLst/>
      </a:spPr>
      <a:bodyPr wrap="square" lIns="85433" tIns="42726" rIns="85433" bIns="42726">
        <a:spAutoFit/>
      </a:bodyPr>
      <a:lstStyle>
        <a:defPPr eaLnBrk="1" hangingPunct="1">
          <a:spcBef>
            <a:spcPct val="50000"/>
          </a:spcBef>
          <a:defRPr/>
        </a:defPPr>
      </a:lstStyle>
    </a:txDef>
  </a:objectDefaults>
  <a:extraClrSchemeLst/>
</a:theme>
</file>

<file path=ppt/theme/theme2.xml><?xml version="1.0" encoding="utf-8"?>
<a:theme xmlns:a="http://schemas.openxmlformats.org/drawingml/2006/main" name="1_Center for Scientific Review">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6C3A77"/>
        </a:solidFill>
        <a:ln>
          <a:noFill/>
        </a:ln>
        <a:extLst/>
      </a:spPr>
      <a:bodyPr wrap="square" lIns="85433" tIns="42726" rIns="85433" bIns="42726">
        <a:spAutoFit/>
      </a:bodyPr>
      <a:lstStyle>
        <a:defPPr eaLnBrk="1" hangingPunct="1">
          <a:spcBef>
            <a:spcPct val="50000"/>
          </a:spcBef>
          <a:defRPr/>
        </a:defPPr>
      </a:lstStyle>
    </a:txDef>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KeywordTaxHTField xmlns="d589b8ef-b842-40a7-aaa9-57bf0fcd3ea4">
      <Terms xmlns="http://schemas.microsoft.com/office/infopath/2007/PartnerControls"/>
    </TaxKeywordTaxHTField>
    <TaxCatchAll xmlns="d589b8ef-b842-40a7-aaa9-57bf0fcd3ea4">
      <Value>1786</Value>
    </TaxCatchAll>
    <ge310801d6584d60bf42e2c310a44a44 xmlns="c0bb6cde-e53a-43db-9b14-605d24ba4572">
      <Terms xmlns="http://schemas.microsoft.com/office/infopath/2007/PartnerControls">
        <TermInfo xmlns="http://schemas.microsoft.com/office/infopath/2007/PartnerControls">
          <TermName xmlns="http://schemas.microsoft.com/office/infopath/2007/PartnerControls">Communications</TermName>
          <TermId xmlns="http://schemas.microsoft.com/office/infopath/2007/PartnerControls">5f2c56dc-d00b-4681-87fe-877c54cb6ce5</TermId>
        </TermInfo>
      </Terms>
    </ge310801d6584d60bf42e2c310a44a44>
    <S0000000000000000000000000000001 xmlns="12f8e806-b650-48dd-92f4-191f973df79e">Review</S0000000000000000000000000000001>
    <P0000000000000000000000000000001 xmlns="12f8e806-b650-48dd-92f4-191f973df79e">
      <Url>http://inside.csr.nih.gov/OD/Communications/_layouts/hisoftware/ScanResultsDialog.aspx?ItemUniqueId=c5eda1d5-fef5-4181-851b-c5cce6b8305e&amp;fieldName=Accessibility&amp;IsDlg=1</Url>
      <Description>Review</Description>
    </P0000000000000000000000000000001>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E8210D2E2972B4581851AC0AB0F6A58" ma:contentTypeVersion="7" ma:contentTypeDescription="Create a new document." ma:contentTypeScope="" ma:versionID="74185dbef25c124752b1f6beb49eb81a">
  <xsd:schema xmlns:xsd="http://www.w3.org/2001/XMLSchema" xmlns:xs="http://www.w3.org/2001/XMLSchema" xmlns:p="http://schemas.microsoft.com/office/2006/metadata/properties" xmlns:ns2="d589b8ef-b842-40a7-aaa9-57bf0fcd3ea4" xmlns:ns3="c0bb6cde-e53a-43db-9b14-605d24ba4572" xmlns:ns4="12f8e806-b650-48dd-92f4-191f973df79e" targetNamespace="http://schemas.microsoft.com/office/2006/metadata/properties" ma:root="true" ma:fieldsID="0179d5ec0565f9b6dd10bec36d5eef1e" ns2:_="" ns3:_="" ns4:_="">
    <xsd:import namespace="d589b8ef-b842-40a7-aaa9-57bf0fcd3ea4"/>
    <xsd:import namespace="c0bb6cde-e53a-43db-9b14-605d24ba4572"/>
    <xsd:import namespace="12f8e806-b650-48dd-92f4-191f973df79e"/>
    <xsd:element name="properties">
      <xsd:complexType>
        <xsd:sequence>
          <xsd:element name="documentManagement">
            <xsd:complexType>
              <xsd:all>
                <xsd:element ref="ns2:TaxKeywordTaxHTField" minOccurs="0"/>
                <xsd:element ref="ns2:TaxCatchAll" minOccurs="0"/>
                <xsd:element ref="ns3:ge310801d6584d60bf42e2c310a44a44" minOccurs="0"/>
                <xsd:element ref="ns4:P0000000000000000000000000000001" minOccurs="0"/>
                <xsd:element ref="ns4:S0000000000000000000000000000001"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89b8ef-b842-40a7-aaa9-57bf0fcd3ea4"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Enterprise Keywords" ma:fieldId="{23f27201-bee3-471e-b2e7-b64fd8b7ca38}" ma:taxonomyMulti="true" ma:sspId="a38a2f78-79e5-4c3c-a64d-412ba1a8da29"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y Catch All Column" ma:hidden="true" ma:list="{c6366c2f-eb1d-49a1-b355-83494b149e14}" ma:internalName="TaxCatchAll" ma:showField="CatchAllData" ma:web="29be26a3-facf-4948-839a-a61f5577f12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0bb6cde-e53a-43db-9b14-605d24ba4572" elementFormDefault="qualified">
    <xsd:import namespace="http://schemas.microsoft.com/office/2006/documentManagement/types"/>
    <xsd:import namespace="http://schemas.microsoft.com/office/infopath/2007/PartnerControls"/>
    <xsd:element name="ge310801d6584d60bf42e2c310a44a44" ma:index="12" ma:taxonomy="true" ma:internalName="ge310801d6584d60bf42e2c310a44a44" ma:taxonomyFieldName="SystemTags" ma:displayName="SystemTags" ma:default="" ma:fieldId="{0e310801-d658-4d60-bf42-e2c310a44a44}" ma:taxonomyMulti="true" ma:sspId="4d397924-5cf9-416a-b6ed-7f11b17ae0dc" ma:termSetId="859cbc28-ab18-43e4-880b-525cd2183fbe"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2f8e806-b650-48dd-92f4-191f973df79e" elementFormDefault="qualified">
    <xsd:import namespace="http://schemas.microsoft.com/office/2006/documentManagement/types"/>
    <xsd:import namespace="http://schemas.microsoft.com/office/infopath/2007/PartnerControls"/>
    <xsd:element name="P0000000000000000000000000000001" ma:index="13" nillable="true" ma:displayName="Accessibility" ma:internalName="P0000000000000000000000000000001">
      <xsd:complexType>
        <xsd:complexContent>
          <xsd:extension base="dms:URL">
            <xsd:sequence>
              <xsd:element name="Url" type="dms:ValidUrl" minOccurs="0" nillable="true"/>
              <xsd:element name="Description" type="xsd:string" nillable="true"/>
            </xsd:sequence>
          </xsd:extension>
        </xsd:complexContent>
      </xsd:complexType>
    </xsd:element>
    <xsd:element name="S0000000000000000000000000000001" ma:index="14" nillable="true" ma:displayName="Accessibility" ma:internalName="S0000000000000000000000000000001" ma:readOnly="false">
      <xsd:simpleType>
        <xsd:restriction base="dms:Choice">
          <xsd:enumeration value="None"/>
          <xsd:enumeration value="Passed"/>
          <xsd:enumeration value="Review"/>
          <xsd:enumeration value="Fail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179E46-7156-45FC-8494-BF38CA0210EA}">
  <ds:schemaRefs>
    <ds:schemaRef ds:uri="http://purl.org/dc/elements/1.1/"/>
    <ds:schemaRef ds:uri="http://schemas.microsoft.com/office/2006/metadata/properties"/>
    <ds:schemaRef ds:uri="http://schemas.microsoft.com/office/2006/documentManagement/types"/>
    <ds:schemaRef ds:uri="d589b8ef-b842-40a7-aaa9-57bf0fcd3ea4"/>
    <ds:schemaRef ds:uri="c0bb6cde-e53a-43db-9b14-605d24ba4572"/>
    <ds:schemaRef ds:uri="http://purl.org/dc/terms/"/>
    <ds:schemaRef ds:uri="http://schemas.openxmlformats.org/package/2006/metadata/core-properties"/>
    <ds:schemaRef ds:uri="http://purl.org/dc/dcmitype/"/>
    <ds:schemaRef ds:uri="http://schemas.microsoft.com/office/infopath/2007/PartnerControls"/>
    <ds:schemaRef ds:uri="12f8e806-b650-48dd-92f4-191f973df79e"/>
    <ds:schemaRef ds:uri="http://www.w3.org/XML/1998/namespace"/>
  </ds:schemaRefs>
</ds:datastoreItem>
</file>

<file path=customXml/itemProps2.xml><?xml version="1.0" encoding="utf-8"?>
<ds:datastoreItem xmlns:ds="http://schemas.openxmlformats.org/officeDocument/2006/customXml" ds:itemID="{81599BE3-C72B-4B8E-AC34-9E2B8E12EF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89b8ef-b842-40a7-aaa9-57bf0fcd3ea4"/>
    <ds:schemaRef ds:uri="c0bb6cde-e53a-43db-9b14-605d24ba4572"/>
    <ds:schemaRef ds:uri="12f8e806-b650-48dd-92f4-191f973df7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F11023-641D-4CE1-A711-BB5B14563F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CSR Core Slide Collection</Template>
  <TotalTime>0</TotalTime>
  <Words>7678</Words>
  <Application>Microsoft Office PowerPoint</Application>
  <PresentationFormat>On-screen Show (4:3)</PresentationFormat>
  <Paragraphs>1193</Paragraphs>
  <Slides>163</Slides>
  <Notes>63</Notes>
  <HiddenSlides>0</HiddenSlides>
  <MMClips>0</MMClips>
  <ScaleCrop>false</ScaleCrop>
  <HeadingPairs>
    <vt:vector size="4" baseType="variant">
      <vt:variant>
        <vt:lpstr>Theme</vt:lpstr>
      </vt:variant>
      <vt:variant>
        <vt:i4>3</vt:i4>
      </vt:variant>
      <vt:variant>
        <vt:lpstr>Slide Titles</vt:lpstr>
      </vt:variant>
      <vt:variant>
        <vt:i4>163</vt:i4>
      </vt:variant>
    </vt:vector>
  </HeadingPairs>
  <TitlesOfParts>
    <vt:vector size="166" baseType="lpstr">
      <vt:lpstr>Center for Scientific Review</vt:lpstr>
      <vt:lpstr>1_Center for Scientific Review</vt:lpstr>
      <vt:lpstr>Office Theme</vt:lpstr>
      <vt:lpstr>DEMYSTIFYING PEER REVIEW: NIH, NSF, DOD</vt:lpstr>
      <vt:lpstr>EDUCATION</vt:lpstr>
      <vt:lpstr>Recent Peer Review at NIH</vt:lpstr>
      <vt:lpstr>Experience in Peer Review</vt:lpstr>
      <vt:lpstr>Academic Experience</vt:lpstr>
      <vt:lpstr>National Institutes of Health</vt:lpstr>
      <vt:lpstr>NIH . . . Turning Discovery Into Health</vt:lpstr>
      <vt:lpstr>National Institutes of Health</vt:lpstr>
      <vt:lpstr>Your Application Could Be Funded by One of 24 NIH Institutes or Centers </vt:lpstr>
      <vt:lpstr>24 NIH Institutes and Centers Fund Grants</vt:lpstr>
      <vt:lpstr>Overall Peer Review Process            </vt:lpstr>
      <vt:lpstr>NIH Peer Review System for Grant Applications </vt:lpstr>
      <vt:lpstr>Peer Review and Funding of NIH Grant Applications</vt:lpstr>
      <vt:lpstr>Overall Timeframe from Submission to Award</vt:lpstr>
      <vt:lpstr>NIH Peer Review System for Grant Applications</vt:lpstr>
      <vt:lpstr>Timetable for New Investigator  R01 Grant Applications  </vt:lpstr>
      <vt:lpstr>Center for Scientific Review (CSR)</vt:lpstr>
      <vt:lpstr>CSR Mission </vt:lpstr>
      <vt:lpstr>Center for Scientific Review</vt:lpstr>
      <vt:lpstr>The Gateway for NIH Grant Applications</vt:lpstr>
      <vt:lpstr>This Is CSR</vt:lpstr>
      <vt:lpstr>CSR Peer Review – Fiscal Year 2018</vt:lpstr>
      <vt:lpstr>Divisions and Integrated Review Groups (IRGs)</vt:lpstr>
      <vt:lpstr>Division of AIDS, Behavioral and Population Sciences</vt:lpstr>
      <vt:lpstr>Cell Biology Integrated Review Group</vt:lpstr>
      <vt:lpstr>Center for Scientific Review</vt:lpstr>
      <vt:lpstr>Application Receipt and Assignment</vt:lpstr>
      <vt:lpstr>Find a Funding Opportunity (FOA)</vt:lpstr>
      <vt:lpstr>Help Your Application Get to the Right Institute</vt:lpstr>
      <vt:lpstr>How to Find an Institute, Step 2</vt:lpstr>
      <vt:lpstr>Find Program Officer to Discuss</vt:lpstr>
      <vt:lpstr>Help Your Application Get to the Right Study Section</vt:lpstr>
      <vt:lpstr>Assisted Referral Tool    </vt:lpstr>
      <vt:lpstr>Assisted Referral Tool </vt:lpstr>
      <vt:lpstr>Example of ART Recommended Study Section/IRG  </vt:lpstr>
      <vt:lpstr>How to Find a Study Section, Browse</vt:lpstr>
      <vt:lpstr>Help Your Application Get to the Right Study Section</vt:lpstr>
      <vt:lpstr>Help Your Application Get to the Right Study Section</vt:lpstr>
      <vt:lpstr>Assignment Request Form (ARF)</vt:lpstr>
      <vt:lpstr>Assignment Request Form (ARF)</vt:lpstr>
      <vt:lpstr>Cover Letter</vt:lpstr>
      <vt:lpstr>Applications Are Assigned by:</vt:lpstr>
      <vt:lpstr>Your Application is . . .</vt:lpstr>
      <vt:lpstr>Applications Are Assigned to:</vt:lpstr>
      <vt:lpstr>Assignment to CSR Study Sections</vt:lpstr>
      <vt:lpstr>Assignment to Institutes</vt:lpstr>
      <vt:lpstr>Sample Application Number</vt:lpstr>
      <vt:lpstr>How NOT to Submit a Late Application</vt:lpstr>
      <vt:lpstr>Keep Track of Your Application</vt:lpstr>
      <vt:lpstr>A Window to Your Application: eRA Commons</vt:lpstr>
      <vt:lpstr>The Study Section</vt:lpstr>
      <vt:lpstr>Division of AIDS, Behavioral and Population Sciences</vt:lpstr>
      <vt:lpstr>Peer Review in CSR</vt:lpstr>
      <vt:lpstr>Role of the Scientific Review Officer</vt:lpstr>
      <vt:lpstr>Scientific Review Officer</vt:lpstr>
      <vt:lpstr>Extramural Support Assistant</vt:lpstr>
      <vt:lpstr>SROs Seek Reviewers Who Are Recognized Authorities in Their Field </vt:lpstr>
      <vt:lpstr>Where Do We Find Reviewers?</vt:lpstr>
      <vt:lpstr>The SRO Selects a Chair Among the Panel Who... </vt:lpstr>
      <vt:lpstr>Before the Study Section Meeting </vt:lpstr>
      <vt:lpstr> The SRO Assigns at Least Three Reviewers  to an Application </vt:lpstr>
      <vt:lpstr>Reviewer Conflicts of Interest (COI)</vt:lpstr>
      <vt:lpstr>Confidentiality</vt:lpstr>
      <vt:lpstr>Role of Study Section Chair</vt:lpstr>
      <vt:lpstr>The Study Section Meeting</vt:lpstr>
      <vt:lpstr>What Happens at Your Review Meeting?</vt:lpstr>
      <vt:lpstr>At the Meeting</vt:lpstr>
      <vt:lpstr>At the Meeting: Application Discussion</vt:lpstr>
      <vt:lpstr>CSR Study Sections: The Meeting</vt:lpstr>
      <vt:lpstr>Discussions Focus on the Best Applications  </vt:lpstr>
      <vt:lpstr>Your Scientific Review Officer</vt:lpstr>
      <vt:lpstr>Your Application May Be Reviewed Electronically</vt:lpstr>
      <vt:lpstr>Review Criteria</vt:lpstr>
      <vt:lpstr>Reviewing Rigor and Transparency   Research Project Grant Applications</vt:lpstr>
      <vt:lpstr>Four Rigor and Transparency Review Elements Research Project Grant Applications</vt:lpstr>
      <vt:lpstr>Four Rigor and Transparency Review Elements Projects with Vertebrate Animals and/or Human Subjects </vt:lpstr>
      <vt:lpstr>Four Rigor and Transparency Review Elements Projects Involving Key Biological and/or Chemical Resources</vt:lpstr>
      <vt:lpstr>9-Point Criteria Scoring Scale</vt:lpstr>
      <vt:lpstr>Scoring Overall Impact</vt:lpstr>
      <vt:lpstr>Scoring Overall Impact</vt:lpstr>
      <vt:lpstr>Scoring</vt:lpstr>
      <vt:lpstr>Scoring  </vt:lpstr>
      <vt:lpstr>Not Discussed </vt:lpstr>
      <vt:lpstr>Additional Issues in Assessing Overall Impact </vt:lpstr>
      <vt:lpstr>Research Involving Human Subjects</vt:lpstr>
      <vt:lpstr>Research Involving Children</vt:lpstr>
      <vt:lpstr>Inclusion of Women and Minorities</vt:lpstr>
      <vt:lpstr>Vertebrate Animal Welfare</vt:lpstr>
      <vt:lpstr>Other Considerations that Do Not Affect Overall Impact Scores  </vt:lpstr>
      <vt:lpstr>Biohazards</vt:lpstr>
      <vt:lpstr>Priority Scores/Percentile Rank</vt:lpstr>
      <vt:lpstr>After Your Review </vt:lpstr>
      <vt:lpstr>Check the Status of Your Application  in NIH eRA Commons </vt:lpstr>
      <vt:lpstr>Summary Statement</vt:lpstr>
      <vt:lpstr>Your Summary Statement</vt:lpstr>
      <vt:lpstr>Summary Statement</vt:lpstr>
      <vt:lpstr>New Investigators</vt:lpstr>
      <vt:lpstr>Your Career Stage Is Considered… </vt:lpstr>
      <vt:lpstr>New and Early Stage Investigators</vt:lpstr>
      <vt:lpstr>Become a Reviewer</vt:lpstr>
      <vt:lpstr>Become a Reviewer</vt:lpstr>
      <vt:lpstr>Jumpstart Your Career:  CSR Early Career Reviewer Program  </vt:lpstr>
      <vt:lpstr>Early Career Reviewer Program Goals</vt:lpstr>
      <vt:lpstr>Qualifications for the  Early Career Reviewer Program</vt:lpstr>
      <vt:lpstr>ECR Service</vt:lpstr>
      <vt:lpstr>View the Video</vt:lpstr>
      <vt:lpstr>How Can I Become an Early Career Reviewer? </vt:lpstr>
      <vt:lpstr>Preparing an Application</vt:lpstr>
      <vt:lpstr>Application Process (Overview)</vt:lpstr>
      <vt:lpstr>When Preparing an Application</vt:lpstr>
      <vt:lpstr>Alignment</vt:lpstr>
      <vt:lpstr>Grant Writing: A, B, C and D</vt:lpstr>
      <vt:lpstr>When preparing an application</vt:lpstr>
      <vt:lpstr>It is about You and Your idea and don’t be sloppy</vt:lpstr>
      <vt:lpstr>Demonstrate Command of the material</vt:lpstr>
      <vt:lpstr>Implications for your application</vt:lpstr>
      <vt:lpstr>Acknowledge the realities of peer review</vt:lpstr>
      <vt:lpstr>Solicit (and heed!) criticism</vt:lpstr>
      <vt:lpstr>Make your strengths the focus of your proposal</vt:lpstr>
      <vt:lpstr>The Successful Grant Application</vt:lpstr>
      <vt:lpstr>Unsuccessful Grant Application</vt:lpstr>
      <vt:lpstr>What Reviewers Look for in Applications</vt:lpstr>
      <vt:lpstr>Common Problems in Applications</vt:lpstr>
      <vt:lpstr>Insider’s Guide to Peer Review for Applicants  Advice from CSR Study Section Chairs   http://www.csr.nih.gov/applicantResources/Insider  </vt:lpstr>
      <vt:lpstr>NIH Guide For Grants and Contracts U.S. Department of Health and Human Services </vt:lpstr>
      <vt:lpstr>A Window to Your Application: eRA Commons</vt:lpstr>
      <vt:lpstr>NIH Encourages Applicants to Describe their Research in Terms Easily Understood by Reviewers, Scientists, Congress and the Public  </vt:lpstr>
      <vt:lpstr>NIH Encourages Applicants to Describe their Research in Terms Easily Understood by Reviewers, Scientists, Congress and the Public  </vt:lpstr>
      <vt:lpstr>NIH’s Resubmission Policy  </vt:lpstr>
      <vt:lpstr>NIH Will Not Accept</vt:lpstr>
      <vt:lpstr>Your New Application Must Be Written as New</vt:lpstr>
      <vt:lpstr>F30 Postdoctoral Fellowship Program</vt:lpstr>
      <vt:lpstr>F31 Individual Pre-doctoral Fellowship</vt:lpstr>
      <vt:lpstr>F99/K00 Pre-doctoral to Postdoctoral Fellow Transition Award</vt:lpstr>
      <vt:lpstr>NSF-GRFP (Graduate Research Fellowship Program)</vt:lpstr>
      <vt:lpstr>DOD HORIZON AWARD</vt:lpstr>
      <vt:lpstr>NSF Early Career Award</vt:lpstr>
      <vt:lpstr>DOD Early Career Grant Program (Office of Naval Research Young Investigator Program, YIP)</vt:lpstr>
      <vt:lpstr>F32 Postdoctoral Fellowship Review Criteria</vt:lpstr>
      <vt:lpstr>K01, K02, K05, K99/R00 Awards </vt:lpstr>
      <vt:lpstr>CSR and NIH Information Sources</vt:lpstr>
      <vt:lpstr>View the Videos</vt:lpstr>
      <vt:lpstr>Navigating NIH Peer Review Webinars </vt:lpstr>
      <vt:lpstr>Who Can Answer Your Questions?</vt:lpstr>
      <vt:lpstr>NIH Peer Review Information on the Web</vt:lpstr>
      <vt:lpstr>Your Application Was Reviewed What Do You Do Next? </vt:lpstr>
      <vt:lpstr>CSR Web Site</vt:lpstr>
      <vt:lpstr>Key NIH Review and Grants Web Sites</vt:lpstr>
      <vt:lpstr>The NIH Web Site</vt:lpstr>
      <vt:lpstr>National Science Foundation Website </vt:lpstr>
      <vt:lpstr>Department of Defense Website</vt:lpstr>
      <vt:lpstr>Helpful Handouts</vt:lpstr>
      <vt:lpstr>Top 10 NIH Peer Review Q&amp;As</vt:lpstr>
      <vt:lpstr>History of Peer Review</vt:lpstr>
      <vt:lpstr>Quotes and More</vt:lpstr>
      <vt:lpstr>“To Maintain Our Edge . . . ”</vt:lpstr>
      <vt:lpstr>NIH Directors Award</vt:lpstr>
      <vt:lpstr>Molecular Cell Biology Study Section with Dr. Joan Brugie – 1990 </vt:lpstr>
      <vt:lpstr>Symposium: DNA/Chromatin/Transcription</vt:lpstr>
      <vt:lpstr>Drs. Elizabeth Blackburn, James Rothman and Martin Chalfie</vt:lpstr>
      <vt:lpstr>With JFK, Pandit. Nehru and Indira Gandhi</vt:lpstr>
      <vt:lpstr>Ramesh K. Nayak, PhD</vt:lpstr>
      <vt:lpstr>Sunset from our home – Fort. Washington, MD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CSR Core Slide Collection</dc:title>
  <dc:creator/>
  <cp:lastModifiedBy/>
  <cp:revision>1</cp:revision>
  <dcterms:created xsi:type="dcterms:W3CDTF">2013-02-11T18:18:00Z</dcterms:created>
  <dcterms:modified xsi:type="dcterms:W3CDTF">2019-12-06T14:37:39Z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0x0101008E8210D2E2972B4581851AC0AB0F6A58</vt:lpwstr>
  </property>
  <property fmtid="{D5CDD505-2E9C-101B-9397-08002B2CF9AE}" pid="3" name="TaxKeyword">
    <vt:lpwstr/>
  </property>
  <property fmtid="{D5CDD505-2E9C-101B-9397-08002B2CF9AE}" pid="4" name="SystemTags">
    <vt:lpwstr>1786;#Communications|5f2c56dc-d00b-4681-87fe-877c54cb6ce5</vt:lpwstr>
  </property>
</Properties>
</file>