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</p:sldMasterIdLst>
  <p:notesMasterIdLst>
    <p:notesMasterId r:id="rId18"/>
  </p:notesMasterIdLst>
  <p:handoutMasterIdLst>
    <p:handoutMasterId r:id="rId19"/>
  </p:handoutMasterIdLst>
  <p:sldIdLst>
    <p:sldId id="272" r:id="rId2"/>
    <p:sldId id="286" r:id="rId3"/>
    <p:sldId id="287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298" r:id="rId16"/>
    <p:sldId id="301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91" autoAdjust="0"/>
    <p:restoredTop sz="68585" autoAdjust="0"/>
  </p:normalViewPr>
  <p:slideViewPr>
    <p:cSldViewPr>
      <p:cViewPr varScale="1">
        <p:scale>
          <a:sx n="74" d="100"/>
          <a:sy n="74" d="100"/>
        </p:scale>
        <p:origin x="-10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6996CA-B0B9-4151-BC95-7621E986688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91DEED-6709-4830-A764-3282FDEA829D}">
      <dgm:prSet phldrT="[Text]"/>
      <dgm:spPr/>
      <dgm:t>
        <a:bodyPr/>
        <a:lstStyle/>
        <a:p>
          <a:r>
            <a:rPr lang="en-US" dirty="0" smtClean="0"/>
            <a:t>Proposal Stage</a:t>
          </a:r>
          <a:endParaRPr lang="en-US" dirty="0"/>
        </a:p>
      </dgm:t>
    </dgm:pt>
    <dgm:pt modelId="{E044E249-B95F-4A3B-953F-F18F3714D62C}" type="parTrans" cxnId="{6EB27A3F-B21D-4473-BAC0-15A8D6F1D775}">
      <dgm:prSet/>
      <dgm:spPr/>
      <dgm:t>
        <a:bodyPr/>
        <a:lstStyle/>
        <a:p>
          <a:endParaRPr lang="en-US"/>
        </a:p>
      </dgm:t>
    </dgm:pt>
    <dgm:pt modelId="{E3E5DF99-7D56-449B-A747-871DB728EB8E}" type="sibTrans" cxnId="{6EB27A3F-B21D-4473-BAC0-15A8D6F1D775}">
      <dgm:prSet/>
      <dgm:spPr/>
      <dgm:t>
        <a:bodyPr/>
        <a:lstStyle/>
        <a:p>
          <a:endParaRPr lang="en-US"/>
        </a:p>
      </dgm:t>
    </dgm:pt>
    <dgm:pt modelId="{CEF6969A-CEF0-49A4-B5F1-4268BEE9C08E}">
      <dgm:prSet phldrT="[Text]"/>
      <dgm:spPr/>
      <dgm:t>
        <a:bodyPr/>
        <a:lstStyle/>
        <a:p>
          <a:r>
            <a:rPr lang="en-US" dirty="0" smtClean="0"/>
            <a:t>Get Award</a:t>
          </a:r>
          <a:endParaRPr lang="en-US" dirty="0"/>
        </a:p>
      </dgm:t>
    </dgm:pt>
    <dgm:pt modelId="{23AA534A-3100-4B37-805E-2F2026587E97}" type="parTrans" cxnId="{AE3F1C51-4332-49A8-B031-BF9E5477B44A}">
      <dgm:prSet/>
      <dgm:spPr/>
      <dgm:t>
        <a:bodyPr/>
        <a:lstStyle/>
        <a:p>
          <a:endParaRPr lang="en-US"/>
        </a:p>
      </dgm:t>
    </dgm:pt>
    <dgm:pt modelId="{2546A2C1-4223-4FFC-B07A-8FE7C14D6C8A}" type="sibTrans" cxnId="{AE3F1C51-4332-49A8-B031-BF9E5477B44A}">
      <dgm:prSet/>
      <dgm:spPr/>
      <dgm:t>
        <a:bodyPr/>
        <a:lstStyle/>
        <a:p>
          <a:endParaRPr lang="en-US"/>
        </a:p>
      </dgm:t>
    </dgm:pt>
    <dgm:pt modelId="{8E6722D6-68E2-4774-85B6-A582F735FD83}">
      <dgm:prSet phldrT="[Text]"/>
      <dgm:spPr/>
      <dgm:t>
        <a:bodyPr/>
        <a:lstStyle/>
        <a:p>
          <a:r>
            <a:rPr lang="en-US" dirty="0" smtClean="0"/>
            <a:t>Award Duration</a:t>
          </a:r>
          <a:endParaRPr lang="en-US" dirty="0"/>
        </a:p>
      </dgm:t>
    </dgm:pt>
    <dgm:pt modelId="{D69D22F4-3BD0-4855-96FB-60B4DD514B31}" type="parTrans" cxnId="{CFE67C19-912E-4A43-B0C6-9644AD670D32}">
      <dgm:prSet/>
      <dgm:spPr/>
      <dgm:t>
        <a:bodyPr/>
        <a:lstStyle/>
        <a:p>
          <a:endParaRPr lang="en-US"/>
        </a:p>
      </dgm:t>
    </dgm:pt>
    <dgm:pt modelId="{6037DB4C-479B-4264-A4C7-AAE95044A463}" type="sibTrans" cxnId="{CFE67C19-912E-4A43-B0C6-9644AD670D32}">
      <dgm:prSet/>
      <dgm:spPr/>
      <dgm:t>
        <a:bodyPr/>
        <a:lstStyle/>
        <a:p>
          <a:endParaRPr lang="en-US"/>
        </a:p>
      </dgm:t>
    </dgm:pt>
    <dgm:pt modelId="{082B75B0-3BB9-4CE2-B259-649CD13EDCA2}">
      <dgm:prSet phldrT="[Text]"/>
      <dgm:spPr/>
      <dgm:t>
        <a:bodyPr/>
        <a:lstStyle/>
        <a:p>
          <a:r>
            <a:rPr lang="en-US" dirty="0" smtClean="0"/>
            <a:t>Close-out</a:t>
          </a:r>
          <a:endParaRPr lang="en-US" dirty="0"/>
        </a:p>
      </dgm:t>
    </dgm:pt>
    <dgm:pt modelId="{D1D9E952-DB05-4086-9644-4D134EA25064}" type="parTrans" cxnId="{3FC909FF-F211-45B5-AB81-05F6F19B2B15}">
      <dgm:prSet/>
      <dgm:spPr/>
      <dgm:t>
        <a:bodyPr/>
        <a:lstStyle/>
        <a:p>
          <a:endParaRPr lang="en-US"/>
        </a:p>
      </dgm:t>
    </dgm:pt>
    <dgm:pt modelId="{C11550E9-84CE-49A6-99D1-4F55AA3CA322}" type="sibTrans" cxnId="{3FC909FF-F211-45B5-AB81-05F6F19B2B15}">
      <dgm:prSet/>
      <dgm:spPr/>
      <dgm:t>
        <a:bodyPr/>
        <a:lstStyle/>
        <a:p>
          <a:endParaRPr lang="en-US"/>
        </a:p>
      </dgm:t>
    </dgm:pt>
    <dgm:pt modelId="{DA18A05D-8BEA-4FED-8042-E4C60735EA17}" type="pres">
      <dgm:prSet presAssocID="{006996CA-B0B9-4151-BC95-7621E98668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A642FF-DE2B-4CE2-8901-934DB43F0441}" type="pres">
      <dgm:prSet presAssocID="{B691DEED-6709-4830-A764-3282FDEA829D}" presName="dummy" presStyleCnt="0"/>
      <dgm:spPr/>
    </dgm:pt>
    <dgm:pt modelId="{9DF40074-95CD-4C4D-B611-9EBF74179D12}" type="pres">
      <dgm:prSet presAssocID="{B691DEED-6709-4830-A764-3282FDEA829D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4E4B1-C9B3-48C0-96DF-4EEC98F7446A}" type="pres">
      <dgm:prSet presAssocID="{E3E5DF99-7D56-449B-A747-871DB728EB8E}" presName="sibTrans" presStyleLbl="node1" presStyleIdx="0" presStyleCnt="4"/>
      <dgm:spPr/>
      <dgm:t>
        <a:bodyPr/>
        <a:lstStyle/>
        <a:p>
          <a:endParaRPr lang="en-US"/>
        </a:p>
      </dgm:t>
    </dgm:pt>
    <dgm:pt modelId="{FC53DD80-66AA-4966-8A70-3AAE85D2FB45}" type="pres">
      <dgm:prSet presAssocID="{CEF6969A-CEF0-49A4-B5F1-4268BEE9C08E}" presName="dummy" presStyleCnt="0"/>
      <dgm:spPr/>
    </dgm:pt>
    <dgm:pt modelId="{C796E00B-A232-42B8-A556-29327C353BC5}" type="pres">
      <dgm:prSet presAssocID="{CEF6969A-CEF0-49A4-B5F1-4268BEE9C08E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0486E-2180-4DBD-86A0-30CE8943A494}" type="pres">
      <dgm:prSet presAssocID="{2546A2C1-4223-4FFC-B07A-8FE7C14D6C8A}" presName="sibTrans" presStyleLbl="node1" presStyleIdx="1" presStyleCnt="4"/>
      <dgm:spPr/>
      <dgm:t>
        <a:bodyPr/>
        <a:lstStyle/>
        <a:p>
          <a:endParaRPr lang="en-US"/>
        </a:p>
      </dgm:t>
    </dgm:pt>
    <dgm:pt modelId="{AA5D4455-106F-4740-8C1D-B0D0ED0EF91C}" type="pres">
      <dgm:prSet presAssocID="{8E6722D6-68E2-4774-85B6-A582F735FD83}" presName="dummy" presStyleCnt="0"/>
      <dgm:spPr/>
    </dgm:pt>
    <dgm:pt modelId="{850E71F9-7410-41DC-95C9-15C354798A40}" type="pres">
      <dgm:prSet presAssocID="{8E6722D6-68E2-4774-85B6-A582F735FD8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F39DF-A411-473C-ACD1-E51F8355191B}" type="pres">
      <dgm:prSet presAssocID="{6037DB4C-479B-4264-A4C7-AAE95044A463}" presName="sibTrans" presStyleLbl="node1" presStyleIdx="2" presStyleCnt="4"/>
      <dgm:spPr/>
      <dgm:t>
        <a:bodyPr/>
        <a:lstStyle/>
        <a:p>
          <a:endParaRPr lang="en-US"/>
        </a:p>
      </dgm:t>
    </dgm:pt>
    <dgm:pt modelId="{13D9CC72-B582-48AD-AE93-77E0DEB917F8}" type="pres">
      <dgm:prSet presAssocID="{082B75B0-3BB9-4CE2-B259-649CD13EDCA2}" presName="dummy" presStyleCnt="0"/>
      <dgm:spPr/>
    </dgm:pt>
    <dgm:pt modelId="{F422D9B3-3D5C-44F2-9654-815F1E0CA21D}" type="pres">
      <dgm:prSet presAssocID="{082B75B0-3BB9-4CE2-B259-649CD13EDCA2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E1A8A-9C25-49C9-99CB-A565BE720A35}" type="pres">
      <dgm:prSet presAssocID="{C11550E9-84CE-49A6-99D1-4F55AA3CA322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E3F1C51-4332-49A8-B031-BF9E5477B44A}" srcId="{006996CA-B0B9-4151-BC95-7621E986688B}" destId="{CEF6969A-CEF0-49A4-B5F1-4268BEE9C08E}" srcOrd="1" destOrd="0" parTransId="{23AA534A-3100-4B37-805E-2F2026587E97}" sibTransId="{2546A2C1-4223-4FFC-B07A-8FE7C14D6C8A}"/>
    <dgm:cxn modelId="{2CE2AB28-92BB-447B-BC28-EF9813894A0E}" type="presOf" srcId="{E3E5DF99-7D56-449B-A747-871DB728EB8E}" destId="{4184E4B1-C9B3-48C0-96DF-4EEC98F7446A}" srcOrd="0" destOrd="0" presId="urn:microsoft.com/office/officeart/2005/8/layout/cycle1"/>
    <dgm:cxn modelId="{2671813C-59BF-496B-97AA-FDB671860239}" type="presOf" srcId="{CEF6969A-CEF0-49A4-B5F1-4268BEE9C08E}" destId="{C796E00B-A232-42B8-A556-29327C353BC5}" srcOrd="0" destOrd="0" presId="urn:microsoft.com/office/officeart/2005/8/layout/cycle1"/>
    <dgm:cxn modelId="{CFE67C19-912E-4A43-B0C6-9644AD670D32}" srcId="{006996CA-B0B9-4151-BC95-7621E986688B}" destId="{8E6722D6-68E2-4774-85B6-A582F735FD83}" srcOrd="2" destOrd="0" parTransId="{D69D22F4-3BD0-4855-96FB-60B4DD514B31}" sibTransId="{6037DB4C-479B-4264-A4C7-AAE95044A463}"/>
    <dgm:cxn modelId="{7D6C917B-95A7-484A-8ACD-C1DD360D176B}" type="presOf" srcId="{006996CA-B0B9-4151-BC95-7621E986688B}" destId="{DA18A05D-8BEA-4FED-8042-E4C60735EA17}" srcOrd="0" destOrd="0" presId="urn:microsoft.com/office/officeart/2005/8/layout/cycle1"/>
    <dgm:cxn modelId="{6EB27A3F-B21D-4473-BAC0-15A8D6F1D775}" srcId="{006996CA-B0B9-4151-BC95-7621E986688B}" destId="{B691DEED-6709-4830-A764-3282FDEA829D}" srcOrd="0" destOrd="0" parTransId="{E044E249-B95F-4A3B-953F-F18F3714D62C}" sibTransId="{E3E5DF99-7D56-449B-A747-871DB728EB8E}"/>
    <dgm:cxn modelId="{6225CAF5-DEEB-43E0-870A-EC5D0636845D}" type="presOf" srcId="{C11550E9-84CE-49A6-99D1-4F55AA3CA322}" destId="{97FE1A8A-9C25-49C9-99CB-A565BE720A35}" srcOrd="0" destOrd="0" presId="urn:microsoft.com/office/officeart/2005/8/layout/cycle1"/>
    <dgm:cxn modelId="{C303DA17-7CE0-4071-888F-F08416592073}" type="presOf" srcId="{8E6722D6-68E2-4774-85B6-A582F735FD83}" destId="{850E71F9-7410-41DC-95C9-15C354798A40}" srcOrd="0" destOrd="0" presId="urn:microsoft.com/office/officeart/2005/8/layout/cycle1"/>
    <dgm:cxn modelId="{1435ED21-DB77-4FEB-9968-910321DE9D64}" type="presOf" srcId="{2546A2C1-4223-4FFC-B07A-8FE7C14D6C8A}" destId="{D770486E-2180-4DBD-86A0-30CE8943A494}" srcOrd="0" destOrd="0" presId="urn:microsoft.com/office/officeart/2005/8/layout/cycle1"/>
    <dgm:cxn modelId="{17C8D04C-D681-4D15-B52D-C428F748CE2A}" type="presOf" srcId="{6037DB4C-479B-4264-A4C7-AAE95044A463}" destId="{000F39DF-A411-473C-ACD1-E51F8355191B}" srcOrd="0" destOrd="0" presId="urn:microsoft.com/office/officeart/2005/8/layout/cycle1"/>
    <dgm:cxn modelId="{DEF50C27-0C97-47AF-B123-F906433AB5EF}" type="presOf" srcId="{B691DEED-6709-4830-A764-3282FDEA829D}" destId="{9DF40074-95CD-4C4D-B611-9EBF74179D12}" srcOrd="0" destOrd="0" presId="urn:microsoft.com/office/officeart/2005/8/layout/cycle1"/>
    <dgm:cxn modelId="{4487FA51-9080-4A56-B450-58444314F1D2}" type="presOf" srcId="{082B75B0-3BB9-4CE2-B259-649CD13EDCA2}" destId="{F422D9B3-3D5C-44F2-9654-815F1E0CA21D}" srcOrd="0" destOrd="0" presId="urn:microsoft.com/office/officeart/2005/8/layout/cycle1"/>
    <dgm:cxn modelId="{3FC909FF-F211-45B5-AB81-05F6F19B2B15}" srcId="{006996CA-B0B9-4151-BC95-7621E986688B}" destId="{082B75B0-3BB9-4CE2-B259-649CD13EDCA2}" srcOrd="3" destOrd="0" parTransId="{D1D9E952-DB05-4086-9644-4D134EA25064}" sibTransId="{C11550E9-84CE-49A6-99D1-4F55AA3CA322}"/>
    <dgm:cxn modelId="{85BFA47B-FC3F-4A46-B49E-02B425AA0ED5}" type="presParOf" srcId="{DA18A05D-8BEA-4FED-8042-E4C60735EA17}" destId="{28A642FF-DE2B-4CE2-8901-934DB43F0441}" srcOrd="0" destOrd="0" presId="urn:microsoft.com/office/officeart/2005/8/layout/cycle1"/>
    <dgm:cxn modelId="{92B3211C-CEFB-4B51-8E50-AB538EF4CAF5}" type="presParOf" srcId="{DA18A05D-8BEA-4FED-8042-E4C60735EA17}" destId="{9DF40074-95CD-4C4D-B611-9EBF74179D12}" srcOrd="1" destOrd="0" presId="urn:microsoft.com/office/officeart/2005/8/layout/cycle1"/>
    <dgm:cxn modelId="{914BAB14-D9CD-45D5-9855-015E448735B5}" type="presParOf" srcId="{DA18A05D-8BEA-4FED-8042-E4C60735EA17}" destId="{4184E4B1-C9B3-48C0-96DF-4EEC98F7446A}" srcOrd="2" destOrd="0" presId="urn:microsoft.com/office/officeart/2005/8/layout/cycle1"/>
    <dgm:cxn modelId="{EFBDA8B8-6F7B-4728-8720-3BA3C255CECA}" type="presParOf" srcId="{DA18A05D-8BEA-4FED-8042-E4C60735EA17}" destId="{FC53DD80-66AA-4966-8A70-3AAE85D2FB45}" srcOrd="3" destOrd="0" presId="urn:microsoft.com/office/officeart/2005/8/layout/cycle1"/>
    <dgm:cxn modelId="{5542C646-B5D7-4A34-977A-2B225FBBF25E}" type="presParOf" srcId="{DA18A05D-8BEA-4FED-8042-E4C60735EA17}" destId="{C796E00B-A232-42B8-A556-29327C353BC5}" srcOrd="4" destOrd="0" presId="urn:microsoft.com/office/officeart/2005/8/layout/cycle1"/>
    <dgm:cxn modelId="{A8E7004E-44A8-40BB-83FB-0A431D42DB0A}" type="presParOf" srcId="{DA18A05D-8BEA-4FED-8042-E4C60735EA17}" destId="{D770486E-2180-4DBD-86A0-30CE8943A494}" srcOrd="5" destOrd="0" presId="urn:microsoft.com/office/officeart/2005/8/layout/cycle1"/>
    <dgm:cxn modelId="{61A806EC-6111-4E6E-98F0-7568794761BD}" type="presParOf" srcId="{DA18A05D-8BEA-4FED-8042-E4C60735EA17}" destId="{AA5D4455-106F-4740-8C1D-B0D0ED0EF91C}" srcOrd="6" destOrd="0" presId="urn:microsoft.com/office/officeart/2005/8/layout/cycle1"/>
    <dgm:cxn modelId="{802C6213-3581-4D1D-B250-AEB7E8A4149C}" type="presParOf" srcId="{DA18A05D-8BEA-4FED-8042-E4C60735EA17}" destId="{850E71F9-7410-41DC-95C9-15C354798A40}" srcOrd="7" destOrd="0" presId="urn:microsoft.com/office/officeart/2005/8/layout/cycle1"/>
    <dgm:cxn modelId="{A3FA25A1-5209-4872-97BB-54B26CCBB0EE}" type="presParOf" srcId="{DA18A05D-8BEA-4FED-8042-E4C60735EA17}" destId="{000F39DF-A411-473C-ACD1-E51F8355191B}" srcOrd="8" destOrd="0" presId="urn:microsoft.com/office/officeart/2005/8/layout/cycle1"/>
    <dgm:cxn modelId="{6365A8AB-BF39-4416-881C-053484AB8DAA}" type="presParOf" srcId="{DA18A05D-8BEA-4FED-8042-E4C60735EA17}" destId="{13D9CC72-B582-48AD-AE93-77E0DEB917F8}" srcOrd="9" destOrd="0" presId="urn:microsoft.com/office/officeart/2005/8/layout/cycle1"/>
    <dgm:cxn modelId="{D8A8E4DA-4EF8-4966-A45B-1F368744C7F3}" type="presParOf" srcId="{DA18A05D-8BEA-4FED-8042-E4C60735EA17}" destId="{F422D9B3-3D5C-44F2-9654-815F1E0CA21D}" srcOrd="10" destOrd="0" presId="urn:microsoft.com/office/officeart/2005/8/layout/cycle1"/>
    <dgm:cxn modelId="{D4A46AD9-4DCE-4928-8DBB-1295F4543BAC}" type="presParOf" srcId="{DA18A05D-8BEA-4FED-8042-E4C60735EA17}" destId="{97FE1A8A-9C25-49C9-99CB-A565BE720A35}" srcOrd="11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290" cy="4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r>
              <a:rPr lang="en-US"/>
              <a:t>DRATT Research Compliance Series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10" y="0"/>
            <a:ext cx="2972290" cy="4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7229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10" y="8831580"/>
            <a:ext cx="297229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fld id="{D5B30543-B660-46B3-BE9D-DA884F247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290" cy="4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r>
              <a:rPr lang="en-US"/>
              <a:t>DRATT Research Compliance Series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76" y="0"/>
            <a:ext cx="2972289" cy="4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90" y="4417280"/>
            <a:ext cx="5485420" cy="41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8601"/>
            <a:ext cx="2972290" cy="4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76" y="8828601"/>
            <a:ext cx="2972289" cy="4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fld id="{C46CF651-B8A0-42B9-AAB7-6A49B8DD8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DRATT Research Compliance Series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400B4E-E0FF-432C-85DC-E4580D9C270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DRATT Research Compliance Series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ACFDB-F73A-4A18-9F94-F6A4556EACE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8790-42D3-4105-A27F-400BB35A3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93EF9-CEF8-4BDC-941C-C9D555957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6978-5539-43BD-88C8-783DEF4BC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54E21-54A8-4CB4-9449-3152C4E4C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0858-EF87-4C3F-86C6-2C2E578A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943A-BCAE-473F-953C-0804C4B09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7B295-A3BB-42B2-AE2D-303FA406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CE948-3614-4564-86F6-191934B58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534D-0B1D-42D1-B1DF-08BC3710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DF62-5332-43C3-93ED-3A639BF60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974F-2A35-4E3C-9C19-3E548FE5C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5CD0-091C-4CCE-96DB-FFD61B812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9/29/04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D330FD1-0FC5-4F72-8A62-488655C92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0" r:id="rId4"/>
    <p:sldLayoutId id="2147483866" r:id="rId5"/>
    <p:sldLayoutId id="2147483861" r:id="rId6"/>
    <p:sldLayoutId id="2147483867" r:id="rId7"/>
    <p:sldLayoutId id="2147483868" r:id="rId8"/>
    <p:sldLayoutId id="2147483869" r:id="rId9"/>
    <p:sldLayoutId id="2147483862" r:id="rId10"/>
    <p:sldLayoutId id="2147483870" r:id="rId11"/>
    <p:sldLayoutId id="214748387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quisition.gov/far" TargetMode="External"/><Relationship Id="rId3" Type="http://schemas.openxmlformats.org/officeDocument/2006/relationships/hyperlink" Target="http://www.ncura.edu/" TargetMode="External"/><Relationship Id="rId7" Type="http://schemas.openxmlformats.org/officeDocument/2006/relationships/hyperlink" Target="http://www.grants.gov/" TargetMode="External"/><Relationship Id="rId2" Type="http://schemas.openxmlformats.org/officeDocument/2006/relationships/hyperlink" Target="http://www.whitehouse.gov/omb/circulars_index-edu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rainternational.org/" TargetMode="External"/><Relationship Id="rId5" Type="http://schemas.openxmlformats.org/officeDocument/2006/relationships/hyperlink" Target="http://www.sacubo.org/" TargetMode="External"/><Relationship Id="rId4" Type="http://schemas.openxmlformats.org/officeDocument/2006/relationships/hyperlink" Target="http://www.nacubo.org/" TargetMode="External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7718425" cy="4302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POST AWARD INTRODUCTION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Linda Brown, Associate Director, Maryland Institute for Policy Analysis and Research (MIPAR)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Gina Fischer, Business Manager, Engineering Building Business Services Center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48D6A-9FB1-447D-82AC-0659A1155723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1268" name="Picture 12" descr="umbc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1065213" y="457200"/>
            <a:ext cx="70818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Franklin Gothic Book" pitchFamily="34" charset="0"/>
              </a:rPr>
              <a:t>Departmental Research Administrators Training Track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cap="none" dirty="0" smtClean="0">
                <a:effectLst/>
              </a:rPr>
              <a:t>Interim Status Reports to PI and Chair </a:t>
            </a:r>
            <a:r>
              <a:rPr lang="en-US" sz="2700" cap="none" dirty="0" smtClean="0">
                <a:effectLst/>
              </a:rPr>
              <a:t>(if applicable)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PI’s and/or Department Chairs may request: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Balances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Projections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Variance reports </a:t>
            </a:r>
            <a:r>
              <a:rPr lang="en-US" sz="2000" dirty="0" smtClean="0"/>
              <a:t>(how is spending different from original budget)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List of uncertified Effort Reports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20484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Changes to the Award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Coordinate with OSP and CGA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Additional funding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No cost extensions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Budget modifications – </a:t>
            </a:r>
            <a:r>
              <a:rPr lang="en-US" sz="2400" dirty="0" smtClean="0"/>
              <a:t>see award for modifications that require prior approval—not all modifications require this.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PI changes, transfers to or from other universities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dirty="0" smtClean="0"/>
          </a:p>
        </p:txBody>
      </p:sp>
      <p:pic>
        <p:nvPicPr>
          <p:cNvPr id="21508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Closing the Award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Follow Close-out Checklist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Coordinate with PI and OSP for Technical and Patent Reports (if applicable)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Coordinate with CGA for Certification of Expenses and Final Financial Reports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Move all payroll to a new source of funding (if applicable)</a:t>
            </a:r>
          </a:p>
        </p:txBody>
      </p:sp>
      <p:pic>
        <p:nvPicPr>
          <p:cNvPr id="22532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400" cap="none" dirty="0" smtClean="0">
                <a:effectLst/>
              </a:rPr>
              <a:t>What Makes a “Good” Business Manager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000" b="1" u="sng" dirty="0" smtClean="0"/>
              <a:t>Faculty’s point of view</a:t>
            </a:r>
            <a:r>
              <a:rPr lang="en-US" sz="2000" dirty="0" smtClean="0"/>
              <a:t>		</a:t>
            </a:r>
            <a:r>
              <a:rPr lang="en-US" sz="2000" b="1" u="sng" dirty="0" smtClean="0"/>
              <a:t>Central Administration’s point of view </a:t>
            </a:r>
          </a:p>
          <a:p>
            <a:pPr eaLnBrk="1" hangingPunct="1">
              <a:buNone/>
            </a:pPr>
            <a:r>
              <a:rPr lang="en-US" sz="2000" i="1" dirty="0" smtClean="0"/>
              <a:t>Customer service		Being responsive</a:t>
            </a:r>
          </a:p>
          <a:p>
            <a:pPr eaLnBrk="1" hangingPunct="1">
              <a:buNone/>
            </a:pPr>
            <a:r>
              <a:rPr lang="en-US" sz="2000" i="1" dirty="0" smtClean="0"/>
              <a:t>Being responsive		Being consistent</a:t>
            </a:r>
          </a:p>
          <a:p>
            <a:pPr eaLnBrk="1" hangingPunct="1">
              <a:buNone/>
            </a:pPr>
            <a:r>
              <a:rPr lang="en-US" sz="2000" i="1" dirty="0" smtClean="0"/>
              <a:t>Being available			Being proactive</a:t>
            </a:r>
          </a:p>
          <a:p>
            <a:pPr eaLnBrk="1" hangingPunct="1">
              <a:buNone/>
            </a:pPr>
            <a:r>
              <a:rPr lang="en-US" sz="2000" i="1" dirty="0" smtClean="0"/>
              <a:t>Being reliable			Being a buffer between faculty and OSP</a:t>
            </a:r>
          </a:p>
          <a:p>
            <a:pPr eaLnBrk="1" hangingPunct="1">
              <a:buNone/>
            </a:pPr>
            <a:r>
              <a:rPr lang="en-US" sz="2000" i="1" dirty="0" smtClean="0"/>
              <a:t>Sheltering faculty from 		</a:t>
            </a:r>
            <a:endParaRPr lang="en-US" sz="2000" b="1" i="1" dirty="0" smtClean="0"/>
          </a:p>
          <a:p>
            <a:pPr eaLnBrk="1" hangingPunct="1">
              <a:buNone/>
            </a:pPr>
            <a:r>
              <a:rPr lang="en-US" sz="2000" i="1" dirty="0" smtClean="0"/>
              <a:t>   administrative	processes	</a:t>
            </a:r>
            <a:r>
              <a:rPr lang="en-US" sz="2000" b="1" i="1" dirty="0" smtClean="0"/>
              <a:t> </a:t>
            </a:r>
            <a:r>
              <a:rPr lang="en-US" sz="2000" b="1" i="1" u="sng" dirty="0" smtClean="0"/>
              <a:t>Compliance with all Sponsor regulations</a:t>
            </a:r>
            <a:endParaRPr lang="en-US" sz="2000" i="1" u="sng" dirty="0" smtClean="0"/>
          </a:p>
          <a:p>
            <a:pPr eaLnBrk="1" hangingPunct="1">
              <a:buNone/>
            </a:pPr>
            <a:endParaRPr lang="en-US" sz="2000" i="1" dirty="0" smtClean="0"/>
          </a:p>
          <a:p>
            <a:pPr eaLnBrk="1" hangingPunct="1">
              <a:buNone/>
            </a:pPr>
            <a:r>
              <a:rPr lang="en-US" sz="2000" b="1" i="1" u="sng" dirty="0" smtClean="0"/>
              <a:t>Finding a way but staying LEGAL</a:t>
            </a:r>
            <a:r>
              <a:rPr lang="en-US" sz="2000" b="1" i="1" dirty="0" smtClean="0"/>
              <a:t>	</a:t>
            </a:r>
          </a:p>
          <a:p>
            <a:pPr eaLnBrk="1" hangingPunct="1">
              <a:buNone/>
            </a:pPr>
            <a:r>
              <a:rPr lang="en-US" sz="2000" i="1" dirty="0" smtClean="0"/>
              <a:t>    	</a:t>
            </a:r>
          </a:p>
          <a:p>
            <a:pPr eaLnBrk="1" hangingPunct="1">
              <a:buNone/>
            </a:pPr>
            <a:endParaRPr lang="en-US" sz="2000" i="1" dirty="0" smtClean="0"/>
          </a:p>
        </p:txBody>
      </p:sp>
      <p:pic>
        <p:nvPicPr>
          <p:cNvPr id="24580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800" cap="none" dirty="0" smtClean="0">
                <a:effectLst/>
              </a:rPr>
              <a:t>A Successful Research Administrator…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Supports faculty and department in research and administrative functions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Advocates for and advises faculty and staff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Establishes a support system on campus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Stays current in research policies and procedures</a:t>
            </a:r>
          </a:p>
        </p:txBody>
      </p:sp>
      <p:pic>
        <p:nvPicPr>
          <p:cNvPr id="25604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>
                <a:effectLst/>
              </a:rPr>
              <a:t>RESOURCES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000" dirty="0" smtClean="0"/>
              <a:t>2 CFR Part 220 (formerly A-21)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hlinkClick r:id="rId2"/>
              </a:rPr>
              <a:t>http://www.whitehouse.gov/omb/circulars_index-education/</a:t>
            </a:r>
            <a:endParaRPr lang="en-US" sz="20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000" dirty="0" smtClean="0"/>
              <a:t>Professional Organization Websites, Conferences and Workshops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000" dirty="0" smtClean="0"/>
              <a:t>NCURA – </a:t>
            </a:r>
            <a:r>
              <a:rPr lang="en-US" sz="2000" dirty="0" smtClean="0">
                <a:hlinkClick r:id="rId3"/>
              </a:rPr>
              <a:t>www.ncura.edu</a:t>
            </a:r>
            <a:endParaRPr lang="en-US" sz="2000" dirty="0" smtClean="0"/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000" dirty="0" smtClean="0"/>
              <a:t>NACUBO – </a:t>
            </a:r>
            <a:r>
              <a:rPr lang="en-US" sz="2000" dirty="0" smtClean="0">
                <a:hlinkClick r:id="rId4"/>
              </a:rPr>
              <a:t>www.nacubo.org</a:t>
            </a:r>
            <a:endParaRPr lang="en-US" sz="2000" dirty="0" smtClean="0"/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000" dirty="0" smtClean="0"/>
              <a:t>SACUBO – </a:t>
            </a:r>
            <a:r>
              <a:rPr lang="en-US" sz="2000" dirty="0" smtClean="0">
                <a:hlinkClick r:id="rId5"/>
              </a:rPr>
              <a:t>www.sacubo.org</a:t>
            </a:r>
            <a:endParaRPr lang="en-US" sz="2000" dirty="0" smtClean="0"/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000" dirty="0" smtClean="0"/>
              <a:t>SRA – </a:t>
            </a:r>
            <a:r>
              <a:rPr lang="en-US" sz="2000" dirty="0" smtClean="0">
                <a:hlinkClick r:id="rId6"/>
              </a:rPr>
              <a:t>www.srainternational.org</a:t>
            </a:r>
            <a:endParaRPr lang="en-US" sz="20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000" dirty="0" smtClean="0"/>
              <a:t>Grants.gov – </a:t>
            </a:r>
            <a:r>
              <a:rPr lang="en-US" sz="2000" dirty="0" smtClean="0">
                <a:hlinkClick r:id="rId7"/>
              </a:rPr>
              <a:t>www.grants.gov</a:t>
            </a:r>
            <a:r>
              <a:rPr lang="en-US" sz="2000" dirty="0" smtClean="0"/>
              <a:t> (all Federal Agency website link s)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000" dirty="0" smtClean="0"/>
              <a:t>Federal Acquisition Regulation (FAR) – </a:t>
            </a:r>
            <a:r>
              <a:rPr lang="en-US" sz="2000" dirty="0" smtClean="0">
                <a:hlinkClick r:id="rId8"/>
              </a:rPr>
              <a:t>www.acquisition.gov/far</a:t>
            </a:r>
            <a:endParaRPr lang="en-US" sz="20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UMBC RESOURCES -  </a:t>
            </a:r>
            <a:r>
              <a:rPr lang="en-US" sz="2400" i="1" dirty="0" smtClean="0"/>
              <a:t>Get Help </a:t>
            </a:r>
            <a:r>
              <a:rPr lang="en-US" sz="2400" dirty="0" smtClean="0"/>
              <a:t>handout</a:t>
            </a:r>
          </a:p>
        </p:txBody>
      </p:sp>
      <p:pic>
        <p:nvPicPr>
          <p:cNvPr id="23556" name="Picture 6" descr="umbc_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>
                <a:effectLst/>
              </a:rPr>
              <a:t>QUESTIONS ????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26628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cap="none" dirty="0" smtClean="0">
                <a:effectLst/>
              </a:rPr>
              <a:t>The Critical Role of the Departmental Research Administrator (RA)</a:t>
            </a:r>
          </a:p>
        </p:txBody>
      </p:sp>
      <p:sp>
        <p:nvSpPr>
          <p:cNvPr id="12291" name="Rectangle 1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u="sng" smtClean="0"/>
              <a:t>Learning Outcomes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1.  Get a better understanding and appreciation of just how critical the RA’s role is in the life cycle of a sponsored research award.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2.  Elements of responsibility for the RA.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3.  Learn of resources to aid continued success in the role of the RA.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DE140-55C4-451F-B36A-922849E8793D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2293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320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cap="none" dirty="0" smtClean="0">
                <a:effectLst/>
              </a:rPr>
              <a:t>Overview of the Role of the Departmental Research Administrator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Assist faculty with preparation and submission of research proposals (if applicable, see module #2).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Administer faculty research awards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Accounting and Reconciliation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Planning and Forecasting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Work with Office of Sponsored Programs (OSP), Contract  and Grant Accounting (CGA) and other related units on campus.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Serve as first line compliance monitor for the award.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Effort Report Certification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13316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67425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Award Life Cycle</a:t>
            </a:r>
          </a:p>
        </p:txBody>
      </p:sp>
      <p:pic>
        <p:nvPicPr>
          <p:cNvPr id="14339" name="Picture 6" descr="umbc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838200" y="1397000"/>
          <a:ext cx="6781800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I Have A New Award—What’s Next  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Documents the RA must have: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Notice of Award from Sponsor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OSP – Event Notification Sheet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Detailed Budget and Budget Justification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u="sng" dirty="0" smtClean="0"/>
              <a:t>GET HELP </a:t>
            </a:r>
            <a:r>
              <a:rPr lang="en-US" dirty="0" smtClean="0"/>
              <a:t> handout</a:t>
            </a:r>
            <a:r>
              <a:rPr lang="en-US" b="1" dirty="0" smtClean="0"/>
              <a:t>!!</a:t>
            </a:r>
            <a:endParaRPr lang="en-US" b="1" u="sng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5364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Start-up Meeting with P.I.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Points of Discussion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Who’s who – define key personnel, grad assistants, etc. 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Review Budget Items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Major purchases (equipment&gt;$5,000, consultants, </a:t>
            </a:r>
            <a:r>
              <a:rPr lang="en-US" sz="2400" dirty="0" err="1" smtClean="0"/>
              <a:t>subawards</a:t>
            </a:r>
            <a:r>
              <a:rPr lang="en-US" sz="2400" dirty="0" smtClean="0"/>
              <a:t>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If </a:t>
            </a:r>
            <a:r>
              <a:rPr lang="en-US" sz="2400" dirty="0" err="1" smtClean="0"/>
              <a:t>subaward</a:t>
            </a:r>
            <a:r>
              <a:rPr lang="en-US" sz="2400" dirty="0" smtClean="0"/>
              <a:t> included, meet with OSP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If cost share included, meet with CGA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Participant Support Costs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REMEMBER – ALLOWABLE, ALLOCABLE</a:t>
            </a:r>
            <a:r>
              <a:rPr lang="en-US" sz="2400" smtClean="0"/>
              <a:t>, </a:t>
            </a:r>
            <a:r>
              <a:rPr lang="en-US" sz="2400" smtClean="0"/>
              <a:t>REASONABLE, CONSISTENT!!!</a:t>
            </a:r>
            <a:endParaRPr lang="en-US" sz="2400" dirty="0" smtClean="0"/>
          </a:p>
          <a:p>
            <a:pPr eaLnBrk="1" hangingPunct="1">
              <a:buFont typeface="Courier New" pitchFamily="49" charset="0"/>
              <a:buChar char="o"/>
            </a:pPr>
            <a:endParaRPr lang="en-US" sz="2400" dirty="0" smtClean="0"/>
          </a:p>
        </p:txBody>
      </p:sp>
      <p:pic>
        <p:nvPicPr>
          <p:cNvPr id="16388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Let’s Get Started !!!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Get </a:t>
            </a:r>
            <a:r>
              <a:rPr lang="en-US" dirty="0" err="1" smtClean="0"/>
              <a:t>chartstring</a:t>
            </a:r>
            <a:r>
              <a:rPr lang="en-US" dirty="0" smtClean="0"/>
              <a:t> information and get Combo Codes </a:t>
            </a:r>
            <a:r>
              <a:rPr lang="en-US" sz="2000" dirty="0" smtClean="0"/>
              <a:t>(PeopleSoft HR&gt;Payroll for North America&gt;Commitment Accounting&gt;Valid Combo Table)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Set up Payroll (coordinate with payroll preparer if applicable).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Initiate Procurement/Purchases </a:t>
            </a:r>
            <a:r>
              <a:rPr lang="en-US" sz="2000" dirty="0" smtClean="0"/>
              <a:t>(coordinate this effort with department’s P-card holder, procurement office, and your PI).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dirty="0" smtClean="0"/>
          </a:p>
          <a:p>
            <a:pPr eaLnBrk="1" hangingPunct="1">
              <a:buFont typeface="Courier New" pitchFamily="49" charset="0"/>
              <a:buChar char="o"/>
            </a:pPr>
            <a:endParaRPr lang="en-US" dirty="0" smtClean="0"/>
          </a:p>
        </p:txBody>
      </p:sp>
      <p:pic>
        <p:nvPicPr>
          <p:cNvPr id="17412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Critical Areas to Monitor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Purchasing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Travel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Payroll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err="1" smtClean="0"/>
              <a:t>Subawards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Cost Share (if applicable)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Participant Support Costs (if applicable)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8436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effectLst/>
              </a:rPr>
              <a:t>Monthly Monitoring and Reconciliation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Run grant summary and detail report and verify against all supporting documentation.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Verify F&amp;A (Indirect) costs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b="1" dirty="0" smtClean="0"/>
              <a:t>	Notify </a:t>
            </a:r>
            <a:r>
              <a:rPr lang="en-US" sz="2400" b="1" dirty="0" smtClean="0"/>
              <a:t>CGA if budgets or F&amp;A are incorrect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Initiate follow-up procedures for </a:t>
            </a:r>
            <a:r>
              <a:rPr lang="en-US" dirty="0" err="1" smtClean="0"/>
              <a:t>unreconcilable</a:t>
            </a:r>
            <a:r>
              <a:rPr lang="en-US" dirty="0" smtClean="0"/>
              <a:t> items.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Identify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Analyze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Take corrective action </a:t>
            </a:r>
          </a:p>
        </p:txBody>
      </p:sp>
      <p:pic>
        <p:nvPicPr>
          <p:cNvPr id="19460" name="Picture 6" descr="umbc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019800"/>
            <a:ext cx="2914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1972</TotalTime>
  <Words>605</Words>
  <Application>Microsoft PowerPoint</Application>
  <PresentationFormat>On-screen Show (4:3)</PresentationFormat>
  <Paragraphs>110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Slide 1</vt:lpstr>
      <vt:lpstr>The Critical Role of the Departmental Research Administrator (RA)</vt:lpstr>
      <vt:lpstr>Overview of the Role of the Departmental Research Administrator</vt:lpstr>
      <vt:lpstr>Award Life Cycle</vt:lpstr>
      <vt:lpstr>I Have A New Award—What’s Next  </vt:lpstr>
      <vt:lpstr>Start-up Meeting with P.I.</vt:lpstr>
      <vt:lpstr>Let’s Get Started !!!</vt:lpstr>
      <vt:lpstr>Critical Areas to Monitor</vt:lpstr>
      <vt:lpstr>Monthly Monitoring and Reconciliation</vt:lpstr>
      <vt:lpstr>Interim Status Reports to PI and Chair (if applicable)</vt:lpstr>
      <vt:lpstr>Changes to the Award</vt:lpstr>
      <vt:lpstr>Closing the Award</vt:lpstr>
      <vt:lpstr>What Makes a “Good” Business Manager</vt:lpstr>
      <vt:lpstr>A Successful Research Administrator…</vt:lpstr>
      <vt:lpstr>RESOURCES</vt:lpstr>
      <vt:lpstr>QUESTIONS ????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Animal Care &amp; Use</dc:title>
  <dc:creator>tim sparklin</dc:creator>
  <cp:lastModifiedBy>librown</cp:lastModifiedBy>
  <cp:revision>137</cp:revision>
  <cp:lastPrinted>1999-04-29T19:23:44Z</cp:lastPrinted>
  <dcterms:created xsi:type="dcterms:W3CDTF">1999-04-28T14:43:32Z</dcterms:created>
  <dcterms:modified xsi:type="dcterms:W3CDTF">2009-05-15T16:31:17Z</dcterms:modified>
</cp:coreProperties>
</file>