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4" r:id="rId1"/>
  </p:sldMasterIdLst>
  <p:notesMasterIdLst>
    <p:notesMasterId r:id="rId37"/>
  </p:notesMasterIdLst>
  <p:handoutMasterIdLst>
    <p:handoutMasterId r:id="rId38"/>
  </p:handoutMasterIdLst>
  <p:sldIdLst>
    <p:sldId id="272" r:id="rId2"/>
    <p:sldId id="286" r:id="rId3"/>
    <p:sldId id="287" r:id="rId4"/>
    <p:sldId id="288" r:id="rId5"/>
    <p:sldId id="289" r:id="rId6"/>
    <p:sldId id="290" r:id="rId7"/>
    <p:sldId id="291" r:id="rId8"/>
    <p:sldId id="292" r:id="rId9"/>
    <p:sldId id="293" r:id="rId10"/>
    <p:sldId id="294" r:id="rId11"/>
    <p:sldId id="295" r:id="rId12"/>
    <p:sldId id="296" r:id="rId13"/>
    <p:sldId id="298" r:id="rId14"/>
    <p:sldId id="305" r:id="rId15"/>
    <p:sldId id="299" r:id="rId16"/>
    <p:sldId id="300" r:id="rId17"/>
    <p:sldId id="301" r:id="rId18"/>
    <p:sldId id="306" r:id="rId19"/>
    <p:sldId id="304" r:id="rId20"/>
    <p:sldId id="307" r:id="rId21"/>
    <p:sldId id="308" r:id="rId22"/>
    <p:sldId id="309" r:id="rId23"/>
    <p:sldId id="310" r:id="rId24"/>
    <p:sldId id="311" r:id="rId25"/>
    <p:sldId id="312" r:id="rId26"/>
    <p:sldId id="313" r:id="rId27"/>
    <p:sldId id="314" r:id="rId28"/>
    <p:sldId id="315" r:id="rId29"/>
    <p:sldId id="316" r:id="rId30"/>
    <p:sldId id="317" r:id="rId31"/>
    <p:sldId id="318" r:id="rId32"/>
    <p:sldId id="319" r:id="rId33"/>
    <p:sldId id="320" r:id="rId34"/>
    <p:sldId id="321" r:id="rId35"/>
    <p:sldId id="322"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69" autoAdjust="0"/>
    <p:restoredTop sz="68585" autoAdjust="0"/>
  </p:normalViewPr>
  <p:slideViewPr>
    <p:cSldViewPr>
      <p:cViewPr varScale="1">
        <p:scale>
          <a:sx n="101" d="100"/>
          <a:sy n="101" d="100"/>
        </p:scale>
        <p:origin x="-893"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1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2473" tIns="46237" rIns="92473" bIns="46237" numCol="1" anchor="t" anchorCtr="0" compatLnSpc="1">
            <a:prstTxWarp prst="textNoShape">
              <a:avLst/>
            </a:prstTxWarp>
          </a:bodyPr>
          <a:lstStyle>
            <a:lvl1pPr defTabSz="925513" eaLnBrk="0" hangingPunct="0">
              <a:defRPr sz="1200"/>
            </a:lvl1pPr>
          </a:lstStyle>
          <a:p>
            <a:pPr>
              <a:defRPr/>
            </a:pPr>
            <a:r>
              <a:rPr lang="en-US"/>
              <a:t>DRATT Research Compliance Series</a:t>
            </a:r>
          </a:p>
        </p:txBody>
      </p:sp>
      <p:sp>
        <p:nvSpPr>
          <p:cNvPr id="15363" name="Rectangle 3"/>
          <p:cNvSpPr>
            <a:spLocks noGrp="1" noChangeArrowheads="1"/>
          </p:cNvSpPr>
          <p:nvPr>
            <p:ph type="dt" sz="quarter" idx="1"/>
          </p:nvPr>
        </p:nvSpPr>
        <p:spPr bwMode="auto">
          <a:xfrm>
            <a:off x="3886200" y="0"/>
            <a:ext cx="2971800" cy="458788"/>
          </a:xfrm>
          <a:prstGeom prst="rect">
            <a:avLst/>
          </a:prstGeom>
          <a:noFill/>
          <a:ln w="9525">
            <a:noFill/>
            <a:miter lim="800000"/>
            <a:headEnd/>
            <a:tailEnd/>
          </a:ln>
          <a:effectLst/>
        </p:spPr>
        <p:txBody>
          <a:bodyPr vert="horz" wrap="square" lIns="92473" tIns="46237" rIns="92473" bIns="46237" numCol="1" anchor="t" anchorCtr="0" compatLnSpc="1">
            <a:prstTxWarp prst="textNoShape">
              <a:avLst/>
            </a:prstTxWarp>
          </a:bodyPr>
          <a:lstStyle>
            <a:lvl1pPr algn="r" defTabSz="925513" eaLnBrk="0" hangingPunct="0">
              <a:defRPr sz="1200"/>
            </a:lvl1pPr>
          </a:lstStyle>
          <a:p>
            <a:pPr>
              <a:defRPr/>
            </a:pPr>
            <a:endParaRPr lang="en-US"/>
          </a:p>
        </p:txBody>
      </p:sp>
      <p:sp>
        <p:nvSpPr>
          <p:cNvPr id="1536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2473" tIns="46237" rIns="92473" bIns="46237" numCol="1" anchor="b" anchorCtr="0" compatLnSpc="1">
            <a:prstTxWarp prst="textNoShape">
              <a:avLst/>
            </a:prstTxWarp>
          </a:bodyPr>
          <a:lstStyle>
            <a:lvl1pPr defTabSz="925513" eaLnBrk="0" hangingPunct="0">
              <a:defRPr sz="1200"/>
            </a:lvl1pPr>
          </a:lstStyle>
          <a:p>
            <a:pPr>
              <a:defRPr/>
            </a:pPr>
            <a:endParaRPr lang="en-US"/>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2473" tIns="46237" rIns="92473" bIns="46237" numCol="1" anchor="b" anchorCtr="0" compatLnSpc="1">
            <a:prstTxWarp prst="textNoShape">
              <a:avLst/>
            </a:prstTxWarp>
          </a:bodyPr>
          <a:lstStyle>
            <a:lvl1pPr algn="r" defTabSz="925513" eaLnBrk="0" hangingPunct="0">
              <a:defRPr sz="1200"/>
            </a:lvl1pPr>
          </a:lstStyle>
          <a:p>
            <a:pPr>
              <a:defRPr/>
            </a:pPr>
            <a:fld id="{E6002FF2-64FC-4E7B-B8D8-BCBC658556C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2473" tIns="46237" rIns="92473" bIns="46237" numCol="1" anchor="t" anchorCtr="0" compatLnSpc="1">
            <a:prstTxWarp prst="textNoShape">
              <a:avLst/>
            </a:prstTxWarp>
          </a:bodyPr>
          <a:lstStyle>
            <a:lvl1pPr defTabSz="925513" eaLnBrk="0" hangingPunct="0">
              <a:defRPr sz="1200"/>
            </a:lvl1pPr>
          </a:lstStyle>
          <a:p>
            <a:pPr>
              <a:defRPr/>
            </a:pPr>
            <a:r>
              <a:rPr lang="en-US"/>
              <a:t>DRATT Research Compliance Series</a:t>
            </a:r>
          </a:p>
        </p:txBody>
      </p:sp>
      <p:sp>
        <p:nvSpPr>
          <p:cNvPr id="35843" name="Rectangle 3"/>
          <p:cNvSpPr>
            <a:spLocks noGrp="1" noChangeArrowheads="1"/>
          </p:cNvSpPr>
          <p:nvPr>
            <p:ph type="dt" idx="1"/>
          </p:nvPr>
        </p:nvSpPr>
        <p:spPr bwMode="auto">
          <a:xfrm>
            <a:off x="3884613" y="0"/>
            <a:ext cx="2971800" cy="458788"/>
          </a:xfrm>
          <a:prstGeom prst="rect">
            <a:avLst/>
          </a:prstGeom>
          <a:noFill/>
          <a:ln w="9525">
            <a:noFill/>
            <a:miter lim="800000"/>
            <a:headEnd/>
            <a:tailEnd/>
          </a:ln>
          <a:effectLst/>
        </p:spPr>
        <p:txBody>
          <a:bodyPr vert="horz" wrap="square" lIns="92473" tIns="46237" rIns="92473" bIns="46237" numCol="1" anchor="t" anchorCtr="0" compatLnSpc="1">
            <a:prstTxWarp prst="textNoShape">
              <a:avLst/>
            </a:prstTxWarp>
          </a:bodyPr>
          <a:lstStyle>
            <a:lvl1pPr algn="r" defTabSz="925513" eaLnBrk="0" hangingPunct="0">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4588" y="685800"/>
            <a:ext cx="4568825" cy="3427413"/>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685800" y="4344988"/>
            <a:ext cx="5486400" cy="4113212"/>
          </a:xfrm>
          <a:prstGeom prst="rect">
            <a:avLst/>
          </a:prstGeom>
          <a:noFill/>
          <a:ln w="9525">
            <a:noFill/>
            <a:miter lim="800000"/>
            <a:headEnd/>
            <a:tailEnd/>
          </a:ln>
          <a:effectLst/>
        </p:spPr>
        <p:txBody>
          <a:bodyPr vert="horz" wrap="square" lIns="92473" tIns="46237" rIns="92473" bIns="4623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683625"/>
            <a:ext cx="2971800" cy="458788"/>
          </a:xfrm>
          <a:prstGeom prst="rect">
            <a:avLst/>
          </a:prstGeom>
          <a:noFill/>
          <a:ln w="9525">
            <a:noFill/>
            <a:miter lim="800000"/>
            <a:headEnd/>
            <a:tailEnd/>
          </a:ln>
          <a:effectLst/>
        </p:spPr>
        <p:txBody>
          <a:bodyPr vert="horz" wrap="square" lIns="92473" tIns="46237" rIns="92473" bIns="46237" numCol="1" anchor="b" anchorCtr="0" compatLnSpc="1">
            <a:prstTxWarp prst="textNoShape">
              <a:avLst/>
            </a:prstTxWarp>
          </a:bodyPr>
          <a:lstStyle>
            <a:lvl1pPr defTabSz="925513" eaLnBrk="0" hangingPunct="0">
              <a:defRPr sz="1200"/>
            </a:lvl1pPr>
          </a:lstStyle>
          <a:p>
            <a:pPr>
              <a:defRPr/>
            </a:pPr>
            <a:endParaRPr lang="en-US"/>
          </a:p>
        </p:txBody>
      </p:sp>
      <p:sp>
        <p:nvSpPr>
          <p:cNvPr id="35847" name="Rectangle 7"/>
          <p:cNvSpPr>
            <a:spLocks noGrp="1" noChangeArrowheads="1"/>
          </p:cNvSpPr>
          <p:nvPr>
            <p:ph type="sldNum" sz="quarter" idx="5"/>
          </p:nvPr>
        </p:nvSpPr>
        <p:spPr bwMode="auto">
          <a:xfrm>
            <a:off x="3884613" y="8683625"/>
            <a:ext cx="2971800" cy="458788"/>
          </a:xfrm>
          <a:prstGeom prst="rect">
            <a:avLst/>
          </a:prstGeom>
          <a:noFill/>
          <a:ln w="9525">
            <a:noFill/>
            <a:miter lim="800000"/>
            <a:headEnd/>
            <a:tailEnd/>
          </a:ln>
          <a:effectLst/>
        </p:spPr>
        <p:txBody>
          <a:bodyPr vert="horz" wrap="square" lIns="92473" tIns="46237" rIns="92473" bIns="46237" numCol="1" anchor="b" anchorCtr="0" compatLnSpc="1">
            <a:prstTxWarp prst="textNoShape">
              <a:avLst/>
            </a:prstTxWarp>
          </a:bodyPr>
          <a:lstStyle>
            <a:lvl1pPr algn="r" defTabSz="925513" eaLnBrk="0" hangingPunct="0">
              <a:defRPr sz="1200"/>
            </a:lvl1pPr>
          </a:lstStyle>
          <a:p>
            <a:pPr>
              <a:defRPr/>
            </a:pPr>
            <a:fld id="{10F55813-BDDB-4AC7-B368-2D5EAE57618D}" type="slidenum">
              <a:rPr lang="en-US"/>
              <a:pPr>
                <a:defRPr/>
              </a:pPr>
              <a:t>‹#›</a:t>
            </a:fld>
            <a:endParaRPr lang="en-US"/>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hdr" sz="quarter"/>
          </p:nvPr>
        </p:nvSpPr>
        <p:spPr>
          <a:noFill/>
        </p:spPr>
        <p:txBody>
          <a:bodyPr/>
          <a:lstStyle/>
          <a:p>
            <a:r>
              <a:rPr lang="en-US" smtClean="0"/>
              <a:t>DRATT Research Compliance Series</a:t>
            </a:r>
          </a:p>
        </p:txBody>
      </p:sp>
      <p:sp>
        <p:nvSpPr>
          <p:cNvPr id="17410" name="Rectangle 7"/>
          <p:cNvSpPr>
            <a:spLocks noGrp="1" noChangeArrowheads="1"/>
          </p:cNvSpPr>
          <p:nvPr>
            <p:ph type="sldNum" sz="quarter" idx="5"/>
          </p:nvPr>
        </p:nvSpPr>
        <p:spPr>
          <a:noFill/>
        </p:spPr>
        <p:txBody>
          <a:bodyPr/>
          <a:lstStyle/>
          <a:p>
            <a:fld id="{16F1BD9F-98BF-4D3C-A9DE-925EEAA4A27E}" type="slidenum">
              <a:rPr lang="en-US" smtClean="0"/>
              <a:pPr/>
              <a:t>1</a:t>
            </a:fld>
            <a:endParaRPr 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r>
              <a:rPr lang="en-US"/>
              <a:t>9/29/04</a:t>
            </a:r>
          </a:p>
        </p:txBody>
      </p:sp>
      <p:sp>
        <p:nvSpPr>
          <p:cNvPr id="6" name="Footer Placeholder 1"/>
          <p:cNvSpPr>
            <a:spLocks noGrp="1"/>
          </p:cNvSpPr>
          <p:nvPr>
            <p:ph type="ftr" sz="quarter" idx="11"/>
          </p:nvPr>
        </p:nvSpPr>
        <p:spPr/>
        <p:txBody>
          <a:bodyPr/>
          <a:lstStyle>
            <a:lvl1pPr>
              <a:defRPr/>
            </a:lvl1pPr>
          </a:lstStyle>
          <a:p>
            <a:pPr>
              <a:defRPr/>
            </a:pPr>
            <a:r>
              <a:rPr lang="en-US"/>
              <a:t>9/29/04</a:t>
            </a:r>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FAFB81C7-EF85-4145-AC62-8EE8886933B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r>
              <a:rPr lang="en-US"/>
              <a:t>9/29/04</a:t>
            </a:r>
          </a:p>
        </p:txBody>
      </p:sp>
      <p:sp>
        <p:nvSpPr>
          <p:cNvPr id="5" name="Footer Placeholder 27"/>
          <p:cNvSpPr>
            <a:spLocks noGrp="1"/>
          </p:cNvSpPr>
          <p:nvPr>
            <p:ph type="ftr" sz="quarter" idx="11"/>
          </p:nvPr>
        </p:nvSpPr>
        <p:spPr/>
        <p:txBody>
          <a:bodyPr/>
          <a:lstStyle>
            <a:lvl1pPr>
              <a:defRPr/>
            </a:lvl1pPr>
          </a:lstStyle>
          <a:p>
            <a:pPr>
              <a:defRPr/>
            </a:pPr>
            <a:r>
              <a:rPr lang="en-US"/>
              <a:t>9/29/04</a:t>
            </a:r>
          </a:p>
        </p:txBody>
      </p:sp>
      <p:sp>
        <p:nvSpPr>
          <p:cNvPr id="6" name="Slide Number Placeholder 4"/>
          <p:cNvSpPr>
            <a:spLocks noGrp="1"/>
          </p:cNvSpPr>
          <p:nvPr>
            <p:ph type="sldNum" sz="quarter" idx="12"/>
          </p:nvPr>
        </p:nvSpPr>
        <p:spPr/>
        <p:txBody>
          <a:bodyPr/>
          <a:lstStyle>
            <a:lvl1pPr>
              <a:defRPr/>
            </a:lvl1pPr>
          </a:lstStyle>
          <a:p>
            <a:pPr>
              <a:defRPr/>
            </a:pPr>
            <a:fld id="{95B1A39C-8EEE-409F-8AF2-7668668CC66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9/29/04</a:t>
            </a:r>
          </a:p>
        </p:txBody>
      </p:sp>
      <p:sp>
        <p:nvSpPr>
          <p:cNvPr id="5" name="Footer Placeholder 4"/>
          <p:cNvSpPr>
            <a:spLocks noGrp="1"/>
          </p:cNvSpPr>
          <p:nvPr>
            <p:ph type="ftr" sz="quarter" idx="11"/>
          </p:nvPr>
        </p:nvSpPr>
        <p:spPr/>
        <p:txBody>
          <a:bodyPr/>
          <a:lstStyle>
            <a:lvl1pPr>
              <a:defRPr/>
            </a:lvl1pPr>
          </a:lstStyle>
          <a:p>
            <a:pPr>
              <a:defRPr/>
            </a:pPr>
            <a:r>
              <a:rPr lang="en-US"/>
              <a:t>9/29/04</a:t>
            </a:r>
          </a:p>
        </p:txBody>
      </p:sp>
      <p:sp>
        <p:nvSpPr>
          <p:cNvPr id="6" name="Slide Number Placeholder 5"/>
          <p:cNvSpPr>
            <a:spLocks noGrp="1"/>
          </p:cNvSpPr>
          <p:nvPr>
            <p:ph type="sldNum" sz="quarter" idx="12"/>
          </p:nvPr>
        </p:nvSpPr>
        <p:spPr/>
        <p:txBody>
          <a:bodyPr/>
          <a:lstStyle>
            <a:lvl1pPr>
              <a:defRPr/>
            </a:lvl1pPr>
          </a:lstStyle>
          <a:p>
            <a:pPr>
              <a:defRPr/>
            </a:pPr>
            <a:fld id="{1FF163AB-81C2-4BF5-A4AD-8C3AE0D442E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828800"/>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828800"/>
            <a:ext cx="4038600" cy="2074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56063"/>
            <a:ext cx="4038600" cy="20748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8400"/>
            <a:ext cx="1676400" cy="457200"/>
          </a:xfrm>
        </p:spPr>
        <p:txBody>
          <a:bodyPr/>
          <a:lstStyle>
            <a:lvl1pPr>
              <a:defRPr/>
            </a:lvl1pPr>
          </a:lstStyle>
          <a:p>
            <a:pPr>
              <a:defRPr/>
            </a:pPr>
            <a:r>
              <a:rPr lang="en-US"/>
              <a:t>9/29/04</a:t>
            </a:r>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pPr>
              <a:defRPr/>
            </a:pPr>
            <a:r>
              <a:rPr lang="en-US"/>
              <a:t>9/29/04</a:t>
            </a:r>
          </a:p>
        </p:txBody>
      </p:sp>
      <p:sp>
        <p:nvSpPr>
          <p:cNvPr id="8" name="Slide Number Placeholder 7"/>
          <p:cNvSpPr>
            <a:spLocks noGrp="1"/>
          </p:cNvSpPr>
          <p:nvPr>
            <p:ph type="sldNum" sz="quarter" idx="12"/>
          </p:nvPr>
        </p:nvSpPr>
        <p:spPr>
          <a:xfrm>
            <a:off x="6781800" y="6248400"/>
            <a:ext cx="1905000" cy="457200"/>
          </a:xfrm>
        </p:spPr>
        <p:txBody>
          <a:bodyPr/>
          <a:lstStyle>
            <a:lvl1pPr>
              <a:defRPr/>
            </a:lvl1pPr>
          </a:lstStyle>
          <a:p>
            <a:pPr>
              <a:defRPr/>
            </a:pPr>
            <a:fld id="{11A6D074-C204-4F3C-925D-EF101DF289A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r>
              <a:rPr lang="en-US"/>
              <a:t>9/29/04</a:t>
            </a:r>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r>
              <a:rPr lang="en-US"/>
              <a:t>9/29/04</a:t>
            </a:r>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C8B306A7-105D-4745-8C12-40E69682CB0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r>
              <a:rPr lang="en-US"/>
              <a:t>9/29/04</a:t>
            </a:r>
          </a:p>
        </p:txBody>
      </p:sp>
      <p:sp>
        <p:nvSpPr>
          <p:cNvPr id="7" name="Footer Placeholder 10"/>
          <p:cNvSpPr>
            <a:spLocks noGrp="1"/>
          </p:cNvSpPr>
          <p:nvPr>
            <p:ph type="ftr" sz="quarter" idx="11"/>
          </p:nvPr>
        </p:nvSpPr>
        <p:spPr/>
        <p:txBody>
          <a:bodyPr/>
          <a:lstStyle>
            <a:lvl1pPr>
              <a:defRPr/>
            </a:lvl1pPr>
          </a:lstStyle>
          <a:p>
            <a:pPr>
              <a:defRPr/>
            </a:pPr>
            <a:r>
              <a:rPr lang="en-US"/>
              <a:t>9/29/04</a:t>
            </a:r>
          </a:p>
        </p:txBody>
      </p:sp>
      <p:sp>
        <p:nvSpPr>
          <p:cNvPr id="9" name="Slide Number Placeholder 15"/>
          <p:cNvSpPr>
            <a:spLocks noGrp="1"/>
          </p:cNvSpPr>
          <p:nvPr>
            <p:ph type="sldNum" sz="quarter" idx="12"/>
          </p:nvPr>
        </p:nvSpPr>
        <p:spPr/>
        <p:txBody>
          <a:bodyPr/>
          <a:lstStyle>
            <a:lvl1pPr>
              <a:defRPr/>
            </a:lvl1pPr>
          </a:lstStyle>
          <a:p>
            <a:pPr>
              <a:defRPr/>
            </a:pPr>
            <a:fld id="{BDEA5B9C-9714-4FF4-BF8A-A306F1FD64F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r>
              <a:rPr lang="en-US"/>
              <a:t>9/29/04</a:t>
            </a:r>
          </a:p>
        </p:txBody>
      </p:sp>
      <p:sp>
        <p:nvSpPr>
          <p:cNvPr id="6" name="Footer Placeholder 27"/>
          <p:cNvSpPr>
            <a:spLocks noGrp="1"/>
          </p:cNvSpPr>
          <p:nvPr>
            <p:ph type="ftr" sz="quarter" idx="11"/>
          </p:nvPr>
        </p:nvSpPr>
        <p:spPr/>
        <p:txBody>
          <a:bodyPr/>
          <a:lstStyle>
            <a:lvl1pPr>
              <a:defRPr/>
            </a:lvl1pPr>
          </a:lstStyle>
          <a:p>
            <a:pPr>
              <a:defRPr/>
            </a:pPr>
            <a:r>
              <a:rPr lang="en-US"/>
              <a:t>9/29/04</a:t>
            </a:r>
          </a:p>
        </p:txBody>
      </p:sp>
      <p:sp>
        <p:nvSpPr>
          <p:cNvPr id="7" name="Slide Number Placeholder 4"/>
          <p:cNvSpPr>
            <a:spLocks noGrp="1"/>
          </p:cNvSpPr>
          <p:nvPr>
            <p:ph type="sldNum" sz="quarter" idx="12"/>
          </p:nvPr>
        </p:nvSpPr>
        <p:spPr/>
        <p:txBody>
          <a:bodyPr/>
          <a:lstStyle>
            <a:lvl1pPr>
              <a:defRPr/>
            </a:lvl1pPr>
          </a:lstStyle>
          <a:p>
            <a:pPr>
              <a:defRPr/>
            </a:pPr>
            <a:fld id="{26A36752-752F-4871-A764-BEE2802A6FA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r>
              <a:rPr lang="en-US"/>
              <a:t>9/29/04</a:t>
            </a:r>
          </a:p>
        </p:txBody>
      </p:sp>
      <p:sp>
        <p:nvSpPr>
          <p:cNvPr id="9" name="Footer Placeholder 5"/>
          <p:cNvSpPr>
            <a:spLocks noGrp="1"/>
          </p:cNvSpPr>
          <p:nvPr>
            <p:ph type="ftr" sz="quarter" idx="11"/>
          </p:nvPr>
        </p:nvSpPr>
        <p:spPr/>
        <p:txBody>
          <a:bodyPr/>
          <a:lstStyle>
            <a:lvl1pPr>
              <a:defRPr/>
            </a:lvl1pPr>
          </a:lstStyle>
          <a:p>
            <a:pPr>
              <a:defRPr/>
            </a:pPr>
            <a:r>
              <a:rPr lang="en-US"/>
              <a:t>9/29/04</a:t>
            </a:r>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137C7390-6663-4589-B629-EC7A21FA9E0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r>
              <a:rPr lang="en-US"/>
              <a:t>9/29/04</a:t>
            </a:r>
          </a:p>
        </p:txBody>
      </p:sp>
      <p:sp>
        <p:nvSpPr>
          <p:cNvPr id="4" name="Footer Placeholder 27"/>
          <p:cNvSpPr>
            <a:spLocks noGrp="1"/>
          </p:cNvSpPr>
          <p:nvPr>
            <p:ph type="ftr" sz="quarter" idx="11"/>
          </p:nvPr>
        </p:nvSpPr>
        <p:spPr/>
        <p:txBody>
          <a:bodyPr/>
          <a:lstStyle>
            <a:lvl1pPr>
              <a:defRPr/>
            </a:lvl1pPr>
          </a:lstStyle>
          <a:p>
            <a:pPr>
              <a:defRPr/>
            </a:pPr>
            <a:r>
              <a:rPr lang="en-US"/>
              <a:t>9/29/04</a:t>
            </a:r>
          </a:p>
        </p:txBody>
      </p:sp>
      <p:sp>
        <p:nvSpPr>
          <p:cNvPr id="5" name="Slide Number Placeholder 4"/>
          <p:cNvSpPr>
            <a:spLocks noGrp="1"/>
          </p:cNvSpPr>
          <p:nvPr>
            <p:ph type="sldNum" sz="quarter" idx="12"/>
          </p:nvPr>
        </p:nvSpPr>
        <p:spPr/>
        <p:txBody>
          <a:bodyPr/>
          <a:lstStyle>
            <a:lvl1pPr>
              <a:defRPr/>
            </a:lvl1pPr>
          </a:lstStyle>
          <a:p>
            <a:pPr>
              <a:defRPr/>
            </a:pPr>
            <a:fld id="{646DDC17-B90A-47EF-A84F-6A9728C8DF8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r>
              <a:rPr lang="en-US"/>
              <a:t>9/29/04</a:t>
            </a:r>
          </a:p>
        </p:txBody>
      </p:sp>
      <p:sp>
        <p:nvSpPr>
          <p:cNvPr id="3" name="Footer Placeholder 23"/>
          <p:cNvSpPr>
            <a:spLocks noGrp="1"/>
          </p:cNvSpPr>
          <p:nvPr>
            <p:ph type="ftr" sz="quarter" idx="11"/>
          </p:nvPr>
        </p:nvSpPr>
        <p:spPr/>
        <p:txBody>
          <a:bodyPr/>
          <a:lstStyle>
            <a:lvl1pPr>
              <a:defRPr/>
            </a:lvl1pPr>
          </a:lstStyle>
          <a:p>
            <a:pPr>
              <a:defRPr/>
            </a:pPr>
            <a:r>
              <a:rPr lang="en-US"/>
              <a:t>9/29/04</a:t>
            </a:r>
          </a:p>
        </p:txBody>
      </p:sp>
      <p:sp>
        <p:nvSpPr>
          <p:cNvPr id="4" name="Slide Number Placeholder 6"/>
          <p:cNvSpPr>
            <a:spLocks noGrp="1"/>
          </p:cNvSpPr>
          <p:nvPr>
            <p:ph type="sldNum" sz="quarter" idx="12"/>
          </p:nvPr>
        </p:nvSpPr>
        <p:spPr/>
        <p:txBody>
          <a:bodyPr/>
          <a:lstStyle>
            <a:lvl1pPr>
              <a:defRPr/>
            </a:lvl1pPr>
          </a:lstStyle>
          <a:p>
            <a:pPr>
              <a:defRPr/>
            </a:pPr>
            <a:fld id="{8881DB41-B29A-449B-9299-E1A5AC4CB69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r>
              <a:rPr lang="en-US"/>
              <a:t>9/29/04</a:t>
            </a:r>
          </a:p>
        </p:txBody>
      </p:sp>
      <p:sp>
        <p:nvSpPr>
          <p:cNvPr id="7" name="Footer Placeholder 28"/>
          <p:cNvSpPr>
            <a:spLocks noGrp="1"/>
          </p:cNvSpPr>
          <p:nvPr>
            <p:ph type="ftr" sz="quarter" idx="11"/>
          </p:nvPr>
        </p:nvSpPr>
        <p:spPr/>
        <p:txBody>
          <a:bodyPr/>
          <a:lstStyle>
            <a:lvl1pPr>
              <a:defRPr/>
            </a:lvl1pPr>
          </a:lstStyle>
          <a:p>
            <a:pPr>
              <a:defRPr/>
            </a:pPr>
            <a:r>
              <a:rPr lang="en-US"/>
              <a:t>9/29/04</a:t>
            </a:r>
          </a:p>
        </p:txBody>
      </p:sp>
      <p:sp>
        <p:nvSpPr>
          <p:cNvPr id="8" name="Slide Number Placeholder 6"/>
          <p:cNvSpPr>
            <a:spLocks noGrp="1"/>
          </p:cNvSpPr>
          <p:nvPr>
            <p:ph type="sldNum" sz="quarter" idx="12"/>
          </p:nvPr>
        </p:nvSpPr>
        <p:spPr/>
        <p:txBody>
          <a:bodyPr/>
          <a:lstStyle>
            <a:lvl1pPr>
              <a:defRPr/>
            </a:lvl1pPr>
          </a:lstStyle>
          <a:p>
            <a:pPr>
              <a:defRPr/>
            </a:pPr>
            <a:fld id="{F2335705-3920-4E90-9C3D-6D97D131363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r>
              <a:rPr lang="en-US"/>
              <a:t>9/29/04</a:t>
            </a:r>
          </a:p>
        </p:txBody>
      </p:sp>
      <p:sp>
        <p:nvSpPr>
          <p:cNvPr id="6" name="Footer Placeholder 4"/>
          <p:cNvSpPr>
            <a:spLocks noGrp="1"/>
          </p:cNvSpPr>
          <p:nvPr>
            <p:ph type="ftr" sz="quarter" idx="11"/>
          </p:nvPr>
        </p:nvSpPr>
        <p:spPr/>
        <p:txBody>
          <a:bodyPr/>
          <a:lstStyle>
            <a:lvl1pPr>
              <a:defRPr/>
            </a:lvl1pPr>
          </a:lstStyle>
          <a:p>
            <a:pPr>
              <a:defRPr/>
            </a:pPr>
            <a:r>
              <a:rPr lang="en-US"/>
              <a:t>9/29/04</a:t>
            </a:r>
          </a:p>
        </p:txBody>
      </p:sp>
      <p:sp>
        <p:nvSpPr>
          <p:cNvPr id="7" name="Slide Number Placeholder 30"/>
          <p:cNvSpPr>
            <a:spLocks noGrp="1"/>
          </p:cNvSpPr>
          <p:nvPr>
            <p:ph type="sldNum" sz="quarter" idx="12"/>
          </p:nvPr>
        </p:nvSpPr>
        <p:spPr/>
        <p:txBody>
          <a:bodyPr/>
          <a:lstStyle>
            <a:lvl1pPr>
              <a:defRPr/>
            </a:lvl1pPr>
          </a:lstStyle>
          <a:p>
            <a:pPr>
              <a:defRPr/>
            </a:pPr>
            <a:fld id="{839F49F9-D1AB-4E0A-94D4-75F0F426C3D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029" name="Text Placeholder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r>
              <a:rPr lang="en-US"/>
              <a:t>9/29/04</a:t>
            </a: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r>
              <a:rPr lang="en-US"/>
              <a:t>9/29/04</a:t>
            </a: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A84781B0-A55B-4EF6-8A77-26CF7BFAE183}" type="slidenum">
              <a:rPr lang="en-US"/>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86" r:id="rId4"/>
    <p:sldLayoutId id="2147483790" r:id="rId5"/>
    <p:sldLayoutId id="2147483785" r:id="rId6"/>
    <p:sldLayoutId id="2147483791" r:id="rId7"/>
    <p:sldLayoutId id="2147483792" r:id="rId8"/>
    <p:sldLayoutId id="2147483793" r:id="rId9"/>
    <p:sldLayoutId id="2147483784" r:id="rId10"/>
    <p:sldLayoutId id="2147483794" r:id="rId11"/>
    <p:sldLayoutId id="2147483795" r:id="rId12"/>
  </p:sldLayoutIdLst>
  <p:hf hdr="0" ftr="0" dt="0"/>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www.umbc.edu/FinancialServices/grantacct.html" TargetMode="External"/><Relationship Id="rId3" Type="http://schemas.openxmlformats.org/officeDocument/2006/relationships/hyperlink" Target="http://www.whitehouse.gov/omb/circulars/a110/a110.html" TargetMode="External"/><Relationship Id="rId7" Type="http://schemas.openxmlformats.org/officeDocument/2006/relationships/hyperlink" Target="http://www.umbc.edu/procurement"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hyperlink" Target="http://www.umbc.edu/ospa" TargetMode="External"/><Relationship Id="rId5" Type="http://schemas.openxmlformats.org/officeDocument/2006/relationships/hyperlink" Target="http://www.whitehouse.gov/omb/grants/grants_forms.html" TargetMode="External"/><Relationship Id="rId10" Type="http://schemas.openxmlformats.org/officeDocument/2006/relationships/hyperlink" Target="http://www.grants.gov/" TargetMode="External"/><Relationship Id="rId4" Type="http://schemas.openxmlformats.org/officeDocument/2006/relationships/hyperlink" Target="http://www.whitehouse.gov/omb/circulars/a021/a021.html" TargetMode="External"/><Relationship Id="rId9" Type="http://schemas.openxmlformats.org/officeDocument/2006/relationships/hyperlink" Target="http://www.umbc.edu/otd"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3"/>
          <p:cNvSpPr>
            <a:spLocks noGrp="1" noChangeArrowheads="1"/>
          </p:cNvSpPr>
          <p:nvPr>
            <p:ph type="body" sz="half" idx="1"/>
          </p:nvPr>
        </p:nvSpPr>
        <p:spPr>
          <a:xfrm>
            <a:off x="457200" y="1828800"/>
            <a:ext cx="7718425" cy="4302125"/>
          </a:xfrm>
        </p:spPr>
        <p:txBody>
          <a:bodyPr/>
          <a:lstStyle/>
          <a:p>
            <a:pPr algn="ctr" eaLnBrk="1" hangingPunct="1">
              <a:buFont typeface="Wingdings" pitchFamily="2" charset="2"/>
              <a:buNone/>
            </a:pPr>
            <a:r>
              <a:rPr lang="en-US" sz="2400" b="1" smtClean="0"/>
              <a:t>2 CFR PART 215  (FORMERLY OMB CIRCULAR A-110)</a:t>
            </a:r>
          </a:p>
          <a:p>
            <a:pPr algn="ctr" eaLnBrk="1" hangingPunct="1">
              <a:buFont typeface="Wingdings" pitchFamily="2" charset="2"/>
              <a:buNone/>
            </a:pPr>
            <a:endParaRPr lang="en-US" sz="2400" b="1" smtClean="0"/>
          </a:p>
          <a:p>
            <a:pPr algn="ctr" eaLnBrk="1" hangingPunct="1">
              <a:buFont typeface="Wingdings" pitchFamily="2" charset="2"/>
              <a:buNone/>
            </a:pPr>
            <a:r>
              <a:rPr lang="en-US" sz="2400" b="1" smtClean="0"/>
              <a:t>UNIFORM ADMINISTRATIVE REQUIREMENTS FOR GRANTS AND COOPERATIVE AGREEMENTS FOR INSTITUTIONS OF HIGHER EDUCATION, HOSPITALS, AND OTHER NON-PROFIT ORGANIZATIONS</a:t>
            </a:r>
          </a:p>
          <a:p>
            <a:pPr algn="ctr" eaLnBrk="1" hangingPunct="1">
              <a:buFont typeface="Wingdings" pitchFamily="2" charset="2"/>
              <a:buNone/>
            </a:pPr>
            <a:endParaRPr lang="en-US" sz="2400" b="1" smtClean="0"/>
          </a:p>
          <a:p>
            <a:pPr algn="ctr" eaLnBrk="1" hangingPunct="1">
              <a:buFont typeface="Wingdings" pitchFamily="2" charset="2"/>
              <a:buNone/>
            </a:pPr>
            <a:r>
              <a:rPr lang="en-US" sz="2400" b="1" smtClean="0"/>
              <a:t>UMBC Office of Sponsored Programs</a:t>
            </a:r>
          </a:p>
          <a:p>
            <a:pPr algn="ctr" eaLnBrk="1" hangingPunct="1">
              <a:buFont typeface="Wingdings" pitchFamily="2" charset="2"/>
              <a:buNone/>
            </a:pPr>
            <a:r>
              <a:rPr lang="en-US" sz="2400" b="1" smtClean="0"/>
              <a:t>www.umbc.edu/research/OSP</a:t>
            </a:r>
          </a:p>
          <a:p>
            <a:pPr algn="ctr" eaLnBrk="1" hangingPunct="1">
              <a:buFont typeface="Wingdings" pitchFamily="2" charset="2"/>
              <a:buNone/>
            </a:pPr>
            <a:endParaRPr lang="en-US" sz="2400" b="1" smtClean="0"/>
          </a:p>
          <a:p>
            <a:pPr algn="ctr" eaLnBrk="1" hangingPunct="1">
              <a:buFont typeface="Wingdings" pitchFamily="2" charset="2"/>
              <a:buNone/>
            </a:pPr>
            <a:endParaRPr lang="en-US" sz="2400" b="1" smtClean="0"/>
          </a:p>
        </p:txBody>
      </p:sp>
      <p:sp>
        <p:nvSpPr>
          <p:cNvPr id="8" name="Slide Number Placeholder 7"/>
          <p:cNvSpPr>
            <a:spLocks noGrp="1"/>
          </p:cNvSpPr>
          <p:nvPr>
            <p:ph type="sldNum" sz="quarter" idx="12"/>
          </p:nvPr>
        </p:nvSpPr>
        <p:spPr/>
        <p:txBody>
          <a:bodyPr/>
          <a:lstStyle/>
          <a:p>
            <a:pPr>
              <a:defRPr/>
            </a:pPr>
            <a:fld id="{7F819292-E5EB-49AB-8F04-B5FDEBF8D0A7}" type="slidenum">
              <a:rPr lang="en-US"/>
              <a:pPr>
                <a:defRPr/>
              </a:pPr>
              <a:t>1</a:t>
            </a:fld>
            <a:endParaRPr lang="en-US"/>
          </a:p>
        </p:txBody>
      </p:sp>
      <p:pic>
        <p:nvPicPr>
          <p:cNvPr id="16387" name="Picture 12" descr="umbc_logo"/>
          <p:cNvPicPr>
            <a:picLocks noChangeAspect="1" noChangeArrowheads="1"/>
          </p:cNvPicPr>
          <p:nvPr/>
        </p:nvPicPr>
        <p:blipFill>
          <a:blip r:embed="rId3"/>
          <a:srcRect/>
          <a:stretch>
            <a:fillRect/>
          </a:stretch>
        </p:blipFill>
        <p:spPr bwMode="auto">
          <a:xfrm>
            <a:off x="5848350" y="6019800"/>
            <a:ext cx="2914650" cy="714375"/>
          </a:xfrm>
          <a:prstGeom prst="rect">
            <a:avLst/>
          </a:prstGeom>
          <a:noFill/>
          <a:ln w="9525">
            <a:noFill/>
            <a:miter lim="800000"/>
            <a:headEnd/>
            <a:tailEnd/>
          </a:ln>
        </p:spPr>
      </p:pic>
      <p:sp>
        <p:nvSpPr>
          <p:cNvPr id="16388" name="Rectangle 10"/>
          <p:cNvSpPr>
            <a:spLocks noChangeArrowheads="1"/>
          </p:cNvSpPr>
          <p:nvPr/>
        </p:nvSpPr>
        <p:spPr bwMode="auto">
          <a:xfrm>
            <a:off x="1065213" y="457200"/>
            <a:ext cx="7081837" cy="1066800"/>
          </a:xfrm>
          <a:prstGeom prst="rect">
            <a:avLst/>
          </a:prstGeom>
          <a:noFill/>
          <a:ln w="9525">
            <a:noFill/>
            <a:miter lim="800000"/>
            <a:headEnd/>
            <a:tailEnd/>
          </a:ln>
        </p:spPr>
        <p:txBody>
          <a:bodyPr>
            <a:spAutoFit/>
          </a:bodyPr>
          <a:lstStyle/>
          <a:p>
            <a:pPr algn="ctr"/>
            <a:r>
              <a:rPr lang="en-US" sz="3200" b="1">
                <a:latin typeface="Franklin Gothic Book" pitchFamily="34" charset="0"/>
              </a:rPr>
              <a:t>Departmental Research Administrators Training Track</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eaLnBrk="1" hangingPunct="1"/>
            <a:r>
              <a:rPr lang="en-US" cap="none" smtClean="0">
                <a:effectLst/>
              </a:rPr>
              <a:t>What is E.O. 12372?</a:t>
            </a:r>
          </a:p>
        </p:txBody>
      </p:sp>
      <p:sp>
        <p:nvSpPr>
          <p:cNvPr id="20483" name="Rectangle 3"/>
          <p:cNvSpPr>
            <a:spLocks noGrp="1"/>
          </p:cNvSpPr>
          <p:nvPr>
            <p:ph type="body" idx="4294967295"/>
          </p:nvPr>
        </p:nvSpPr>
        <p:spPr/>
        <p:txBody>
          <a:bodyPr>
            <a:normAutofit fontScale="77500" lnSpcReduction="20000"/>
          </a:bodyPr>
          <a:lstStyle/>
          <a:p>
            <a:pPr eaLnBrk="1" hangingPunct="1">
              <a:defRPr/>
            </a:pPr>
            <a:r>
              <a:rPr lang="en-US" dirty="0" smtClean="0"/>
              <a:t>Executive Order 12372 - “Intergovernmental Review of Federal Programs”</a:t>
            </a:r>
          </a:p>
          <a:p>
            <a:pPr eaLnBrk="1" hangingPunct="1">
              <a:defRPr/>
            </a:pPr>
            <a:r>
              <a:rPr lang="en-US" dirty="0" smtClean="0"/>
              <a:t>Issued to foster federalism by relying on State and local processes for the coordination and review of proposed Federal financial assistance</a:t>
            </a:r>
          </a:p>
          <a:p>
            <a:pPr eaLnBrk="1" hangingPunct="1">
              <a:defRPr/>
            </a:pPr>
            <a:r>
              <a:rPr lang="en-US" dirty="0" smtClean="0"/>
              <a:t>Applicants are required to indicate on the SF 424 whether the program falls under E.O. 12372</a:t>
            </a:r>
          </a:p>
          <a:p>
            <a:pPr eaLnBrk="1" hangingPunct="1">
              <a:defRPr/>
            </a:pPr>
            <a:r>
              <a:rPr lang="en-US" dirty="0" smtClean="0"/>
              <a:t>SPOC for Maryland:</a:t>
            </a:r>
          </a:p>
          <a:p>
            <a:pPr eaLnBrk="1" hangingPunct="1">
              <a:buFont typeface="Wingdings 2" pitchFamily="18" charset="2"/>
              <a:buNone/>
              <a:defRPr/>
            </a:pPr>
            <a:r>
              <a:rPr lang="en-US" dirty="0" smtClean="0"/>
              <a:t>		Linda C. </a:t>
            </a:r>
            <a:r>
              <a:rPr lang="en-US" dirty="0" err="1" smtClean="0"/>
              <a:t>Janey</a:t>
            </a:r>
            <a:r>
              <a:rPr lang="en-US" dirty="0" smtClean="0"/>
              <a:t>, J.D.</a:t>
            </a:r>
          </a:p>
          <a:p>
            <a:pPr eaLnBrk="1" hangingPunct="1">
              <a:buFont typeface="Wingdings 2" pitchFamily="18" charset="2"/>
              <a:buNone/>
              <a:defRPr/>
            </a:pPr>
            <a:r>
              <a:rPr lang="en-US" dirty="0" smtClean="0"/>
              <a:t>		Director, Maryland State Clearinghouse for </a:t>
            </a:r>
            <a:br>
              <a:rPr lang="en-US" dirty="0" smtClean="0"/>
            </a:br>
            <a:r>
              <a:rPr lang="en-US" dirty="0" smtClean="0"/>
              <a:t>	Intergovernmental Assistance</a:t>
            </a:r>
          </a:p>
          <a:p>
            <a:pPr eaLnBrk="1" hangingPunct="1">
              <a:defRPr/>
            </a:pPr>
            <a:r>
              <a:rPr lang="en-US" dirty="0" smtClean="0"/>
              <a:t>Please contact OSP for questions on whether or not a project falls under E.O. 12372</a:t>
            </a:r>
          </a:p>
          <a:p>
            <a:pPr eaLnBrk="1" hangingPunct="1">
              <a:buFont typeface="Wingdings 2" pitchFamily="18" charset="2"/>
              <a:buNone/>
              <a:defRPr/>
            </a:pPr>
            <a:endParaRPr lang="en-US" dirty="0" smtClean="0"/>
          </a:p>
          <a:p>
            <a:pPr eaLnBrk="1" hangingPunct="1">
              <a:defRPr/>
            </a:pPr>
            <a:endParaRPr lang="en-US" dirty="0" smtClean="0"/>
          </a:p>
          <a:p>
            <a:pPr eaLnBrk="1" hangingPunct="1">
              <a:defRPr/>
            </a:pPr>
            <a:endParaRPr lang="en-US" dirty="0" smtClean="0"/>
          </a:p>
        </p:txBody>
      </p:sp>
      <p:pic>
        <p:nvPicPr>
          <p:cNvPr id="26627" name="Picture 6" descr="umbc_logo"/>
          <p:cNvPicPr>
            <a:picLocks noChangeAspect="1" noChangeArrowheads="1"/>
          </p:cNvPicPr>
          <p:nvPr/>
        </p:nvPicPr>
        <p:blipFill>
          <a:blip r:embed="rId3"/>
          <a:srcRect/>
          <a:stretch>
            <a:fillRect/>
          </a:stretch>
        </p:blipFill>
        <p:spPr bwMode="auto">
          <a:xfrm>
            <a:off x="5848350" y="6019800"/>
            <a:ext cx="2914650"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eaLnBrk="1" hangingPunct="1"/>
            <a:r>
              <a:rPr lang="en-US" cap="none" smtClean="0">
                <a:effectLst/>
              </a:rPr>
              <a:t>What are “special award conditions”?</a:t>
            </a:r>
          </a:p>
        </p:txBody>
      </p:sp>
      <p:sp>
        <p:nvSpPr>
          <p:cNvPr id="21507" name="Rectangle 3"/>
          <p:cNvSpPr>
            <a:spLocks noGrp="1"/>
          </p:cNvSpPr>
          <p:nvPr>
            <p:ph type="body" idx="4294967295"/>
          </p:nvPr>
        </p:nvSpPr>
        <p:spPr/>
        <p:txBody>
          <a:bodyPr>
            <a:normAutofit fontScale="85000" lnSpcReduction="10000"/>
          </a:bodyPr>
          <a:lstStyle/>
          <a:p>
            <a:pPr eaLnBrk="1" hangingPunct="1">
              <a:defRPr/>
            </a:pPr>
            <a:r>
              <a:rPr lang="en-US" dirty="0" smtClean="0"/>
              <a:t>215.14 – “If an applicant or recipient: has a history of poor performance, is not financially stable, has a management system that does not meet the standards prescribed in this part, has not conformed to the terms and conditions of a previous award, or is not otherwise responsible, Federal awarding agencies may impose additional requirements as needed…”</a:t>
            </a:r>
          </a:p>
          <a:p>
            <a:pPr eaLnBrk="1" hangingPunct="1">
              <a:defRPr/>
            </a:pPr>
            <a:r>
              <a:rPr lang="en-US" dirty="0" smtClean="0"/>
              <a:t>Federal awarding agencies are required to notify the applicant in writing as to the nature of any additional requirements, and these requirements must dissolve after problematic conditions have been met</a:t>
            </a:r>
          </a:p>
        </p:txBody>
      </p:sp>
      <p:pic>
        <p:nvPicPr>
          <p:cNvPr id="27651" name="Picture 6" descr="umbc_logo"/>
          <p:cNvPicPr>
            <a:picLocks noChangeAspect="1" noChangeArrowheads="1"/>
          </p:cNvPicPr>
          <p:nvPr/>
        </p:nvPicPr>
        <p:blipFill>
          <a:blip r:embed="rId3"/>
          <a:srcRect/>
          <a:stretch>
            <a:fillRect/>
          </a:stretch>
        </p:blipFill>
        <p:spPr bwMode="auto">
          <a:xfrm>
            <a:off x="5848350" y="6019800"/>
            <a:ext cx="2914650"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eaLnBrk="1" hangingPunct="1"/>
            <a:r>
              <a:rPr lang="en-US" cap="none" smtClean="0">
                <a:solidFill>
                  <a:srgbClr val="FF0000"/>
                </a:solidFill>
                <a:effectLst/>
              </a:rPr>
              <a:t>Section C: Post-Award Requirements</a:t>
            </a:r>
          </a:p>
        </p:txBody>
      </p:sp>
      <p:sp>
        <p:nvSpPr>
          <p:cNvPr id="22531" name="Rectangle 3"/>
          <p:cNvSpPr>
            <a:spLocks noGrp="1"/>
          </p:cNvSpPr>
          <p:nvPr>
            <p:ph type="body" idx="4294967295"/>
          </p:nvPr>
        </p:nvSpPr>
        <p:spPr/>
        <p:txBody>
          <a:bodyPr>
            <a:normAutofit fontScale="92500" lnSpcReduction="10000"/>
          </a:bodyPr>
          <a:lstStyle/>
          <a:p>
            <a:pPr eaLnBrk="1" hangingPunct="1">
              <a:buFont typeface="Wingdings 2" pitchFamily="18" charset="2"/>
              <a:buNone/>
              <a:defRPr/>
            </a:pPr>
            <a:r>
              <a:rPr lang="en-US" dirty="0" smtClean="0"/>
              <a:t>Questions to Answer:</a:t>
            </a:r>
          </a:p>
          <a:p>
            <a:pPr eaLnBrk="1" hangingPunct="1">
              <a:defRPr/>
            </a:pPr>
            <a:r>
              <a:rPr lang="en-US" dirty="0" smtClean="0"/>
              <a:t>What are the Financial and Program Management Standards?</a:t>
            </a:r>
          </a:p>
          <a:p>
            <a:pPr eaLnBrk="1" hangingPunct="1">
              <a:defRPr/>
            </a:pPr>
            <a:r>
              <a:rPr lang="en-US" dirty="0" smtClean="0"/>
              <a:t>What are the Property Standards?</a:t>
            </a:r>
          </a:p>
          <a:p>
            <a:pPr eaLnBrk="1" hangingPunct="1">
              <a:defRPr/>
            </a:pPr>
            <a:r>
              <a:rPr lang="en-US" dirty="0" smtClean="0"/>
              <a:t>What are the Procurement Standards?</a:t>
            </a:r>
          </a:p>
          <a:p>
            <a:pPr eaLnBrk="1" hangingPunct="1">
              <a:defRPr/>
            </a:pPr>
            <a:r>
              <a:rPr lang="en-US" dirty="0" smtClean="0"/>
              <a:t>What are the Reporting and Record-Keeping Standards?</a:t>
            </a:r>
          </a:p>
          <a:p>
            <a:pPr eaLnBrk="1" hangingPunct="1">
              <a:defRPr/>
            </a:pPr>
            <a:r>
              <a:rPr lang="en-US" dirty="0" smtClean="0"/>
              <a:t>What are the Termination and Enforcement Standards?</a:t>
            </a:r>
          </a:p>
          <a:p>
            <a:pPr eaLnBrk="1" hangingPunct="1">
              <a:buFont typeface="Wingdings 2" pitchFamily="18" charset="2"/>
              <a:buNone/>
              <a:defRPr/>
            </a:pPr>
            <a:endParaRPr lang="en-US" dirty="0" smtClean="0"/>
          </a:p>
        </p:txBody>
      </p:sp>
      <p:pic>
        <p:nvPicPr>
          <p:cNvPr id="28675" name="Picture 6" descr="umbc_logo"/>
          <p:cNvPicPr>
            <a:picLocks noChangeAspect="1" noChangeArrowheads="1"/>
          </p:cNvPicPr>
          <p:nvPr/>
        </p:nvPicPr>
        <p:blipFill>
          <a:blip r:embed="rId3"/>
          <a:srcRect/>
          <a:stretch>
            <a:fillRect/>
          </a:stretch>
        </p:blipFill>
        <p:spPr bwMode="auto">
          <a:xfrm>
            <a:off x="5848350" y="6019800"/>
            <a:ext cx="2914650"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idx="4294967295"/>
          </p:nvPr>
        </p:nvSpPr>
        <p:spPr bwMode="auto">
          <a:xfrm>
            <a:off x="304800" y="228600"/>
            <a:ext cx="8686800" cy="838200"/>
          </a:xfrm>
        </p:spPr>
        <p:txBody>
          <a:bodyPr wrap="square" lIns="91440" tIns="45720" rIns="91440" bIns="45720" numCol="1" anchorCtr="0" compatLnSpc="1">
            <a:prstTxWarp prst="textNoShape">
              <a:avLst/>
            </a:prstTxWarp>
            <a:normAutofit fontScale="90000"/>
          </a:bodyPr>
          <a:lstStyle/>
          <a:p>
            <a:pPr eaLnBrk="1" hangingPunct="1">
              <a:defRPr/>
            </a:pPr>
            <a:r>
              <a:rPr lang="en-US" cap="none" dirty="0" smtClean="0">
                <a:effectLst/>
              </a:rPr>
              <a:t>What are the Financial and Program Management Standards?</a:t>
            </a:r>
          </a:p>
        </p:txBody>
      </p:sp>
      <p:sp>
        <p:nvSpPr>
          <p:cNvPr id="29698" name="Rectangle 3"/>
          <p:cNvSpPr>
            <a:spLocks noGrp="1"/>
          </p:cNvSpPr>
          <p:nvPr>
            <p:ph type="body" idx="4294967295"/>
          </p:nvPr>
        </p:nvSpPr>
        <p:spPr/>
        <p:txBody>
          <a:bodyPr/>
          <a:lstStyle/>
          <a:p>
            <a:pPr eaLnBrk="1" hangingPunct="1"/>
            <a:r>
              <a:rPr lang="en-US" smtClean="0"/>
              <a:t>Purpose: 215.20 “Sections 215.21 through 215.28 prescribe standards for financial management systems, methods for making payments and rules for: satisfying cost sharing and matching requirements, accounting for program income, budget revision approvals, making audits, determining allowability of cost, and establishing fund availability.”</a:t>
            </a:r>
          </a:p>
        </p:txBody>
      </p:sp>
      <p:pic>
        <p:nvPicPr>
          <p:cNvPr id="29699" name="Picture 6" descr="umbc_logo"/>
          <p:cNvPicPr>
            <a:picLocks noChangeAspect="1" noChangeArrowheads="1"/>
          </p:cNvPicPr>
          <p:nvPr/>
        </p:nvPicPr>
        <p:blipFill>
          <a:blip r:embed="rId3"/>
          <a:srcRect/>
          <a:stretch>
            <a:fillRect/>
          </a:stretch>
        </p:blipFill>
        <p:spPr bwMode="auto">
          <a:xfrm>
            <a:off x="5848350" y="6019800"/>
            <a:ext cx="2914650"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idx="4294967295"/>
          </p:nvPr>
        </p:nvSpPr>
        <p:spPr bwMode="auto">
          <a:xfrm>
            <a:off x="304800" y="228600"/>
            <a:ext cx="8686800" cy="838200"/>
          </a:xfrm>
        </p:spPr>
        <p:txBody>
          <a:bodyPr wrap="square" lIns="91440" tIns="45720" rIns="91440" bIns="45720" numCol="1" anchorCtr="0" compatLnSpc="1">
            <a:prstTxWarp prst="textNoShape">
              <a:avLst/>
            </a:prstTxWarp>
            <a:normAutofit fontScale="90000"/>
          </a:bodyPr>
          <a:lstStyle/>
          <a:p>
            <a:pPr eaLnBrk="1" hangingPunct="1">
              <a:defRPr/>
            </a:pPr>
            <a:r>
              <a:rPr lang="en-US" cap="none" dirty="0" smtClean="0">
                <a:effectLst/>
              </a:rPr>
              <a:t>What are the Financial and Program Management Standards? (cont’d)</a:t>
            </a:r>
          </a:p>
        </p:txBody>
      </p:sp>
      <p:sp>
        <p:nvSpPr>
          <p:cNvPr id="23555" name="Rectangle 3"/>
          <p:cNvSpPr>
            <a:spLocks noGrp="1"/>
          </p:cNvSpPr>
          <p:nvPr>
            <p:ph type="body" idx="4294967295"/>
          </p:nvPr>
        </p:nvSpPr>
        <p:spPr/>
        <p:txBody>
          <a:bodyPr>
            <a:normAutofit fontScale="70000" lnSpcReduction="20000"/>
          </a:bodyPr>
          <a:lstStyle/>
          <a:p>
            <a:pPr eaLnBrk="1" hangingPunct="1">
              <a:buFont typeface="Wingdings 2" pitchFamily="18" charset="2"/>
              <a:buNone/>
              <a:defRPr/>
            </a:pPr>
            <a:r>
              <a:rPr lang="en-US" dirty="0" smtClean="0"/>
              <a:t>Financial Management Systems:</a:t>
            </a:r>
          </a:p>
          <a:p>
            <a:pPr eaLnBrk="1" hangingPunct="1">
              <a:defRPr/>
            </a:pPr>
            <a:r>
              <a:rPr lang="en-US" dirty="0" smtClean="0"/>
              <a:t>215.21.A – “Federal awarding agencies shall require recipients to relate financial data to performance data and develop unit cost information whenever practical”</a:t>
            </a:r>
          </a:p>
          <a:p>
            <a:pPr eaLnBrk="1" hangingPunct="1">
              <a:defRPr/>
            </a:pPr>
            <a:r>
              <a:rPr lang="en-US" dirty="0" smtClean="0"/>
              <a:t>215.21.B – Recipients’ financial management system should provide for the following:</a:t>
            </a:r>
          </a:p>
          <a:p>
            <a:pPr lvl="1" eaLnBrk="1" hangingPunct="1">
              <a:defRPr/>
            </a:pPr>
            <a:r>
              <a:rPr lang="en-US" dirty="0" smtClean="0"/>
              <a:t>Accurate disclosures of financial results and records in accordance with applicable reporting </a:t>
            </a:r>
            <a:r>
              <a:rPr lang="en-US" dirty="0" err="1" smtClean="0"/>
              <a:t>reqs</a:t>
            </a:r>
            <a:r>
              <a:rPr lang="en-US" dirty="0" smtClean="0"/>
              <a:t>.</a:t>
            </a:r>
          </a:p>
          <a:p>
            <a:pPr lvl="1" eaLnBrk="1" hangingPunct="1">
              <a:defRPr/>
            </a:pPr>
            <a:r>
              <a:rPr lang="en-US" dirty="0" smtClean="0"/>
              <a:t>Effective control over and accountability of funds, property, and other assets</a:t>
            </a:r>
          </a:p>
          <a:p>
            <a:pPr lvl="1" eaLnBrk="1" hangingPunct="1">
              <a:defRPr/>
            </a:pPr>
            <a:r>
              <a:rPr lang="en-US" dirty="0" smtClean="0"/>
              <a:t>Comparison of outlays with budget amounts for each award</a:t>
            </a:r>
          </a:p>
          <a:p>
            <a:pPr lvl="1" eaLnBrk="1" hangingPunct="1">
              <a:defRPr/>
            </a:pPr>
            <a:r>
              <a:rPr lang="en-US" dirty="0" smtClean="0"/>
              <a:t>Written procedures to minimize time between transfer of funds from US Treasury</a:t>
            </a:r>
          </a:p>
          <a:p>
            <a:pPr lvl="1" eaLnBrk="1" hangingPunct="1">
              <a:defRPr/>
            </a:pPr>
            <a:r>
              <a:rPr lang="en-US" dirty="0" smtClean="0"/>
              <a:t>Written procedures for determining reasonableness, </a:t>
            </a:r>
            <a:r>
              <a:rPr lang="en-US" dirty="0" err="1" smtClean="0"/>
              <a:t>allocability</a:t>
            </a:r>
            <a:r>
              <a:rPr lang="en-US" dirty="0" smtClean="0"/>
              <a:t>, and </a:t>
            </a:r>
            <a:r>
              <a:rPr lang="en-US" dirty="0" err="1" smtClean="0"/>
              <a:t>allowability</a:t>
            </a:r>
            <a:r>
              <a:rPr lang="en-US" dirty="0" smtClean="0"/>
              <a:t> of costs, in accordance with Federal Cost Principles</a:t>
            </a:r>
          </a:p>
          <a:p>
            <a:pPr lvl="1" eaLnBrk="1" hangingPunct="1">
              <a:defRPr/>
            </a:pPr>
            <a:endParaRPr lang="en-US" dirty="0" smtClean="0"/>
          </a:p>
          <a:p>
            <a:pPr lvl="1" eaLnBrk="1" hangingPunct="1">
              <a:defRPr/>
            </a:pPr>
            <a:endParaRPr lang="en-US" dirty="0" smtClean="0"/>
          </a:p>
          <a:p>
            <a:pPr lvl="1" eaLnBrk="1" hangingPunct="1">
              <a:defRPr/>
            </a:pPr>
            <a:endParaRPr lang="en-US" dirty="0" smtClean="0"/>
          </a:p>
        </p:txBody>
      </p:sp>
      <p:pic>
        <p:nvPicPr>
          <p:cNvPr id="30723" name="Picture 6" descr="umbc_logo"/>
          <p:cNvPicPr>
            <a:picLocks noChangeAspect="1" noChangeArrowheads="1"/>
          </p:cNvPicPr>
          <p:nvPr/>
        </p:nvPicPr>
        <p:blipFill>
          <a:blip r:embed="rId3"/>
          <a:srcRect/>
          <a:stretch>
            <a:fillRect/>
          </a:stretch>
        </p:blipFill>
        <p:spPr bwMode="auto">
          <a:xfrm>
            <a:off x="5848350" y="6019800"/>
            <a:ext cx="2914650"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idx="4294967295"/>
          </p:nvPr>
        </p:nvSpPr>
        <p:spPr bwMode="auto">
          <a:xfrm>
            <a:off x="304800" y="152400"/>
            <a:ext cx="8686800" cy="838200"/>
          </a:xfrm>
        </p:spPr>
        <p:txBody>
          <a:bodyPr wrap="square" lIns="91440" tIns="45720" rIns="91440" bIns="45720" numCol="1" anchorCtr="0" compatLnSpc="1">
            <a:prstTxWarp prst="textNoShape">
              <a:avLst/>
            </a:prstTxWarp>
            <a:normAutofit fontScale="90000"/>
          </a:bodyPr>
          <a:lstStyle/>
          <a:p>
            <a:pPr eaLnBrk="1" hangingPunct="1">
              <a:defRPr/>
            </a:pPr>
            <a:r>
              <a:rPr lang="en-US" cap="none" dirty="0" smtClean="0">
                <a:effectLst/>
              </a:rPr>
              <a:t>What are the Financial and Program Management Standards? (cont’d)</a:t>
            </a:r>
          </a:p>
        </p:txBody>
      </p:sp>
      <p:sp>
        <p:nvSpPr>
          <p:cNvPr id="25603" name="Rectangle 3"/>
          <p:cNvSpPr>
            <a:spLocks noGrp="1"/>
          </p:cNvSpPr>
          <p:nvPr>
            <p:ph type="body" idx="4294967295"/>
          </p:nvPr>
        </p:nvSpPr>
        <p:spPr/>
        <p:txBody>
          <a:bodyPr>
            <a:normAutofit fontScale="77500" lnSpcReduction="20000"/>
          </a:bodyPr>
          <a:lstStyle/>
          <a:p>
            <a:pPr eaLnBrk="1" hangingPunct="1">
              <a:buFont typeface="Wingdings 2" pitchFamily="18" charset="2"/>
              <a:buNone/>
              <a:defRPr/>
            </a:pPr>
            <a:r>
              <a:rPr lang="en-US" dirty="0" smtClean="0"/>
              <a:t>215.22 Payment:</a:t>
            </a:r>
          </a:p>
          <a:p>
            <a:pPr eaLnBrk="1" hangingPunct="1">
              <a:defRPr/>
            </a:pPr>
            <a:r>
              <a:rPr lang="en-US" dirty="0" smtClean="0"/>
              <a:t>(A) Procedures should minimize time before transfer of funds from U.S. Treasury</a:t>
            </a:r>
          </a:p>
          <a:p>
            <a:pPr eaLnBrk="1" hangingPunct="1">
              <a:defRPr/>
            </a:pPr>
            <a:r>
              <a:rPr lang="en-US" dirty="0" smtClean="0"/>
              <a:t>215.22.E.(1) – When reimbursement method is used, the Federal awarding agency shall make payment within 30 days after receipt of the billing</a:t>
            </a:r>
          </a:p>
          <a:p>
            <a:pPr eaLnBrk="1" hangingPunct="1">
              <a:defRPr/>
            </a:pPr>
            <a:r>
              <a:rPr lang="en-US" dirty="0" smtClean="0"/>
              <a:t>215.22.H – Agency shall not withhold payment for proper charges during the award period unless:</a:t>
            </a:r>
          </a:p>
          <a:p>
            <a:pPr lvl="1" eaLnBrk="1" hangingPunct="1">
              <a:defRPr/>
            </a:pPr>
            <a:r>
              <a:rPr lang="en-US" dirty="0" smtClean="0"/>
              <a:t>Recipient has failed to comply with project objectives, the terms and conditions of the award, or Federal Reporting Requirements</a:t>
            </a:r>
          </a:p>
          <a:p>
            <a:pPr lvl="1" eaLnBrk="1" hangingPunct="1">
              <a:defRPr/>
            </a:pPr>
            <a:r>
              <a:rPr lang="en-US" dirty="0" smtClean="0"/>
              <a:t>The recipient or </a:t>
            </a:r>
            <a:r>
              <a:rPr lang="en-US" dirty="0" err="1" smtClean="0"/>
              <a:t>subrecipient</a:t>
            </a:r>
            <a:r>
              <a:rPr lang="en-US" dirty="0" smtClean="0"/>
              <a:t> is delinquent in a debt to U.S. as defined in OMB Circular A-129</a:t>
            </a:r>
          </a:p>
          <a:p>
            <a:pPr eaLnBrk="1" hangingPunct="1">
              <a:defRPr/>
            </a:pPr>
            <a:endParaRPr lang="en-US" dirty="0" smtClean="0"/>
          </a:p>
        </p:txBody>
      </p:sp>
      <p:pic>
        <p:nvPicPr>
          <p:cNvPr id="31747" name="Picture 6" descr="umbc_logo"/>
          <p:cNvPicPr>
            <a:picLocks noChangeAspect="1" noChangeArrowheads="1"/>
          </p:cNvPicPr>
          <p:nvPr/>
        </p:nvPicPr>
        <p:blipFill>
          <a:blip r:embed="rId3"/>
          <a:srcRect/>
          <a:stretch>
            <a:fillRect/>
          </a:stretch>
        </p:blipFill>
        <p:spPr bwMode="auto">
          <a:xfrm>
            <a:off x="5848350" y="6019800"/>
            <a:ext cx="2914650"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idx="4294967295"/>
          </p:nvPr>
        </p:nvSpPr>
        <p:spPr bwMode="auto">
          <a:xfrm>
            <a:off x="304800" y="228600"/>
            <a:ext cx="8686800" cy="838200"/>
          </a:xfrm>
        </p:spPr>
        <p:txBody>
          <a:bodyPr wrap="square" lIns="91440" tIns="45720" rIns="91440" bIns="45720" numCol="1" anchorCtr="0" compatLnSpc="1">
            <a:prstTxWarp prst="textNoShape">
              <a:avLst/>
            </a:prstTxWarp>
            <a:normAutofit fontScale="90000"/>
          </a:bodyPr>
          <a:lstStyle/>
          <a:p>
            <a:pPr eaLnBrk="1" hangingPunct="1">
              <a:defRPr/>
            </a:pPr>
            <a:r>
              <a:rPr lang="en-US" cap="none" dirty="0" smtClean="0">
                <a:effectLst/>
              </a:rPr>
              <a:t>What are the Financial and Program Management Standards? (cont’d)</a:t>
            </a:r>
          </a:p>
        </p:txBody>
      </p:sp>
      <p:sp>
        <p:nvSpPr>
          <p:cNvPr id="26627" name="Rectangle 3"/>
          <p:cNvSpPr>
            <a:spLocks noGrp="1"/>
          </p:cNvSpPr>
          <p:nvPr>
            <p:ph type="body" idx="4294967295"/>
          </p:nvPr>
        </p:nvSpPr>
        <p:spPr>
          <a:xfrm>
            <a:off x="304800" y="1600200"/>
            <a:ext cx="8686800" cy="4525963"/>
          </a:xfrm>
        </p:spPr>
        <p:txBody>
          <a:bodyPr>
            <a:normAutofit fontScale="62500" lnSpcReduction="20000"/>
          </a:bodyPr>
          <a:lstStyle/>
          <a:p>
            <a:pPr eaLnBrk="1" hangingPunct="1">
              <a:buFont typeface="Wingdings 2" pitchFamily="18" charset="2"/>
              <a:buNone/>
              <a:defRPr/>
            </a:pPr>
            <a:r>
              <a:rPr lang="en-US" b="1" dirty="0" smtClean="0"/>
              <a:t>215.23 Cost Sharing:</a:t>
            </a:r>
          </a:p>
          <a:p>
            <a:pPr eaLnBrk="1" hangingPunct="1">
              <a:defRPr/>
            </a:pPr>
            <a:r>
              <a:rPr lang="en-US" dirty="0" smtClean="0"/>
              <a:t>(A) Cost-sharing contributions shall be accepted only when the costs are:</a:t>
            </a:r>
          </a:p>
          <a:p>
            <a:pPr lvl="1" eaLnBrk="1" hangingPunct="1">
              <a:defRPr/>
            </a:pPr>
            <a:r>
              <a:rPr lang="en-US" dirty="0" smtClean="0"/>
              <a:t>(1) verifiable from the recipients’ records </a:t>
            </a:r>
          </a:p>
          <a:p>
            <a:pPr lvl="1" eaLnBrk="1" hangingPunct="1">
              <a:defRPr/>
            </a:pPr>
            <a:r>
              <a:rPr lang="en-US" dirty="0" smtClean="0"/>
              <a:t>(2) not included as contributions for any other federally-assisted project </a:t>
            </a:r>
          </a:p>
          <a:p>
            <a:pPr lvl="1" eaLnBrk="1" hangingPunct="1">
              <a:defRPr/>
            </a:pPr>
            <a:r>
              <a:rPr lang="en-US" dirty="0" smtClean="0"/>
              <a:t>(3) necessary and reasonable for completion of project</a:t>
            </a:r>
          </a:p>
          <a:p>
            <a:pPr lvl="1" eaLnBrk="1" hangingPunct="1">
              <a:defRPr/>
            </a:pPr>
            <a:r>
              <a:rPr lang="en-US" dirty="0" smtClean="0"/>
              <a:t>(4) allowable under the applicable Cost Principles</a:t>
            </a:r>
          </a:p>
          <a:p>
            <a:pPr lvl="1" eaLnBrk="1" hangingPunct="1">
              <a:defRPr/>
            </a:pPr>
            <a:r>
              <a:rPr lang="en-US" dirty="0" smtClean="0"/>
              <a:t>(5) not paid by Fed under another award</a:t>
            </a:r>
          </a:p>
          <a:p>
            <a:pPr lvl="1" eaLnBrk="1" hangingPunct="1">
              <a:defRPr/>
            </a:pPr>
            <a:r>
              <a:rPr lang="en-US" dirty="0" smtClean="0"/>
              <a:t>(6) provided for in the approved budget</a:t>
            </a:r>
          </a:p>
          <a:p>
            <a:pPr eaLnBrk="1" hangingPunct="1">
              <a:defRPr/>
            </a:pPr>
            <a:r>
              <a:rPr lang="en-US" dirty="0" smtClean="0"/>
              <a:t>(B) Unrecovered indirect costs may be included as part of cost-sharing or matching only with prior approval of Agency</a:t>
            </a:r>
          </a:p>
          <a:p>
            <a:pPr eaLnBrk="1" hangingPunct="1">
              <a:defRPr/>
            </a:pPr>
            <a:r>
              <a:rPr lang="en-US" dirty="0" smtClean="0"/>
              <a:t>(C),(D), (E), (F),(G), (H) – how to delineate value of various contributions</a:t>
            </a:r>
          </a:p>
          <a:p>
            <a:pPr eaLnBrk="1" hangingPunct="1">
              <a:buFont typeface="Wingdings 2" pitchFamily="18" charset="2"/>
              <a:buNone/>
              <a:defRPr/>
            </a:pPr>
            <a:r>
              <a:rPr lang="en-US" b="1" dirty="0" smtClean="0"/>
              <a:t>215.25 Revision of Budget and Program Plans:</a:t>
            </a:r>
          </a:p>
          <a:p>
            <a:pPr eaLnBrk="1" hangingPunct="1">
              <a:defRPr/>
            </a:pPr>
            <a:r>
              <a:rPr lang="en-US" dirty="0" smtClean="0"/>
              <a:t>(B) Recipients are required to report deviations from budget and program plans, and request prior approvals for:</a:t>
            </a:r>
          </a:p>
          <a:p>
            <a:pPr lvl="1" eaLnBrk="1" hangingPunct="1">
              <a:defRPr/>
            </a:pPr>
            <a:r>
              <a:rPr lang="en-US" dirty="0" smtClean="0"/>
              <a:t>Changes in scope, objective, or key personnel (and/or effort, &gt;25%), direct to indirect costs, training allowances, subcontracting, etc.</a:t>
            </a:r>
          </a:p>
          <a:p>
            <a:pPr eaLnBrk="1" hangingPunct="1">
              <a:defRPr/>
            </a:pPr>
            <a:endParaRPr lang="en-US" dirty="0" smtClean="0"/>
          </a:p>
        </p:txBody>
      </p:sp>
      <p:pic>
        <p:nvPicPr>
          <p:cNvPr id="32771" name="Picture 6" descr="umbc_logo"/>
          <p:cNvPicPr>
            <a:picLocks noChangeAspect="1" noChangeArrowheads="1"/>
          </p:cNvPicPr>
          <p:nvPr/>
        </p:nvPicPr>
        <p:blipFill>
          <a:blip r:embed="rId3"/>
          <a:srcRect/>
          <a:stretch>
            <a:fillRect/>
          </a:stretch>
        </p:blipFill>
        <p:spPr bwMode="auto">
          <a:xfrm>
            <a:off x="5848350" y="6019800"/>
            <a:ext cx="2914650"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idx="4294967295"/>
          </p:nvPr>
        </p:nvSpPr>
        <p:spPr bwMode="auto">
          <a:xfrm>
            <a:off x="304800" y="152400"/>
            <a:ext cx="8686800" cy="838200"/>
          </a:xfrm>
        </p:spPr>
        <p:txBody>
          <a:bodyPr wrap="square" lIns="91440" tIns="45720" rIns="91440" bIns="45720" numCol="1" anchorCtr="0" compatLnSpc="1">
            <a:prstTxWarp prst="textNoShape">
              <a:avLst/>
            </a:prstTxWarp>
            <a:normAutofit fontScale="90000"/>
          </a:bodyPr>
          <a:lstStyle/>
          <a:p>
            <a:pPr eaLnBrk="1" hangingPunct="1">
              <a:defRPr/>
            </a:pPr>
            <a:r>
              <a:rPr lang="en-US" cap="none" dirty="0" smtClean="0">
                <a:effectLst/>
              </a:rPr>
              <a:t>What are the Financial and Program Management Standards? (cont’d)</a:t>
            </a:r>
          </a:p>
        </p:txBody>
      </p:sp>
      <p:sp>
        <p:nvSpPr>
          <p:cNvPr id="27651" name="Rectangle 3"/>
          <p:cNvSpPr>
            <a:spLocks noGrp="1"/>
          </p:cNvSpPr>
          <p:nvPr>
            <p:ph type="body" idx="4294967295"/>
          </p:nvPr>
        </p:nvSpPr>
        <p:spPr/>
        <p:txBody>
          <a:bodyPr>
            <a:normAutofit fontScale="85000" lnSpcReduction="10000"/>
          </a:bodyPr>
          <a:lstStyle/>
          <a:p>
            <a:pPr eaLnBrk="1" hangingPunct="1">
              <a:buFont typeface="Wingdings 2" pitchFamily="18" charset="2"/>
              <a:buNone/>
              <a:defRPr/>
            </a:pPr>
            <a:r>
              <a:rPr lang="en-US" b="1" dirty="0" smtClean="0"/>
              <a:t>215.27 Allowable Costs </a:t>
            </a:r>
            <a:r>
              <a:rPr lang="en-US" dirty="0" smtClean="0"/>
              <a:t>– </a:t>
            </a:r>
          </a:p>
          <a:p>
            <a:pPr eaLnBrk="1" hangingPunct="1">
              <a:defRPr/>
            </a:pPr>
            <a:r>
              <a:rPr lang="en-US" dirty="0" smtClean="0"/>
              <a:t>Recipient needs to follow applicable cost principles</a:t>
            </a:r>
          </a:p>
          <a:p>
            <a:pPr eaLnBrk="1" hangingPunct="1">
              <a:defRPr/>
            </a:pPr>
            <a:r>
              <a:rPr lang="en-US" dirty="0" smtClean="0"/>
              <a:t>UMBC – must follow OMB Circular A-21 (a.k.a. 2 CFR 220) “Cost Principles for Educational Institutions”</a:t>
            </a:r>
          </a:p>
          <a:p>
            <a:pPr eaLnBrk="1" hangingPunct="1">
              <a:buFont typeface="Wingdings 2" pitchFamily="18" charset="2"/>
              <a:buNone/>
              <a:defRPr/>
            </a:pPr>
            <a:r>
              <a:rPr lang="en-US" b="1" dirty="0" smtClean="0"/>
              <a:t>215.28 Period of Availability of Funds</a:t>
            </a:r>
          </a:p>
          <a:p>
            <a:pPr eaLnBrk="1" hangingPunct="1">
              <a:defRPr/>
            </a:pPr>
            <a:r>
              <a:rPr lang="en-US" dirty="0" smtClean="0"/>
              <a:t>“Where a funding period is specified, a recipient may charge to the grant only allowable costs resulting from obligations incurred during the funding period and any pre-award costs authorized by the Federal awarding agency”</a:t>
            </a:r>
          </a:p>
        </p:txBody>
      </p:sp>
      <p:pic>
        <p:nvPicPr>
          <p:cNvPr id="33795" name="Picture 6" descr="umbc_logo"/>
          <p:cNvPicPr>
            <a:picLocks noChangeAspect="1" noChangeArrowheads="1"/>
          </p:cNvPicPr>
          <p:nvPr/>
        </p:nvPicPr>
        <p:blipFill>
          <a:blip r:embed="rId3"/>
          <a:srcRect/>
          <a:stretch>
            <a:fillRect/>
          </a:stretch>
        </p:blipFill>
        <p:spPr bwMode="auto">
          <a:xfrm>
            <a:off x="5848350" y="6019800"/>
            <a:ext cx="2914650"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p:cNvSpPr>
          <p:nvPr>
            <p:ph type="title" idx="4294967295"/>
          </p:nvPr>
        </p:nvSpPr>
        <p:spPr bwMode="auto">
          <a:xfrm>
            <a:off x="304800" y="152400"/>
            <a:ext cx="8686800" cy="838200"/>
          </a:xfrm>
          <a:noFill/>
        </p:spPr>
        <p:txBody>
          <a:bodyPr wrap="square" lIns="91440" tIns="45720" rIns="91440" bIns="45720" numCol="1" anchorCtr="0" compatLnSpc="1">
            <a:prstTxWarp prst="textNoShape">
              <a:avLst/>
            </a:prstTxWarp>
          </a:bodyPr>
          <a:lstStyle/>
          <a:p>
            <a:pPr eaLnBrk="1" hangingPunct="1"/>
            <a:r>
              <a:rPr lang="en-US" cap="none" smtClean="0">
                <a:effectLst/>
              </a:rPr>
              <a:t>What are the property standards?</a:t>
            </a:r>
          </a:p>
        </p:txBody>
      </p:sp>
      <p:sp>
        <p:nvSpPr>
          <p:cNvPr id="27651" name="Rectangle 3"/>
          <p:cNvSpPr>
            <a:spLocks noGrp="1"/>
          </p:cNvSpPr>
          <p:nvPr>
            <p:ph type="body" idx="4294967295"/>
          </p:nvPr>
        </p:nvSpPr>
        <p:spPr/>
        <p:txBody>
          <a:bodyPr>
            <a:normAutofit fontScale="70000" lnSpcReduction="20000"/>
          </a:bodyPr>
          <a:lstStyle/>
          <a:p>
            <a:pPr eaLnBrk="1" hangingPunct="1">
              <a:buFont typeface="Wingdings 2" pitchFamily="18" charset="2"/>
              <a:buNone/>
              <a:defRPr/>
            </a:pPr>
            <a:r>
              <a:rPr lang="en-US" dirty="0" smtClean="0"/>
              <a:t>215.30 Purpose of property standards</a:t>
            </a:r>
          </a:p>
          <a:p>
            <a:pPr eaLnBrk="1" hangingPunct="1">
              <a:defRPr/>
            </a:pPr>
            <a:r>
              <a:rPr lang="en-US" dirty="0" smtClean="0"/>
              <a:t>To set forth uniform standards governing management and disposition of property furnished by the Federal Government whose costs was charged to a project support by a Federal award</a:t>
            </a:r>
          </a:p>
          <a:p>
            <a:pPr eaLnBrk="1" hangingPunct="1">
              <a:buFont typeface="Wingdings 2" pitchFamily="18" charset="2"/>
              <a:buNone/>
              <a:defRPr/>
            </a:pPr>
            <a:r>
              <a:rPr lang="en-US" dirty="0" smtClean="0"/>
              <a:t>215.31 Insurance coverage</a:t>
            </a:r>
          </a:p>
          <a:p>
            <a:pPr eaLnBrk="1" hangingPunct="1">
              <a:defRPr/>
            </a:pPr>
            <a:r>
              <a:rPr lang="en-US" dirty="0" smtClean="0"/>
              <a:t>Recipient needs to provide at least equivalent coverage for federal property as it would its own</a:t>
            </a:r>
          </a:p>
          <a:p>
            <a:pPr eaLnBrk="1" hangingPunct="1">
              <a:buFont typeface="Wingdings 2" pitchFamily="18" charset="2"/>
              <a:buNone/>
              <a:defRPr/>
            </a:pPr>
            <a:r>
              <a:rPr lang="en-US" dirty="0" smtClean="0"/>
              <a:t>215.32 Real Property</a:t>
            </a:r>
          </a:p>
          <a:p>
            <a:pPr eaLnBrk="1" hangingPunct="1">
              <a:defRPr/>
            </a:pPr>
            <a:r>
              <a:rPr lang="en-US" dirty="0" smtClean="0"/>
              <a:t>Federal awarding agencies shall prescribe requirements that include the following:</a:t>
            </a:r>
          </a:p>
          <a:p>
            <a:pPr lvl="1" eaLnBrk="1" hangingPunct="1">
              <a:defRPr/>
            </a:pPr>
            <a:r>
              <a:rPr lang="en-US" dirty="0" smtClean="0"/>
              <a:t>Title to property to remain with recipient</a:t>
            </a:r>
          </a:p>
          <a:p>
            <a:pPr lvl="1" eaLnBrk="1" hangingPunct="1">
              <a:defRPr/>
            </a:pPr>
            <a:r>
              <a:rPr lang="en-US" dirty="0" smtClean="0"/>
              <a:t>Recipient shall obtain written approval for its use on other projects</a:t>
            </a:r>
          </a:p>
          <a:p>
            <a:pPr lvl="1" eaLnBrk="1" hangingPunct="1">
              <a:defRPr/>
            </a:pPr>
            <a:r>
              <a:rPr lang="en-US" dirty="0" smtClean="0"/>
              <a:t>Disposition instructions</a:t>
            </a:r>
          </a:p>
          <a:p>
            <a:pPr eaLnBrk="1" hangingPunct="1">
              <a:buFont typeface="Wingdings 2" pitchFamily="18" charset="2"/>
              <a:buNone/>
              <a:defRPr/>
            </a:pPr>
            <a:endParaRPr lang="en-US" dirty="0" smtClean="0"/>
          </a:p>
        </p:txBody>
      </p:sp>
      <p:pic>
        <p:nvPicPr>
          <p:cNvPr id="34819" name="Picture 6" descr="umbc_logo"/>
          <p:cNvPicPr>
            <a:picLocks noChangeAspect="1" noChangeArrowheads="1"/>
          </p:cNvPicPr>
          <p:nvPr/>
        </p:nvPicPr>
        <p:blipFill>
          <a:blip r:embed="rId3"/>
          <a:srcRect/>
          <a:stretch>
            <a:fillRect/>
          </a:stretch>
        </p:blipFill>
        <p:spPr bwMode="auto">
          <a:xfrm>
            <a:off x="5848350" y="6019800"/>
            <a:ext cx="2914650"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eaLnBrk="1" hangingPunct="1"/>
            <a:r>
              <a:rPr lang="en-US" cap="none" smtClean="0">
                <a:effectLst/>
              </a:rPr>
              <a:t>What are the property standards? (cont’d)	</a:t>
            </a:r>
          </a:p>
        </p:txBody>
      </p:sp>
      <p:sp>
        <p:nvSpPr>
          <p:cNvPr id="30723" name="Rectangle 3"/>
          <p:cNvSpPr>
            <a:spLocks noGrp="1"/>
          </p:cNvSpPr>
          <p:nvPr>
            <p:ph type="body" idx="4294967295"/>
          </p:nvPr>
        </p:nvSpPr>
        <p:spPr/>
        <p:txBody>
          <a:bodyPr>
            <a:normAutofit fontScale="55000" lnSpcReduction="20000"/>
          </a:bodyPr>
          <a:lstStyle/>
          <a:p>
            <a:pPr eaLnBrk="1" hangingPunct="1">
              <a:buFont typeface="Wingdings 2" pitchFamily="18" charset="2"/>
              <a:buNone/>
              <a:defRPr/>
            </a:pPr>
            <a:r>
              <a:rPr lang="en-US" dirty="0" smtClean="0"/>
              <a:t>215.34 Equipment</a:t>
            </a:r>
          </a:p>
          <a:p>
            <a:pPr eaLnBrk="1" hangingPunct="1">
              <a:defRPr/>
            </a:pPr>
            <a:r>
              <a:rPr lang="en-US" dirty="0" smtClean="0"/>
              <a:t>(A) title to equipment shall vest in recipient</a:t>
            </a:r>
          </a:p>
          <a:p>
            <a:pPr eaLnBrk="1" hangingPunct="1">
              <a:defRPr/>
            </a:pPr>
            <a:r>
              <a:rPr lang="en-US" dirty="0" smtClean="0"/>
              <a:t>(B) if used by outside orgs., fee must be at least the minimum charged in private industry</a:t>
            </a:r>
          </a:p>
          <a:p>
            <a:pPr eaLnBrk="1" hangingPunct="1">
              <a:defRPr/>
            </a:pPr>
            <a:r>
              <a:rPr lang="en-US" dirty="0" smtClean="0"/>
              <a:t>(C) when use for equipment expires, the equipment is to be used on other federally sponsored projects, first by other projects supported from same funding agency</a:t>
            </a:r>
          </a:p>
          <a:p>
            <a:pPr eaLnBrk="1" hangingPunct="1">
              <a:defRPr/>
            </a:pPr>
            <a:r>
              <a:rPr lang="en-US" dirty="0" smtClean="0"/>
              <a:t>(E) “When acquiring replacement equipment, the recipient may use the equipment to be replaced as trade-in or sell the equipment and use the proceeds to offset the costs of the replacement equipment…”</a:t>
            </a:r>
          </a:p>
          <a:p>
            <a:pPr eaLnBrk="1" hangingPunct="1">
              <a:defRPr/>
            </a:pPr>
            <a:r>
              <a:rPr lang="en-US" dirty="0" smtClean="0"/>
              <a:t>(F.1) Equipment records should include (among other information):</a:t>
            </a:r>
          </a:p>
          <a:p>
            <a:pPr lvl="1" eaLnBrk="1" hangingPunct="1">
              <a:defRPr/>
            </a:pPr>
            <a:r>
              <a:rPr lang="en-US" dirty="0" smtClean="0"/>
              <a:t>Description</a:t>
            </a:r>
          </a:p>
          <a:p>
            <a:pPr lvl="1" eaLnBrk="1" hangingPunct="1">
              <a:defRPr/>
            </a:pPr>
            <a:r>
              <a:rPr lang="en-US" dirty="0" smtClean="0"/>
              <a:t>Serial number</a:t>
            </a:r>
          </a:p>
          <a:p>
            <a:pPr lvl="1" eaLnBrk="1" hangingPunct="1">
              <a:defRPr/>
            </a:pPr>
            <a:r>
              <a:rPr lang="en-US" dirty="0" smtClean="0"/>
              <a:t>Source</a:t>
            </a:r>
          </a:p>
          <a:p>
            <a:pPr lvl="1" eaLnBrk="1" hangingPunct="1">
              <a:defRPr/>
            </a:pPr>
            <a:r>
              <a:rPr lang="en-US" dirty="0" smtClean="0"/>
              <a:t>Acquisition date</a:t>
            </a:r>
          </a:p>
          <a:p>
            <a:pPr lvl="1" eaLnBrk="1" hangingPunct="1">
              <a:defRPr/>
            </a:pPr>
            <a:r>
              <a:rPr lang="en-US" dirty="0" smtClean="0"/>
              <a:t>Location and condition</a:t>
            </a:r>
          </a:p>
          <a:p>
            <a:pPr lvl="1" eaLnBrk="1" hangingPunct="1">
              <a:defRPr/>
            </a:pPr>
            <a:r>
              <a:rPr lang="en-US" dirty="0" smtClean="0"/>
              <a:t>Unit acquisition cost </a:t>
            </a:r>
          </a:p>
          <a:p>
            <a:pPr lvl="1" eaLnBrk="1" hangingPunct="1">
              <a:defRPr/>
            </a:pPr>
            <a:r>
              <a:rPr lang="en-US" dirty="0" smtClean="0"/>
              <a:t>Disposition data</a:t>
            </a:r>
          </a:p>
          <a:p>
            <a:pPr eaLnBrk="1" hangingPunct="1">
              <a:defRPr/>
            </a:pPr>
            <a:endParaRPr lang="en-US" dirty="0" smtClean="0"/>
          </a:p>
        </p:txBody>
      </p:sp>
      <p:pic>
        <p:nvPicPr>
          <p:cNvPr id="35843" name="Picture 6" descr="umbc_logo"/>
          <p:cNvPicPr>
            <a:picLocks noChangeAspect="1" noChangeArrowheads="1"/>
          </p:cNvPicPr>
          <p:nvPr/>
        </p:nvPicPr>
        <p:blipFill>
          <a:blip r:embed="rId3"/>
          <a:srcRect/>
          <a:stretch>
            <a:fillRect/>
          </a:stretch>
        </p:blipFill>
        <p:spPr bwMode="auto">
          <a:xfrm>
            <a:off x="5848350" y="6019800"/>
            <a:ext cx="2914650"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9"/>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eaLnBrk="1" hangingPunct="1"/>
            <a:r>
              <a:rPr lang="en-US" cap="none" smtClean="0">
                <a:effectLst/>
              </a:rPr>
              <a:t>2 CFR PART 215 – Course Overview</a:t>
            </a:r>
          </a:p>
        </p:txBody>
      </p:sp>
      <p:sp>
        <p:nvSpPr>
          <p:cNvPr id="29706" name="Rectangle 10"/>
          <p:cNvSpPr>
            <a:spLocks noGrp="1"/>
          </p:cNvSpPr>
          <p:nvPr>
            <p:ph type="body" idx="4294967295"/>
          </p:nvPr>
        </p:nvSpPr>
        <p:spPr>
          <a:xfrm>
            <a:off x="304800" y="1524000"/>
            <a:ext cx="8686800" cy="4525963"/>
          </a:xfrm>
        </p:spPr>
        <p:txBody>
          <a:bodyPr>
            <a:normAutofit fontScale="92500" lnSpcReduction="20000"/>
          </a:bodyPr>
          <a:lstStyle/>
          <a:p>
            <a:pPr eaLnBrk="1" hangingPunct="1">
              <a:defRPr/>
            </a:pPr>
            <a:r>
              <a:rPr lang="en-US" b="1" dirty="0" smtClean="0">
                <a:solidFill>
                  <a:srgbClr val="FF0000"/>
                </a:solidFill>
              </a:rPr>
              <a:t>Section A – Introduction to 2 CFR Part 215</a:t>
            </a:r>
          </a:p>
          <a:p>
            <a:pPr eaLnBrk="1" hangingPunct="1">
              <a:defRPr/>
            </a:pPr>
            <a:endParaRPr lang="en-US" b="1" dirty="0" smtClean="0">
              <a:solidFill>
                <a:srgbClr val="FF0000"/>
              </a:solidFill>
            </a:endParaRPr>
          </a:p>
          <a:p>
            <a:pPr eaLnBrk="1" hangingPunct="1">
              <a:defRPr/>
            </a:pPr>
            <a:r>
              <a:rPr lang="en-US" b="1" dirty="0" smtClean="0">
                <a:solidFill>
                  <a:srgbClr val="FF0000"/>
                </a:solidFill>
              </a:rPr>
              <a:t>Section B – Pre-Award Requirements</a:t>
            </a:r>
          </a:p>
          <a:p>
            <a:pPr eaLnBrk="1" hangingPunct="1">
              <a:defRPr/>
            </a:pPr>
            <a:endParaRPr lang="en-US" b="1" dirty="0" smtClean="0">
              <a:solidFill>
                <a:srgbClr val="FF0000"/>
              </a:solidFill>
            </a:endParaRPr>
          </a:p>
          <a:p>
            <a:pPr eaLnBrk="1" hangingPunct="1">
              <a:defRPr/>
            </a:pPr>
            <a:r>
              <a:rPr lang="en-US" b="1" dirty="0" smtClean="0">
                <a:solidFill>
                  <a:srgbClr val="FF0000"/>
                </a:solidFill>
              </a:rPr>
              <a:t>Section C – Post-Award Requirements</a:t>
            </a:r>
          </a:p>
          <a:p>
            <a:pPr eaLnBrk="1" hangingPunct="1">
              <a:defRPr/>
            </a:pPr>
            <a:endParaRPr lang="en-US" b="1" dirty="0" smtClean="0">
              <a:solidFill>
                <a:srgbClr val="FF0000"/>
              </a:solidFill>
            </a:endParaRPr>
          </a:p>
          <a:p>
            <a:pPr eaLnBrk="1" hangingPunct="1">
              <a:defRPr/>
            </a:pPr>
            <a:r>
              <a:rPr lang="en-US" b="1" dirty="0" smtClean="0">
                <a:solidFill>
                  <a:srgbClr val="FF0000"/>
                </a:solidFill>
              </a:rPr>
              <a:t>Section D – After-the-Award Requirements</a:t>
            </a:r>
          </a:p>
          <a:p>
            <a:pPr eaLnBrk="1" hangingPunct="1">
              <a:defRPr/>
            </a:pPr>
            <a:endParaRPr lang="en-US" b="1" dirty="0" smtClean="0">
              <a:solidFill>
                <a:srgbClr val="FF0000"/>
              </a:solidFill>
            </a:endParaRPr>
          </a:p>
          <a:p>
            <a:pPr eaLnBrk="1" hangingPunct="1">
              <a:defRPr/>
            </a:pPr>
            <a:r>
              <a:rPr lang="en-US" b="1" dirty="0" smtClean="0">
                <a:solidFill>
                  <a:srgbClr val="FF0000"/>
                </a:solidFill>
              </a:rPr>
              <a:t>Section E – Additional Resources</a:t>
            </a:r>
          </a:p>
        </p:txBody>
      </p:sp>
      <p:sp>
        <p:nvSpPr>
          <p:cNvPr id="5" name="Slide Number Placeholder 5"/>
          <p:cNvSpPr>
            <a:spLocks noGrp="1"/>
          </p:cNvSpPr>
          <p:nvPr>
            <p:ph type="sldNum" sz="quarter" idx="12"/>
          </p:nvPr>
        </p:nvSpPr>
        <p:spPr/>
        <p:txBody>
          <a:bodyPr/>
          <a:lstStyle/>
          <a:p>
            <a:pPr>
              <a:defRPr/>
            </a:pPr>
            <a:fld id="{14393300-BB4B-4804-AA02-F04164E17E70}" type="slidenum">
              <a:rPr lang="en-US"/>
              <a:pPr>
                <a:defRPr/>
              </a:pPr>
              <a:t>2</a:t>
            </a:fld>
            <a:endParaRPr lang="en-US"/>
          </a:p>
        </p:txBody>
      </p:sp>
      <p:pic>
        <p:nvPicPr>
          <p:cNvPr id="18436" name="Picture 6" descr="umbc_logo"/>
          <p:cNvPicPr>
            <a:picLocks noChangeAspect="1" noChangeArrowheads="1"/>
          </p:cNvPicPr>
          <p:nvPr/>
        </p:nvPicPr>
        <p:blipFill>
          <a:blip r:embed="rId3"/>
          <a:srcRect/>
          <a:stretch>
            <a:fillRect/>
          </a:stretch>
        </p:blipFill>
        <p:spPr bwMode="auto">
          <a:xfrm>
            <a:off x="5848350" y="6019800"/>
            <a:ext cx="2914650" cy="714375"/>
          </a:xfrm>
          <a:prstGeom prst="rect">
            <a:avLst/>
          </a:prstGeom>
          <a:noFill/>
          <a:ln w="9525">
            <a:noFill/>
            <a:miter lim="800000"/>
            <a:headEnd/>
            <a:tailEnd/>
          </a:ln>
        </p:spPr>
      </p:pic>
      <p:sp>
        <p:nvSpPr>
          <p:cNvPr id="18437" name="Rectangle 3"/>
          <p:cNvSpPr>
            <a:spLocks noChangeArrowheads="1"/>
          </p:cNvSpPr>
          <p:nvPr/>
        </p:nvSpPr>
        <p:spPr bwMode="auto">
          <a:xfrm>
            <a:off x="304800" y="1554163"/>
            <a:ext cx="8686800" cy="4525962"/>
          </a:xfrm>
          <a:prstGeom prst="rect">
            <a:avLst/>
          </a:prstGeom>
          <a:noFill/>
          <a:ln w="9525">
            <a:noFill/>
            <a:miter lim="800000"/>
            <a:headEnd/>
            <a:tailEnd/>
          </a:ln>
        </p:spPr>
        <p:txBody>
          <a:bodyPr/>
          <a:lstStyle/>
          <a:p>
            <a:pPr marL="342900" indent="-342900">
              <a:spcBef>
                <a:spcPct val="20000"/>
              </a:spcBef>
              <a:buClr>
                <a:schemeClr val="accent1"/>
              </a:buClr>
              <a:buSzPct val="70000"/>
              <a:buFont typeface="Wingdings 2" pitchFamily="18" charset="2"/>
              <a:buChar char=""/>
            </a:pPr>
            <a:endParaRPr lang="en-US" sz="3200">
              <a:solidFill>
                <a:schemeClr val="tx2"/>
              </a:solidFill>
              <a:latin typeface="Franklin Gothic Book"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cap="none" dirty="0" smtClean="0">
                <a:effectLst/>
              </a:rPr>
              <a:t>What are the property standards? (cont’d)</a:t>
            </a:r>
            <a:endParaRPr lang="en-US" cap="none" dirty="0"/>
          </a:p>
        </p:txBody>
      </p:sp>
      <p:sp>
        <p:nvSpPr>
          <p:cNvPr id="3" name="Content Placeholder 2"/>
          <p:cNvSpPr>
            <a:spLocks noGrp="1"/>
          </p:cNvSpPr>
          <p:nvPr>
            <p:ph idx="1"/>
          </p:nvPr>
        </p:nvSpPr>
        <p:spPr/>
        <p:txBody>
          <a:bodyPr>
            <a:normAutofit fontScale="77500" lnSpcReduction="20000"/>
          </a:bodyPr>
          <a:lstStyle/>
          <a:p>
            <a:pPr>
              <a:buFont typeface="Wingdings 2" pitchFamily="18" charset="2"/>
              <a:buNone/>
              <a:defRPr/>
            </a:pPr>
            <a:r>
              <a:rPr lang="en-US" dirty="0" smtClean="0"/>
              <a:t>215.35 Supplies and other expendable property</a:t>
            </a:r>
          </a:p>
          <a:p>
            <a:pPr>
              <a:defRPr/>
            </a:pPr>
            <a:r>
              <a:rPr lang="en-US" dirty="0" smtClean="0"/>
              <a:t>(A) title to supplies vest in recipient, if leftover supplies exceed $5K and can not be used on other projects (federal and non-federal), then recipient must reimburse the Fed.</a:t>
            </a:r>
          </a:p>
          <a:p>
            <a:pPr>
              <a:buFont typeface="Wingdings 2" pitchFamily="18" charset="2"/>
              <a:buNone/>
              <a:defRPr/>
            </a:pPr>
            <a:r>
              <a:rPr lang="en-US" dirty="0" smtClean="0"/>
              <a:t>215.36 Intangible Property</a:t>
            </a:r>
          </a:p>
          <a:p>
            <a:pPr>
              <a:defRPr/>
            </a:pPr>
            <a:r>
              <a:rPr lang="en-US" dirty="0" smtClean="0"/>
              <a:t>(A) “The recipient may copyright any work that is subject to copyright and was developed, or for which ownership was purchased, under an award. The Federal awarding agency (</a:t>
            </a:r>
            <a:r>
              <a:rPr lang="en-US" dirty="0" err="1" smtClean="0"/>
              <a:t>ies</a:t>
            </a:r>
            <a:r>
              <a:rPr lang="en-US" dirty="0" smtClean="0"/>
              <a:t>) reserve a royalty-free, nonexclusive and irrevocable right to reproduce, publish or otherwise use the work for Federal purposes, and to authorize others to do so.”</a:t>
            </a:r>
          </a:p>
          <a:p>
            <a:pPr>
              <a:defRPr/>
            </a:pPr>
            <a:r>
              <a:rPr lang="en-US" dirty="0" smtClean="0"/>
              <a:t>(B), (C), (D), (E) – patent rights, FOIA responsibilities, etc. for Agency and recipient</a:t>
            </a:r>
            <a:endParaRPr lang="en-US" dirty="0"/>
          </a:p>
        </p:txBody>
      </p:sp>
      <p:sp>
        <p:nvSpPr>
          <p:cNvPr id="4" name="Slide Number Placeholder 3"/>
          <p:cNvSpPr>
            <a:spLocks noGrp="1"/>
          </p:cNvSpPr>
          <p:nvPr>
            <p:ph type="sldNum" sz="quarter" idx="12"/>
          </p:nvPr>
        </p:nvSpPr>
        <p:spPr/>
        <p:txBody>
          <a:bodyPr/>
          <a:lstStyle/>
          <a:p>
            <a:pPr>
              <a:defRPr/>
            </a:pPr>
            <a:fld id="{72259526-E722-48DE-986A-8C49FF95A2C3}"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cap="none" dirty="0" smtClean="0">
                <a:effectLst/>
              </a:rPr>
              <a:t>What are the procurement standards?</a:t>
            </a:r>
            <a:endParaRPr lang="en-US" dirty="0"/>
          </a:p>
        </p:txBody>
      </p:sp>
      <p:sp>
        <p:nvSpPr>
          <p:cNvPr id="3" name="Content Placeholder 2"/>
          <p:cNvSpPr>
            <a:spLocks noGrp="1"/>
          </p:cNvSpPr>
          <p:nvPr>
            <p:ph idx="1"/>
          </p:nvPr>
        </p:nvSpPr>
        <p:spPr/>
        <p:txBody>
          <a:bodyPr>
            <a:normAutofit fontScale="55000" lnSpcReduction="20000"/>
          </a:bodyPr>
          <a:lstStyle/>
          <a:p>
            <a:pPr>
              <a:buFont typeface="Wingdings 2" pitchFamily="18" charset="2"/>
              <a:buNone/>
              <a:defRPr/>
            </a:pPr>
            <a:r>
              <a:rPr lang="en-US" dirty="0" smtClean="0"/>
              <a:t>215.44 Procurement Procedures</a:t>
            </a:r>
          </a:p>
          <a:p>
            <a:pPr>
              <a:defRPr/>
            </a:pPr>
            <a:r>
              <a:rPr lang="en-US" dirty="0" smtClean="0"/>
              <a:t>(A) Recipients shall establish written procurement procedures</a:t>
            </a:r>
          </a:p>
          <a:p>
            <a:pPr>
              <a:defRPr/>
            </a:pPr>
            <a:r>
              <a:rPr lang="en-US" dirty="0" smtClean="0"/>
              <a:t>(A.3.I-VI) Recipient solicitations for goods and services should include (among others):</a:t>
            </a:r>
          </a:p>
          <a:p>
            <a:pPr lvl="1">
              <a:defRPr/>
            </a:pPr>
            <a:r>
              <a:rPr lang="en-US" dirty="0" smtClean="0"/>
              <a:t>Clear description of the technical requirements  for the material, product or service to be procured</a:t>
            </a:r>
          </a:p>
          <a:p>
            <a:pPr lvl="1">
              <a:defRPr/>
            </a:pPr>
            <a:r>
              <a:rPr lang="en-US" dirty="0" smtClean="0"/>
              <a:t>Requirements for the bidder and evaluation criteria</a:t>
            </a:r>
          </a:p>
          <a:p>
            <a:pPr lvl="1">
              <a:defRPr/>
            </a:pPr>
            <a:r>
              <a:rPr lang="en-US" dirty="0" smtClean="0"/>
              <a:t>Preference for “green” products and services</a:t>
            </a:r>
          </a:p>
          <a:p>
            <a:pPr>
              <a:defRPr/>
            </a:pPr>
            <a:r>
              <a:rPr lang="en-US" dirty="0" smtClean="0"/>
              <a:t>(B) Recipient shall make efforts to utilize small business, minority-owned firms, and women’s business enterprises whenever possible</a:t>
            </a:r>
          </a:p>
          <a:p>
            <a:pPr>
              <a:defRPr/>
            </a:pPr>
            <a:r>
              <a:rPr lang="en-US" dirty="0" smtClean="0"/>
              <a:t>(C) Recipient shall determine which procuring instrument to use (fixed-price contracts, cost-reimbursable contracts, purchase orders) in the best interest of the program</a:t>
            </a:r>
          </a:p>
          <a:p>
            <a:pPr>
              <a:defRPr/>
            </a:pPr>
            <a:r>
              <a:rPr lang="en-US" dirty="0" smtClean="0"/>
              <a:t>(D) Procurements should only be made with responsible contractors who possess the ability to perform, have a good history, and have technical/financial resources</a:t>
            </a:r>
          </a:p>
          <a:p>
            <a:pPr>
              <a:defRPr/>
            </a:pPr>
            <a:r>
              <a:rPr lang="en-US" dirty="0" smtClean="0"/>
              <a:t>(E) Circumstances when consultation with Federal awarding agency should be sought regarding the procurement</a:t>
            </a:r>
            <a:endParaRPr lang="en-US" dirty="0"/>
          </a:p>
        </p:txBody>
      </p:sp>
      <p:sp>
        <p:nvSpPr>
          <p:cNvPr id="4" name="Slide Number Placeholder 3"/>
          <p:cNvSpPr>
            <a:spLocks noGrp="1"/>
          </p:cNvSpPr>
          <p:nvPr>
            <p:ph type="sldNum" sz="quarter" idx="12"/>
          </p:nvPr>
        </p:nvSpPr>
        <p:spPr/>
        <p:txBody>
          <a:bodyPr/>
          <a:lstStyle/>
          <a:p>
            <a:pPr>
              <a:defRPr/>
            </a:pPr>
            <a:fld id="{7574A960-6221-434E-AF14-76DF86366711}"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cap="none" dirty="0" smtClean="0">
                <a:effectLst/>
              </a:rPr>
              <a:t>What are the procurement standards? (cont’d)</a:t>
            </a:r>
            <a:endParaRPr lang="en-US" dirty="0"/>
          </a:p>
        </p:txBody>
      </p:sp>
      <p:sp>
        <p:nvSpPr>
          <p:cNvPr id="3" name="Content Placeholder 2"/>
          <p:cNvSpPr>
            <a:spLocks noGrp="1"/>
          </p:cNvSpPr>
          <p:nvPr>
            <p:ph idx="1"/>
          </p:nvPr>
        </p:nvSpPr>
        <p:spPr/>
        <p:txBody>
          <a:bodyPr>
            <a:normAutofit fontScale="62500" lnSpcReduction="20000"/>
          </a:bodyPr>
          <a:lstStyle/>
          <a:p>
            <a:pPr>
              <a:buFont typeface="Wingdings 2" pitchFamily="18" charset="2"/>
              <a:buNone/>
              <a:defRPr/>
            </a:pPr>
            <a:r>
              <a:rPr lang="en-US" dirty="0" smtClean="0"/>
              <a:t>215.45 Cost and Price Analysis – “Some form of cost or price analysis shall be made and documented in the procurement files in connection with every procurement action.”</a:t>
            </a:r>
          </a:p>
          <a:p>
            <a:pPr>
              <a:defRPr/>
            </a:pPr>
            <a:r>
              <a:rPr lang="en-US" dirty="0" smtClean="0"/>
              <a:t>Price analysis – comparison of price quotations, market price, etc.</a:t>
            </a:r>
          </a:p>
          <a:p>
            <a:pPr>
              <a:defRPr/>
            </a:pPr>
            <a:r>
              <a:rPr lang="en-US" dirty="0" smtClean="0"/>
              <a:t>Cost analysis – is the “review and evaluation of each element of cost to determine reasonableness, </a:t>
            </a:r>
            <a:r>
              <a:rPr lang="en-US" dirty="0" err="1" smtClean="0"/>
              <a:t>allocability</a:t>
            </a:r>
            <a:r>
              <a:rPr lang="en-US" dirty="0" smtClean="0"/>
              <a:t>, and </a:t>
            </a:r>
            <a:r>
              <a:rPr lang="en-US" dirty="0" err="1" smtClean="0"/>
              <a:t>allowability</a:t>
            </a:r>
            <a:endParaRPr lang="en-US" dirty="0" smtClean="0"/>
          </a:p>
          <a:p>
            <a:pPr>
              <a:buFont typeface="Wingdings 2" pitchFamily="18" charset="2"/>
              <a:buNone/>
              <a:defRPr/>
            </a:pPr>
            <a:r>
              <a:rPr lang="en-US" dirty="0" smtClean="0"/>
              <a:t>215.46 Procurement Records – Procurement records should include:</a:t>
            </a:r>
          </a:p>
          <a:p>
            <a:pPr>
              <a:defRPr/>
            </a:pPr>
            <a:r>
              <a:rPr lang="en-US" dirty="0" smtClean="0"/>
              <a:t>(A) Basis for contractor selection</a:t>
            </a:r>
          </a:p>
          <a:p>
            <a:pPr>
              <a:defRPr/>
            </a:pPr>
            <a:r>
              <a:rPr lang="en-US" dirty="0" smtClean="0"/>
              <a:t>(B) Justification for lack of competition when competitive bids are not obtained</a:t>
            </a:r>
          </a:p>
          <a:p>
            <a:pPr>
              <a:defRPr/>
            </a:pPr>
            <a:r>
              <a:rPr lang="en-US" dirty="0" smtClean="0"/>
              <a:t>(C) Basis for award cost or price</a:t>
            </a:r>
          </a:p>
          <a:p>
            <a:pPr>
              <a:buFont typeface="Wingdings 2" pitchFamily="18" charset="2"/>
              <a:buNone/>
              <a:defRPr/>
            </a:pPr>
            <a:r>
              <a:rPr lang="en-US" dirty="0" smtClean="0"/>
              <a:t>214.47 Contract Administration – “A system for contract administration shall be maintained to ensure contractor conformance with the terms, conditions and specifications of the contract to ensure adequate and timely follow up of all purchases”</a:t>
            </a:r>
            <a:endParaRPr lang="en-US" dirty="0"/>
          </a:p>
        </p:txBody>
      </p:sp>
      <p:sp>
        <p:nvSpPr>
          <p:cNvPr id="4" name="Slide Number Placeholder 3"/>
          <p:cNvSpPr>
            <a:spLocks noGrp="1"/>
          </p:cNvSpPr>
          <p:nvPr>
            <p:ph type="sldNum" sz="quarter" idx="12"/>
          </p:nvPr>
        </p:nvSpPr>
        <p:spPr/>
        <p:txBody>
          <a:bodyPr/>
          <a:lstStyle/>
          <a:p>
            <a:pPr>
              <a:defRPr/>
            </a:pPr>
            <a:fld id="{A1BED753-EFEE-4933-929F-61B4A76DC68F}"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normAutofit fontScale="90000"/>
          </a:bodyPr>
          <a:lstStyle/>
          <a:p>
            <a:pPr>
              <a:defRPr/>
            </a:pPr>
            <a:r>
              <a:rPr lang="en-US" cap="none" dirty="0" smtClean="0">
                <a:effectLst/>
              </a:rPr>
              <a:t>What are the Reporting and Record-Keeping Standards?</a:t>
            </a:r>
            <a:endParaRPr lang="en-US" dirty="0"/>
          </a:p>
        </p:txBody>
      </p:sp>
      <p:sp>
        <p:nvSpPr>
          <p:cNvPr id="39938" name="Content Placeholder 2"/>
          <p:cNvSpPr>
            <a:spLocks noGrp="1"/>
          </p:cNvSpPr>
          <p:nvPr>
            <p:ph idx="1"/>
          </p:nvPr>
        </p:nvSpPr>
        <p:spPr/>
        <p:txBody>
          <a:bodyPr/>
          <a:lstStyle/>
          <a:p>
            <a:pPr>
              <a:buFont typeface="Wingdings 2" pitchFamily="18" charset="2"/>
              <a:buNone/>
            </a:pPr>
            <a:r>
              <a:rPr lang="en-US" smtClean="0"/>
              <a:t>215.50 – Purpose of Reports and Records</a:t>
            </a:r>
          </a:p>
          <a:p>
            <a:pPr>
              <a:buFont typeface="Wingdings 2" pitchFamily="18" charset="2"/>
              <a:buNone/>
            </a:pPr>
            <a:r>
              <a:rPr lang="en-US" smtClean="0"/>
              <a:t>“Sections 215.51 -215.53 set forth the procedures for monitoring and reporting on the recipient’s financial and program performance and the necessary standard reporting forms. They also set forth record retention requirements”</a:t>
            </a:r>
          </a:p>
        </p:txBody>
      </p:sp>
      <p:sp>
        <p:nvSpPr>
          <p:cNvPr id="4" name="Slide Number Placeholder 3"/>
          <p:cNvSpPr>
            <a:spLocks noGrp="1"/>
          </p:cNvSpPr>
          <p:nvPr>
            <p:ph type="sldNum" sz="quarter" idx="12"/>
          </p:nvPr>
        </p:nvSpPr>
        <p:spPr/>
        <p:txBody>
          <a:bodyPr/>
          <a:lstStyle/>
          <a:p>
            <a:pPr>
              <a:defRPr/>
            </a:pPr>
            <a:fld id="{CDF0D37C-BA6A-411E-A6AE-598E2DC69CAA}" type="slidenum">
              <a:rPr lang="en-US" smtClean="0"/>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normAutofit fontScale="90000"/>
          </a:bodyPr>
          <a:lstStyle/>
          <a:p>
            <a:pPr>
              <a:defRPr/>
            </a:pPr>
            <a:r>
              <a:rPr lang="en-US" cap="none" dirty="0" smtClean="0">
                <a:effectLst/>
              </a:rPr>
              <a:t>What are the Reporting and Record-Keeping Standards? (cont’d)</a:t>
            </a:r>
            <a:endParaRPr lang="en-US" dirty="0"/>
          </a:p>
        </p:txBody>
      </p:sp>
      <p:sp>
        <p:nvSpPr>
          <p:cNvPr id="3" name="Content Placeholder 2"/>
          <p:cNvSpPr>
            <a:spLocks noGrp="1"/>
          </p:cNvSpPr>
          <p:nvPr>
            <p:ph idx="1"/>
          </p:nvPr>
        </p:nvSpPr>
        <p:spPr/>
        <p:txBody>
          <a:bodyPr>
            <a:normAutofit fontScale="77500" lnSpcReduction="20000"/>
          </a:bodyPr>
          <a:lstStyle/>
          <a:p>
            <a:pPr>
              <a:buFont typeface="Wingdings 2" pitchFamily="18" charset="2"/>
              <a:buNone/>
              <a:defRPr/>
            </a:pPr>
            <a:r>
              <a:rPr lang="en-US" dirty="0" smtClean="0"/>
              <a:t>215.51 Monitoring and Reporting Program Performance</a:t>
            </a:r>
          </a:p>
          <a:p>
            <a:pPr>
              <a:defRPr/>
            </a:pPr>
            <a:r>
              <a:rPr lang="en-US" dirty="0" smtClean="0"/>
              <a:t>Recipients are responsible for managing and reporting all activity supported by the award (including </a:t>
            </a:r>
            <a:r>
              <a:rPr lang="en-US" dirty="0" err="1" smtClean="0"/>
              <a:t>subawards</a:t>
            </a:r>
            <a:r>
              <a:rPr lang="en-US" dirty="0" smtClean="0"/>
              <a:t>)</a:t>
            </a:r>
          </a:p>
          <a:p>
            <a:pPr>
              <a:defRPr/>
            </a:pPr>
            <a:r>
              <a:rPr lang="en-US" dirty="0" smtClean="0"/>
              <a:t>(A) “Federal Agency shall prescribe the frequency with which the performance reports shall be submitted. Except as provided in 215.51 (F), performance reports shall not be required more frequently than quarterly, or less frequently than annually.”</a:t>
            </a:r>
          </a:p>
          <a:p>
            <a:pPr lvl="1">
              <a:defRPr/>
            </a:pPr>
            <a:r>
              <a:rPr lang="en-US" dirty="0" smtClean="0"/>
              <a:t>Annual reports should be due within 90 days after the grant year</a:t>
            </a:r>
          </a:p>
          <a:p>
            <a:pPr lvl="1">
              <a:defRPr/>
            </a:pPr>
            <a:r>
              <a:rPr lang="en-US" dirty="0" smtClean="0"/>
              <a:t>Quarterly/semi-annual reports shall be due within 30 days after reporting period</a:t>
            </a:r>
          </a:p>
          <a:p>
            <a:pPr lvl="1">
              <a:defRPr/>
            </a:pPr>
            <a:r>
              <a:rPr lang="en-US" dirty="0" smtClean="0"/>
              <a:t>Final performance reports are due 90 days after termination date of award</a:t>
            </a:r>
            <a:endParaRPr lang="en-US" dirty="0"/>
          </a:p>
        </p:txBody>
      </p:sp>
      <p:sp>
        <p:nvSpPr>
          <p:cNvPr id="4" name="Slide Number Placeholder 3"/>
          <p:cNvSpPr>
            <a:spLocks noGrp="1"/>
          </p:cNvSpPr>
          <p:nvPr>
            <p:ph type="sldNum" sz="quarter" idx="12"/>
          </p:nvPr>
        </p:nvSpPr>
        <p:spPr/>
        <p:txBody>
          <a:bodyPr/>
          <a:lstStyle/>
          <a:p>
            <a:pPr>
              <a:defRPr/>
            </a:pPr>
            <a:fld id="{2AF5E9D6-CB5F-40C3-AE5D-4BDB6380777C}"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cap="none" dirty="0" smtClean="0">
                <a:effectLst/>
              </a:rPr>
              <a:t>What are the Reporting and Record-Keeping Standards? (cont’d)</a:t>
            </a:r>
            <a:endParaRPr lang="en-US" dirty="0"/>
          </a:p>
        </p:txBody>
      </p:sp>
      <p:sp>
        <p:nvSpPr>
          <p:cNvPr id="3" name="Content Placeholder 2"/>
          <p:cNvSpPr>
            <a:spLocks noGrp="1"/>
          </p:cNvSpPr>
          <p:nvPr>
            <p:ph idx="1"/>
          </p:nvPr>
        </p:nvSpPr>
        <p:spPr/>
        <p:txBody>
          <a:bodyPr>
            <a:normAutofit fontScale="85000" lnSpcReduction="20000"/>
          </a:bodyPr>
          <a:lstStyle/>
          <a:p>
            <a:pPr>
              <a:defRPr/>
            </a:pPr>
            <a:r>
              <a:rPr lang="en-US" dirty="0" smtClean="0"/>
              <a:t>215.51 (D) – Performance reports should include the following:</a:t>
            </a:r>
          </a:p>
          <a:p>
            <a:pPr lvl="1">
              <a:defRPr/>
            </a:pPr>
            <a:r>
              <a:rPr lang="en-US" dirty="0" smtClean="0"/>
              <a:t>A comparison of actual accomplishments with program objectives for that period</a:t>
            </a:r>
          </a:p>
          <a:p>
            <a:pPr lvl="1">
              <a:defRPr/>
            </a:pPr>
            <a:r>
              <a:rPr lang="en-US" dirty="0" smtClean="0"/>
              <a:t>Reasons why established goals were unmet, if necessary</a:t>
            </a:r>
          </a:p>
          <a:p>
            <a:pPr lvl="1">
              <a:defRPr/>
            </a:pPr>
            <a:r>
              <a:rPr lang="en-US" dirty="0" smtClean="0"/>
              <a:t>Other information as necessary, including explanations for cost overruns, etc</a:t>
            </a:r>
          </a:p>
          <a:p>
            <a:pPr>
              <a:defRPr/>
            </a:pPr>
            <a:r>
              <a:rPr lang="en-US" dirty="0" smtClean="0"/>
              <a:t>215.51 (F) – Recipients shall notify the Awarding Agency of any developments that significantly impact/impair the program activities</a:t>
            </a:r>
          </a:p>
          <a:p>
            <a:pPr>
              <a:defRPr/>
            </a:pPr>
            <a:r>
              <a:rPr lang="en-US" dirty="0" smtClean="0"/>
              <a:t>215.51 (G) – “Federal awarding agencies may make site visits, as needed.”</a:t>
            </a:r>
          </a:p>
        </p:txBody>
      </p:sp>
      <p:sp>
        <p:nvSpPr>
          <p:cNvPr id="4" name="Slide Number Placeholder 3"/>
          <p:cNvSpPr>
            <a:spLocks noGrp="1"/>
          </p:cNvSpPr>
          <p:nvPr>
            <p:ph type="sldNum" sz="quarter" idx="12"/>
          </p:nvPr>
        </p:nvSpPr>
        <p:spPr/>
        <p:txBody>
          <a:bodyPr/>
          <a:lstStyle/>
          <a:p>
            <a:pPr>
              <a:defRPr/>
            </a:pPr>
            <a:fld id="{2BF4ED9E-5692-4B8E-B688-A2666434AC0E}"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cap="none" dirty="0" smtClean="0">
                <a:effectLst/>
              </a:rPr>
              <a:t>What are the Reporting and Record-Keeping Standards? (cont’d)</a:t>
            </a:r>
            <a:endParaRPr lang="en-US" dirty="0"/>
          </a:p>
        </p:txBody>
      </p:sp>
      <p:sp>
        <p:nvSpPr>
          <p:cNvPr id="3" name="Content Placeholder 2"/>
          <p:cNvSpPr>
            <a:spLocks noGrp="1"/>
          </p:cNvSpPr>
          <p:nvPr>
            <p:ph idx="1"/>
          </p:nvPr>
        </p:nvSpPr>
        <p:spPr/>
        <p:txBody>
          <a:bodyPr>
            <a:normAutofit fontScale="70000" lnSpcReduction="20000"/>
          </a:bodyPr>
          <a:lstStyle/>
          <a:p>
            <a:pPr>
              <a:buFont typeface="Wingdings 2" pitchFamily="18" charset="2"/>
              <a:buNone/>
              <a:defRPr/>
            </a:pPr>
            <a:r>
              <a:rPr lang="en-US" dirty="0" smtClean="0"/>
              <a:t>215.52(A) Financial Reporting – “The following forms or such other forms as may be approved by OMB are authorized for obtaining financial information from recipients”</a:t>
            </a:r>
          </a:p>
          <a:p>
            <a:pPr>
              <a:defRPr/>
            </a:pPr>
            <a:r>
              <a:rPr lang="en-US" dirty="0" smtClean="0"/>
              <a:t>215.52.A.(1) – SF-269 or SF-269A, Financial Status Report (FSR)</a:t>
            </a:r>
          </a:p>
          <a:p>
            <a:pPr lvl="1">
              <a:defRPr/>
            </a:pPr>
            <a:r>
              <a:rPr lang="en-US" dirty="0" smtClean="0"/>
              <a:t>Federal agency shall require recipients to use SF-269 or SF-269A for all </a:t>
            </a:r>
            <a:r>
              <a:rPr lang="en-US" dirty="0" err="1" smtClean="0"/>
              <a:t>nonconstruction</a:t>
            </a:r>
            <a:r>
              <a:rPr lang="en-US" dirty="0" smtClean="0"/>
              <a:t> programs</a:t>
            </a:r>
          </a:p>
          <a:p>
            <a:pPr lvl="1">
              <a:defRPr/>
            </a:pPr>
            <a:r>
              <a:rPr lang="en-US" dirty="0" smtClean="0"/>
              <a:t>However, agencies have the option of not requiring SF-269/SF-269A, if the SF-270, Request for Advance or Reimbursement, or SF-272, Report of Federal Cash Transactions, is used and provides adequate information</a:t>
            </a:r>
          </a:p>
          <a:p>
            <a:pPr lvl="1">
              <a:defRPr/>
            </a:pPr>
            <a:r>
              <a:rPr lang="en-US" dirty="0" smtClean="0"/>
              <a:t>Federal Agency will determine whether the report shall be on a cash or accrual basis</a:t>
            </a:r>
          </a:p>
          <a:p>
            <a:pPr lvl="1">
              <a:defRPr/>
            </a:pPr>
            <a:r>
              <a:rPr lang="en-US" dirty="0" smtClean="0"/>
              <a:t>FSR should not be required more frequently than quarterly or less frequently than annually</a:t>
            </a:r>
          </a:p>
          <a:p>
            <a:pPr lvl="1">
              <a:defRPr/>
            </a:pPr>
            <a:r>
              <a:rPr lang="en-US" dirty="0" smtClean="0"/>
              <a:t>FSR’s should be due within 30 days after reporting period, Final FSR’s within 90 days of award termination</a:t>
            </a:r>
          </a:p>
          <a:p>
            <a:pPr lvl="1">
              <a:defRPr/>
            </a:pPr>
            <a:endParaRPr lang="en-US" dirty="0" smtClean="0"/>
          </a:p>
          <a:p>
            <a:pPr>
              <a:buFont typeface="Wingdings 2" pitchFamily="18" charset="2"/>
              <a:buNone/>
              <a:defRPr/>
            </a:pPr>
            <a:endParaRPr lang="en-US" dirty="0"/>
          </a:p>
        </p:txBody>
      </p:sp>
      <p:sp>
        <p:nvSpPr>
          <p:cNvPr id="4" name="Slide Number Placeholder 3"/>
          <p:cNvSpPr>
            <a:spLocks noGrp="1"/>
          </p:cNvSpPr>
          <p:nvPr>
            <p:ph type="sldNum" sz="quarter" idx="12"/>
          </p:nvPr>
        </p:nvSpPr>
        <p:spPr/>
        <p:txBody>
          <a:bodyPr/>
          <a:lstStyle/>
          <a:p>
            <a:pPr>
              <a:defRPr/>
            </a:pPr>
            <a:fld id="{75C62F3E-4FDC-4027-8FB4-322D4CA3B628}" type="slidenum">
              <a:rPr lang="en-US" smtClean="0"/>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normAutofit fontScale="90000"/>
          </a:bodyPr>
          <a:lstStyle/>
          <a:p>
            <a:pPr>
              <a:defRPr/>
            </a:pPr>
            <a:r>
              <a:rPr lang="en-US" cap="none" dirty="0" smtClean="0">
                <a:effectLst/>
              </a:rPr>
              <a:t>What are the Reporting and Record-Keeping Standards? (cont’d)</a:t>
            </a:r>
            <a:endParaRPr lang="en-US" dirty="0"/>
          </a:p>
        </p:txBody>
      </p:sp>
      <p:sp>
        <p:nvSpPr>
          <p:cNvPr id="3" name="Content Placeholder 2"/>
          <p:cNvSpPr>
            <a:spLocks noGrp="1"/>
          </p:cNvSpPr>
          <p:nvPr>
            <p:ph idx="1"/>
          </p:nvPr>
        </p:nvSpPr>
        <p:spPr/>
        <p:txBody>
          <a:bodyPr>
            <a:normAutofit lnSpcReduction="10000"/>
          </a:bodyPr>
          <a:lstStyle/>
          <a:p>
            <a:pPr>
              <a:buFont typeface="Wingdings 2" pitchFamily="18" charset="2"/>
              <a:buNone/>
              <a:defRPr/>
            </a:pPr>
            <a:r>
              <a:rPr lang="en-US" dirty="0" smtClean="0"/>
              <a:t>215.52.A.(2) – SF-272 Report of Federal Cash Transactions</a:t>
            </a:r>
          </a:p>
          <a:p>
            <a:pPr>
              <a:defRPr/>
            </a:pPr>
            <a:r>
              <a:rPr lang="en-US" dirty="0" smtClean="0"/>
              <a:t>Used when funds are advanced to recipients in order to monitor cash advancements</a:t>
            </a:r>
          </a:p>
          <a:p>
            <a:pPr>
              <a:defRPr/>
            </a:pPr>
            <a:r>
              <a:rPr lang="en-US" dirty="0" smtClean="0"/>
              <a:t>Forecasts of expenditures may be required</a:t>
            </a:r>
          </a:p>
          <a:p>
            <a:pPr>
              <a:defRPr/>
            </a:pPr>
            <a:r>
              <a:rPr lang="en-US" dirty="0" smtClean="0"/>
              <a:t>SF-272 are due within 15 days following the end of each quarter. Recipients receiving more than $1million/year need to submit report monthly</a:t>
            </a:r>
            <a:endParaRPr lang="en-US" dirty="0"/>
          </a:p>
        </p:txBody>
      </p:sp>
      <p:sp>
        <p:nvSpPr>
          <p:cNvPr id="4" name="Slide Number Placeholder 3"/>
          <p:cNvSpPr>
            <a:spLocks noGrp="1"/>
          </p:cNvSpPr>
          <p:nvPr>
            <p:ph type="sldNum" sz="quarter" idx="12"/>
          </p:nvPr>
        </p:nvSpPr>
        <p:spPr/>
        <p:txBody>
          <a:bodyPr/>
          <a:lstStyle/>
          <a:p>
            <a:pPr>
              <a:defRPr/>
            </a:pPr>
            <a:fld id="{4E4C2F44-3A38-46DC-9F32-17A037D35528}" type="slidenum">
              <a:rPr lang="en-US" smtClean="0"/>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38200"/>
          </a:xfrm>
        </p:spPr>
        <p:txBody>
          <a:bodyPr>
            <a:normAutofit fontScale="90000"/>
          </a:bodyPr>
          <a:lstStyle/>
          <a:p>
            <a:pPr>
              <a:defRPr/>
            </a:pPr>
            <a:r>
              <a:rPr lang="en-US" cap="none" dirty="0" smtClean="0">
                <a:effectLst/>
              </a:rPr>
              <a:t>What are the Reporting and Record-Keeping Standards? (cont’d)</a:t>
            </a:r>
            <a:endParaRPr lang="en-US" dirty="0"/>
          </a:p>
        </p:txBody>
      </p:sp>
      <p:sp>
        <p:nvSpPr>
          <p:cNvPr id="3" name="Content Placeholder 2"/>
          <p:cNvSpPr>
            <a:spLocks noGrp="1"/>
          </p:cNvSpPr>
          <p:nvPr>
            <p:ph idx="1"/>
          </p:nvPr>
        </p:nvSpPr>
        <p:spPr/>
        <p:txBody>
          <a:bodyPr>
            <a:normAutofit fontScale="55000" lnSpcReduction="20000"/>
          </a:bodyPr>
          <a:lstStyle/>
          <a:p>
            <a:pPr>
              <a:buFont typeface="Wingdings 2" pitchFamily="18" charset="2"/>
              <a:buNone/>
              <a:defRPr/>
            </a:pPr>
            <a:r>
              <a:rPr lang="en-US" dirty="0" smtClean="0"/>
              <a:t>215.53 Retention and access requirements for records</a:t>
            </a:r>
          </a:p>
          <a:p>
            <a:pPr>
              <a:defRPr/>
            </a:pPr>
            <a:r>
              <a:rPr lang="en-US" dirty="0" smtClean="0"/>
              <a:t>215.53.B – “Financial records, supporting documents, statistical records, and all other records pertinent to an award shall be retained for a period of three years from the date of submission of the final expenditure report”</a:t>
            </a:r>
          </a:p>
          <a:p>
            <a:pPr>
              <a:defRPr/>
            </a:pPr>
            <a:r>
              <a:rPr lang="en-US" dirty="0" smtClean="0"/>
              <a:t>Exceptions:</a:t>
            </a:r>
          </a:p>
          <a:p>
            <a:pPr lvl="1">
              <a:defRPr/>
            </a:pPr>
            <a:r>
              <a:rPr lang="en-US" dirty="0" smtClean="0"/>
              <a:t>If any </a:t>
            </a:r>
            <a:r>
              <a:rPr lang="en-US" dirty="0" err="1" smtClean="0"/>
              <a:t>litigation,claim</a:t>
            </a:r>
            <a:r>
              <a:rPr lang="en-US" dirty="0" smtClean="0"/>
              <a:t>, or audit is in process</a:t>
            </a:r>
          </a:p>
          <a:p>
            <a:pPr lvl="1">
              <a:defRPr/>
            </a:pPr>
            <a:r>
              <a:rPr lang="en-US" dirty="0" smtClean="0"/>
              <a:t>Records for real property and equipment need to be retained for three years after final disposition</a:t>
            </a:r>
          </a:p>
          <a:p>
            <a:pPr lvl="1">
              <a:defRPr/>
            </a:pPr>
            <a:r>
              <a:rPr lang="en-US" dirty="0" smtClean="0"/>
              <a:t>If/when records are transferred to Awarding agency, the three year requirement is no longer applicable</a:t>
            </a:r>
          </a:p>
          <a:p>
            <a:pPr>
              <a:defRPr/>
            </a:pPr>
            <a:r>
              <a:rPr lang="en-US" dirty="0" smtClean="0"/>
              <a:t>215.53.E “The Federal Awarding Agency, the Inspector General, Comptroller General of the United States, or any of their duly authorized representatives, have the right of timely and unrestricted access to any books, documents, papers, or other records of recipients that are pertinent to the awards, in order to make audits, examinations, excerpts, transcripts and copies of such documents.”</a:t>
            </a:r>
          </a:p>
          <a:p>
            <a:pPr lvl="1">
              <a:defRPr/>
            </a:pPr>
            <a:r>
              <a:rPr lang="en-US" dirty="0" smtClean="0"/>
              <a:t>	Access to personnel also included	</a:t>
            </a:r>
          </a:p>
          <a:p>
            <a:pPr lvl="2">
              <a:buFont typeface="Wingdings 2" pitchFamily="18" charset="2"/>
              <a:buNone/>
              <a:defRPr/>
            </a:pPr>
            <a:endParaRPr lang="en-US" dirty="0" smtClean="0"/>
          </a:p>
          <a:p>
            <a:pPr lvl="2">
              <a:defRPr/>
            </a:pPr>
            <a:endParaRPr lang="en-US" dirty="0" smtClean="0"/>
          </a:p>
          <a:p>
            <a:pPr>
              <a:buFont typeface="Wingdings 2" pitchFamily="18" charset="2"/>
              <a:buNone/>
              <a:defRPr/>
            </a:pPr>
            <a:r>
              <a:rPr lang="en-US" dirty="0" smtClean="0"/>
              <a:t>	</a:t>
            </a:r>
            <a:endParaRPr lang="en-US" dirty="0"/>
          </a:p>
        </p:txBody>
      </p:sp>
      <p:sp>
        <p:nvSpPr>
          <p:cNvPr id="4" name="Slide Number Placeholder 3"/>
          <p:cNvSpPr>
            <a:spLocks noGrp="1"/>
          </p:cNvSpPr>
          <p:nvPr>
            <p:ph type="sldNum" sz="quarter" idx="12"/>
          </p:nvPr>
        </p:nvSpPr>
        <p:spPr/>
        <p:txBody>
          <a:bodyPr/>
          <a:lstStyle/>
          <a:p>
            <a:pPr>
              <a:defRPr/>
            </a:pPr>
            <a:fld id="{60232F6E-358E-4F2B-AFE7-803A994DDD11}" type="slidenum">
              <a:rPr lang="en-US" smtClean="0"/>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normAutofit fontScale="90000"/>
          </a:bodyPr>
          <a:lstStyle/>
          <a:p>
            <a:pPr>
              <a:defRPr/>
            </a:pPr>
            <a:r>
              <a:rPr lang="en-US" cap="none" dirty="0" smtClean="0">
                <a:effectLst/>
              </a:rPr>
              <a:t>What are the Reporting and Record-Keeping Standards? (cont’d)</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2" pitchFamily="18" charset="2"/>
              <a:buNone/>
              <a:defRPr/>
            </a:pPr>
            <a:r>
              <a:rPr lang="en-US" dirty="0" smtClean="0"/>
              <a:t>215.53.F – No Federal Agency can impose restrictions on recipients that limit public access to the records pertinent to an award</a:t>
            </a:r>
          </a:p>
          <a:p>
            <a:pPr>
              <a:buFont typeface="Wingdings 2" pitchFamily="18" charset="2"/>
              <a:buNone/>
              <a:defRPr/>
            </a:pPr>
            <a:r>
              <a:rPr lang="en-US" dirty="0" smtClean="0"/>
              <a:t>215.53.GG – Indirect cost rate proposals, cost allocation plans, etc. </a:t>
            </a:r>
          </a:p>
          <a:p>
            <a:pPr>
              <a:defRPr/>
            </a:pPr>
            <a:r>
              <a:rPr lang="en-US" dirty="0" smtClean="0"/>
              <a:t>(1) Records submitted as apart of IDC calculation, cost allocation plans, etc. must be retained for three years after that submission date</a:t>
            </a:r>
          </a:p>
          <a:p>
            <a:pPr>
              <a:defRPr/>
            </a:pPr>
            <a:r>
              <a:rPr lang="en-US" dirty="0" smtClean="0"/>
              <a:t>(2) If records are not submitted as apart of IDC calculation, cost allocation plans, etc., then records should be retained for three years after end of the fiscal year of that proposal</a:t>
            </a:r>
            <a:endParaRPr lang="en-US" dirty="0"/>
          </a:p>
        </p:txBody>
      </p:sp>
      <p:sp>
        <p:nvSpPr>
          <p:cNvPr id="4" name="Slide Number Placeholder 3"/>
          <p:cNvSpPr>
            <a:spLocks noGrp="1"/>
          </p:cNvSpPr>
          <p:nvPr>
            <p:ph type="sldNum" sz="quarter" idx="12"/>
          </p:nvPr>
        </p:nvSpPr>
        <p:spPr/>
        <p:txBody>
          <a:bodyPr/>
          <a:lstStyle/>
          <a:p>
            <a:pPr>
              <a:defRPr/>
            </a:pPr>
            <a:fld id="{81B0B1B7-18D7-4BBC-BE54-FE0C2ABF0E1A}" type="slidenum">
              <a:rPr lang="en-US" smtClean="0"/>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p:cNvSpPr>
          <p:nvPr>
            <p:ph type="title" idx="4294967295"/>
          </p:nvPr>
        </p:nvSpPr>
        <p:spPr bwMode="auto"/>
        <p:txBody>
          <a:bodyPr wrap="square" lIns="91440" tIns="45720" rIns="91440" bIns="45720" numCol="1" anchorCtr="0" compatLnSpc="1">
            <a:prstTxWarp prst="textNoShape">
              <a:avLst/>
            </a:prstTxWarp>
            <a:normAutofit fontScale="90000"/>
          </a:bodyPr>
          <a:lstStyle/>
          <a:p>
            <a:pPr eaLnBrk="1" hangingPunct="1">
              <a:defRPr/>
            </a:pPr>
            <a:r>
              <a:rPr lang="en-US" cap="none" dirty="0" smtClean="0">
                <a:solidFill>
                  <a:srgbClr val="FF0000"/>
                </a:solidFill>
                <a:effectLst/>
              </a:rPr>
              <a:t>SECTION A – Introduction to 2 CFR Part 215</a:t>
            </a:r>
          </a:p>
        </p:txBody>
      </p:sp>
      <p:sp>
        <p:nvSpPr>
          <p:cNvPr id="82947" name="Rectangle 3"/>
          <p:cNvSpPr>
            <a:spLocks noGrp="1"/>
          </p:cNvSpPr>
          <p:nvPr>
            <p:ph type="body" idx="4294967295"/>
          </p:nvPr>
        </p:nvSpPr>
        <p:spPr/>
        <p:txBody>
          <a:bodyPr>
            <a:normAutofit fontScale="92500" lnSpcReduction="10000"/>
          </a:bodyPr>
          <a:lstStyle/>
          <a:p>
            <a:pPr eaLnBrk="1" hangingPunct="1">
              <a:buFont typeface="Wingdings 2" pitchFamily="18" charset="2"/>
              <a:buNone/>
              <a:defRPr/>
            </a:pPr>
            <a:r>
              <a:rPr lang="en-US" dirty="0" smtClean="0"/>
              <a:t>Questions to Answer:</a:t>
            </a:r>
          </a:p>
          <a:p>
            <a:pPr eaLnBrk="1" hangingPunct="1">
              <a:defRPr/>
            </a:pPr>
            <a:r>
              <a:rPr lang="en-US" dirty="0" smtClean="0"/>
              <a:t>Why did OMB develop Uniform Administrative Requirements?</a:t>
            </a:r>
          </a:p>
          <a:p>
            <a:pPr eaLnBrk="1" hangingPunct="1">
              <a:defRPr/>
            </a:pPr>
            <a:endParaRPr lang="en-US" dirty="0" smtClean="0"/>
          </a:p>
          <a:p>
            <a:pPr eaLnBrk="1" hangingPunct="1">
              <a:defRPr/>
            </a:pPr>
            <a:r>
              <a:rPr lang="en-US" dirty="0" smtClean="0"/>
              <a:t>What are the Uniform Administrative Requirements and to whom do they apply?</a:t>
            </a:r>
          </a:p>
          <a:p>
            <a:pPr eaLnBrk="1" hangingPunct="1">
              <a:defRPr/>
            </a:pPr>
            <a:endParaRPr lang="en-US" dirty="0" smtClean="0"/>
          </a:p>
          <a:p>
            <a:pPr eaLnBrk="1" hangingPunct="1">
              <a:defRPr/>
            </a:pPr>
            <a:r>
              <a:rPr lang="en-US" dirty="0" smtClean="0"/>
              <a:t>What are some recent developments concerning the administrative requirements?</a:t>
            </a:r>
          </a:p>
          <a:p>
            <a:pPr eaLnBrk="1" hangingPunct="1">
              <a:defRPr/>
            </a:pPr>
            <a:endParaRPr lang="en-US" dirty="0" smtClean="0"/>
          </a:p>
        </p:txBody>
      </p:sp>
      <p:pic>
        <p:nvPicPr>
          <p:cNvPr id="19459" name="Picture 6" descr="umbc_logo"/>
          <p:cNvPicPr>
            <a:picLocks noChangeAspect="1" noChangeArrowheads="1"/>
          </p:cNvPicPr>
          <p:nvPr/>
        </p:nvPicPr>
        <p:blipFill>
          <a:blip r:embed="rId3"/>
          <a:srcRect/>
          <a:stretch>
            <a:fillRect/>
          </a:stretch>
        </p:blipFill>
        <p:spPr bwMode="auto">
          <a:xfrm>
            <a:off x="5848350" y="6067425"/>
            <a:ext cx="2914650"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normAutofit fontScale="90000"/>
          </a:bodyPr>
          <a:lstStyle/>
          <a:p>
            <a:pPr>
              <a:defRPr/>
            </a:pPr>
            <a:r>
              <a:rPr lang="en-US" cap="none" dirty="0" smtClean="0">
                <a:effectLst/>
              </a:rPr>
              <a:t>What are the Termination and Enforcement Standards?</a:t>
            </a:r>
            <a:endParaRPr lang="en-US" dirty="0"/>
          </a:p>
        </p:txBody>
      </p:sp>
      <p:sp>
        <p:nvSpPr>
          <p:cNvPr id="3" name="Content Placeholder 2"/>
          <p:cNvSpPr>
            <a:spLocks noGrp="1"/>
          </p:cNvSpPr>
          <p:nvPr>
            <p:ph idx="1"/>
          </p:nvPr>
        </p:nvSpPr>
        <p:spPr/>
        <p:txBody>
          <a:bodyPr>
            <a:normAutofit fontScale="92500"/>
          </a:bodyPr>
          <a:lstStyle/>
          <a:p>
            <a:pPr>
              <a:buFont typeface="Wingdings 2" pitchFamily="18" charset="2"/>
              <a:buNone/>
              <a:defRPr/>
            </a:pPr>
            <a:r>
              <a:rPr lang="en-US" dirty="0" smtClean="0"/>
              <a:t>215.61 Termination</a:t>
            </a:r>
          </a:p>
          <a:p>
            <a:pPr>
              <a:defRPr/>
            </a:pPr>
            <a:r>
              <a:rPr lang="en-US" dirty="0" smtClean="0"/>
              <a:t>(A) Awards may be terminated if:</a:t>
            </a:r>
          </a:p>
          <a:p>
            <a:pPr lvl="1">
              <a:defRPr/>
            </a:pPr>
            <a:r>
              <a:rPr lang="en-US" dirty="0" smtClean="0"/>
              <a:t>The recipient materially fails to comply with the terms and conditions of the award</a:t>
            </a:r>
          </a:p>
          <a:p>
            <a:pPr lvl="1">
              <a:defRPr/>
            </a:pPr>
            <a:r>
              <a:rPr lang="en-US" dirty="0" smtClean="0"/>
              <a:t>Both the Federal Agency and Recipient agree to terminate , and to the termination conditions</a:t>
            </a:r>
          </a:p>
          <a:p>
            <a:pPr lvl="1">
              <a:defRPr/>
            </a:pPr>
            <a:r>
              <a:rPr lang="en-US" dirty="0" smtClean="0"/>
              <a:t>“By the recipient upon sending to the Federal awarding agency written notification setting forth the reasons for such termination, the effective date, and, in the case of partial termination, the portion to be terminated.”</a:t>
            </a:r>
            <a:endParaRPr lang="en-US" dirty="0"/>
          </a:p>
        </p:txBody>
      </p:sp>
      <p:sp>
        <p:nvSpPr>
          <p:cNvPr id="4" name="Slide Number Placeholder 3"/>
          <p:cNvSpPr>
            <a:spLocks noGrp="1"/>
          </p:cNvSpPr>
          <p:nvPr>
            <p:ph type="sldNum" sz="quarter" idx="12"/>
          </p:nvPr>
        </p:nvSpPr>
        <p:spPr/>
        <p:txBody>
          <a:bodyPr/>
          <a:lstStyle/>
          <a:p>
            <a:pPr>
              <a:defRPr/>
            </a:pPr>
            <a:fld id="{9EABB428-91ED-43B1-9D18-8C4395CF06D9}" type="slidenum">
              <a:rPr lang="en-US" smtClean="0"/>
              <a:pPr>
                <a:defRPr/>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normAutofit fontScale="90000"/>
          </a:bodyPr>
          <a:lstStyle/>
          <a:p>
            <a:pPr>
              <a:defRPr/>
            </a:pPr>
            <a:r>
              <a:rPr lang="en-US" cap="none" dirty="0" smtClean="0">
                <a:effectLst/>
              </a:rPr>
              <a:t>What are the Termination and Enforcement Standards? (cont’d)</a:t>
            </a:r>
            <a:endParaRPr lang="en-US" dirty="0"/>
          </a:p>
        </p:txBody>
      </p:sp>
      <p:sp>
        <p:nvSpPr>
          <p:cNvPr id="3" name="Content Placeholder 2"/>
          <p:cNvSpPr>
            <a:spLocks noGrp="1"/>
          </p:cNvSpPr>
          <p:nvPr>
            <p:ph idx="1"/>
          </p:nvPr>
        </p:nvSpPr>
        <p:spPr/>
        <p:txBody>
          <a:bodyPr>
            <a:normAutofit fontScale="77500" lnSpcReduction="20000"/>
          </a:bodyPr>
          <a:lstStyle/>
          <a:p>
            <a:pPr>
              <a:buFont typeface="Wingdings 2" pitchFamily="18" charset="2"/>
              <a:buNone/>
              <a:defRPr/>
            </a:pPr>
            <a:r>
              <a:rPr lang="en-US" dirty="0" smtClean="0"/>
              <a:t>215.62 – Enforcement</a:t>
            </a:r>
          </a:p>
          <a:p>
            <a:pPr>
              <a:defRPr/>
            </a:pPr>
            <a:r>
              <a:rPr lang="en-US" dirty="0" smtClean="0"/>
              <a:t>215.62.A. – Remedies for Noncompliance:</a:t>
            </a:r>
          </a:p>
          <a:p>
            <a:pPr lvl="1">
              <a:defRPr/>
            </a:pPr>
            <a:r>
              <a:rPr lang="en-US" dirty="0" smtClean="0"/>
              <a:t>Federal agencies are able to withhold cash payments pending problem resolution</a:t>
            </a:r>
          </a:p>
          <a:p>
            <a:pPr lvl="1">
              <a:defRPr/>
            </a:pPr>
            <a:r>
              <a:rPr lang="en-US" dirty="0" smtClean="0"/>
              <a:t>Disallow costs associated with noncompliance</a:t>
            </a:r>
          </a:p>
          <a:p>
            <a:pPr lvl="1">
              <a:defRPr/>
            </a:pPr>
            <a:r>
              <a:rPr lang="en-US" dirty="0" smtClean="0"/>
              <a:t>“Wholly or partly suspend or terminate the current award.”</a:t>
            </a:r>
          </a:p>
          <a:p>
            <a:pPr lvl="1">
              <a:defRPr/>
            </a:pPr>
            <a:r>
              <a:rPr lang="en-US" dirty="0" smtClean="0"/>
              <a:t>Withhold further awards for the project/program</a:t>
            </a:r>
          </a:p>
          <a:p>
            <a:pPr>
              <a:defRPr/>
            </a:pPr>
            <a:r>
              <a:rPr lang="en-US" dirty="0" smtClean="0"/>
              <a:t>215.62.B. – Hearings and appeals</a:t>
            </a:r>
          </a:p>
          <a:p>
            <a:pPr lvl="1">
              <a:defRPr/>
            </a:pPr>
            <a:r>
              <a:rPr lang="en-US" dirty="0" smtClean="0"/>
              <a:t>Awarding agency shall provide opportunity for recipient to appeal any disciplinary action taken by Agency</a:t>
            </a:r>
          </a:p>
          <a:p>
            <a:pPr>
              <a:defRPr/>
            </a:pPr>
            <a:r>
              <a:rPr lang="en-US" dirty="0" smtClean="0"/>
              <a:t>215.62.C. – Costs incurred during a suspension or after termination of an award are not allowable unless written into termination/suspension conditions</a:t>
            </a:r>
          </a:p>
          <a:p>
            <a:pPr lvl="1">
              <a:buFont typeface="Wingdings 2" pitchFamily="18" charset="2"/>
              <a:buNone/>
              <a:defRPr/>
            </a:pPr>
            <a:endParaRPr lang="en-US" dirty="0" smtClean="0"/>
          </a:p>
        </p:txBody>
      </p:sp>
      <p:sp>
        <p:nvSpPr>
          <p:cNvPr id="4" name="Slide Number Placeholder 3"/>
          <p:cNvSpPr>
            <a:spLocks noGrp="1"/>
          </p:cNvSpPr>
          <p:nvPr>
            <p:ph type="sldNum" sz="quarter" idx="12"/>
          </p:nvPr>
        </p:nvSpPr>
        <p:spPr/>
        <p:txBody>
          <a:bodyPr/>
          <a:lstStyle/>
          <a:p>
            <a:pPr>
              <a:defRPr/>
            </a:pPr>
            <a:fld id="{A1F17E56-251B-40DD-8CB3-01B9B1C0AF54}" type="slidenum">
              <a:rPr lang="en-US" smtClean="0"/>
              <a:pPr>
                <a:defRPr/>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cap="none" dirty="0" smtClean="0">
                <a:solidFill>
                  <a:srgbClr val="FF0000"/>
                </a:solidFill>
                <a:effectLst/>
              </a:rPr>
              <a:t>Section D: After-the-Award Requirements</a:t>
            </a:r>
            <a:endParaRPr lang="en-US" dirty="0"/>
          </a:p>
        </p:txBody>
      </p:sp>
      <p:sp>
        <p:nvSpPr>
          <p:cNvPr id="49154" name="Content Placeholder 2"/>
          <p:cNvSpPr>
            <a:spLocks noGrp="1"/>
          </p:cNvSpPr>
          <p:nvPr>
            <p:ph idx="1"/>
          </p:nvPr>
        </p:nvSpPr>
        <p:spPr/>
        <p:txBody>
          <a:bodyPr/>
          <a:lstStyle/>
          <a:p>
            <a:pPr>
              <a:buFont typeface="Wingdings 2" pitchFamily="18" charset="2"/>
              <a:buNone/>
            </a:pPr>
            <a:r>
              <a:rPr lang="en-US" smtClean="0"/>
              <a:t>Question to Answer:</a:t>
            </a:r>
          </a:p>
          <a:p>
            <a:r>
              <a:rPr lang="en-US" smtClean="0"/>
              <a:t>What are the standards for closeout procedures?</a:t>
            </a:r>
          </a:p>
          <a:p>
            <a:pPr>
              <a:buFont typeface="Wingdings 2" pitchFamily="18" charset="2"/>
              <a:buNone/>
            </a:pPr>
            <a:endParaRPr lang="en-US" smtClean="0"/>
          </a:p>
        </p:txBody>
      </p:sp>
      <p:sp>
        <p:nvSpPr>
          <p:cNvPr id="4" name="Slide Number Placeholder 3"/>
          <p:cNvSpPr>
            <a:spLocks noGrp="1"/>
          </p:cNvSpPr>
          <p:nvPr>
            <p:ph type="sldNum" sz="quarter" idx="12"/>
          </p:nvPr>
        </p:nvSpPr>
        <p:spPr/>
        <p:txBody>
          <a:bodyPr/>
          <a:lstStyle/>
          <a:p>
            <a:pPr>
              <a:defRPr/>
            </a:pPr>
            <a:fld id="{50D034D3-F67F-42CB-BB93-E405607E24AB}" type="slidenum">
              <a:rPr lang="en-US" smtClean="0"/>
              <a:pPr>
                <a:defRPr/>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cap="none" dirty="0" smtClean="0">
                <a:effectLst/>
              </a:rPr>
              <a:t>What are the standards for closeout procedures?</a:t>
            </a:r>
            <a:endParaRPr lang="en-US" dirty="0"/>
          </a:p>
        </p:txBody>
      </p:sp>
      <p:sp>
        <p:nvSpPr>
          <p:cNvPr id="3" name="Content Placeholder 2"/>
          <p:cNvSpPr>
            <a:spLocks noGrp="1"/>
          </p:cNvSpPr>
          <p:nvPr>
            <p:ph idx="1"/>
          </p:nvPr>
        </p:nvSpPr>
        <p:spPr/>
        <p:txBody>
          <a:bodyPr>
            <a:normAutofit fontScale="70000" lnSpcReduction="20000"/>
          </a:bodyPr>
          <a:lstStyle/>
          <a:p>
            <a:pPr>
              <a:buFont typeface="Wingdings 2" pitchFamily="18" charset="2"/>
              <a:buNone/>
              <a:defRPr/>
            </a:pPr>
            <a:r>
              <a:rPr lang="en-US" dirty="0" smtClean="0"/>
              <a:t>215.71 – Closeout Procedures</a:t>
            </a:r>
          </a:p>
          <a:p>
            <a:pPr>
              <a:defRPr/>
            </a:pPr>
            <a:r>
              <a:rPr lang="en-US" dirty="0" smtClean="0"/>
              <a:t>215.71(A) – “Recipients shall submit, within 90 calendar days after the date of completion of the award, all financial, performance, and other reports as required by the terms and conditions of the award. The Federal awarding agency may approve extensions when requested by the recipient.”</a:t>
            </a:r>
          </a:p>
          <a:p>
            <a:pPr>
              <a:defRPr/>
            </a:pPr>
            <a:r>
              <a:rPr lang="en-US" dirty="0" smtClean="0"/>
              <a:t>215.71(B) – “Unless the Federal awarding agency authorizes an extension, a recipient shall liquidate all obligations incurred under the award not later than 90 calendar days after the funding period or the date of completion…”</a:t>
            </a:r>
          </a:p>
          <a:p>
            <a:pPr>
              <a:defRPr/>
            </a:pPr>
            <a:r>
              <a:rPr lang="en-US" dirty="0" smtClean="0"/>
              <a:t>(C), (D), (E), (F), – Fed shall make prompt payments to recipient, recipient shall promptly refund unobligated balances (OMB Circular A-129), if authorized by award terms/conditions Agency shall make adjustments for Federal Share, real/personal property to be accounted for</a:t>
            </a:r>
            <a:endParaRPr lang="en-US" dirty="0"/>
          </a:p>
        </p:txBody>
      </p:sp>
      <p:sp>
        <p:nvSpPr>
          <p:cNvPr id="4" name="Slide Number Placeholder 3"/>
          <p:cNvSpPr>
            <a:spLocks noGrp="1"/>
          </p:cNvSpPr>
          <p:nvPr>
            <p:ph type="sldNum" sz="quarter" idx="12"/>
          </p:nvPr>
        </p:nvSpPr>
        <p:spPr/>
        <p:txBody>
          <a:bodyPr/>
          <a:lstStyle/>
          <a:p>
            <a:pPr>
              <a:defRPr/>
            </a:pPr>
            <a:fld id="{B05FE1FE-5591-4A99-994C-F0DF4285473F}" type="slidenum">
              <a:rPr lang="en-US" smtClean="0"/>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38200"/>
          </a:xfrm>
        </p:spPr>
        <p:txBody>
          <a:bodyPr>
            <a:normAutofit fontScale="90000"/>
          </a:bodyPr>
          <a:lstStyle/>
          <a:p>
            <a:pPr>
              <a:defRPr/>
            </a:pPr>
            <a:r>
              <a:rPr lang="en-US" cap="none" dirty="0" smtClean="0">
                <a:effectLst/>
              </a:rPr>
              <a:t>What are the Termination and Enforcement Standards? (cont’d)</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2" pitchFamily="18" charset="2"/>
              <a:buNone/>
              <a:defRPr/>
            </a:pPr>
            <a:r>
              <a:rPr lang="en-US" dirty="0" smtClean="0"/>
              <a:t>215.72 Subsequent adjustments and continuing responsibilities.</a:t>
            </a:r>
          </a:p>
          <a:p>
            <a:pPr>
              <a:defRPr/>
            </a:pPr>
            <a:r>
              <a:rPr lang="en-US" dirty="0" smtClean="0"/>
              <a:t>(A) “The closeout of an award does not affect any of the following.”</a:t>
            </a:r>
          </a:p>
          <a:p>
            <a:pPr lvl="1">
              <a:defRPr/>
            </a:pPr>
            <a:r>
              <a:rPr lang="en-US" dirty="0" smtClean="0"/>
              <a:t>(1) Right of the Federal awarding agency to disallow costs or recover funds on basis of later audit review</a:t>
            </a:r>
          </a:p>
          <a:p>
            <a:pPr lvl="1">
              <a:defRPr/>
            </a:pPr>
            <a:r>
              <a:rPr lang="en-US" dirty="0" smtClean="0"/>
              <a:t>(2) continued obligation of the recipient to return funds due as a result of corrections, audit, etc.</a:t>
            </a:r>
          </a:p>
          <a:p>
            <a:pPr lvl="1">
              <a:defRPr/>
            </a:pPr>
            <a:r>
              <a:rPr lang="en-US" dirty="0" smtClean="0"/>
              <a:t>(3) “Audit Requirements in 215.26”</a:t>
            </a:r>
          </a:p>
          <a:p>
            <a:pPr lvl="1">
              <a:defRPr/>
            </a:pPr>
            <a:r>
              <a:rPr lang="en-US" dirty="0" smtClean="0"/>
              <a:t>(4) Property management requirements</a:t>
            </a:r>
          </a:p>
          <a:p>
            <a:pPr lvl="1">
              <a:defRPr/>
            </a:pPr>
            <a:r>
              <a:rPr lang="en-US" dirty="0" smtClean="0"/>
              <a:t>(5) Record retention requirements</a:t>
            </a:r>
          </a:p>
          <a:p>
            <a:pPr>
              <a:buFont typeface="Wingdings 2" pitchFamily="18" charset="2"/>
              <a:buNone/>
              <a:defRPr/>
            </a:pPr>
            <a:r>
              <a:rPr lang="en-US" dirty="0" smtClean="0"/>
              <a:t>215.73 Collection of Amounts Due</a:t>
            </a:r>
          </a:p>
          <a:p>
            <a:pPr>
              <a:defRPr/>
            </a:pPr>
            <a:endParaRPr lang="en-US" dirty="0" smtClean="0"/>
          </a:p>
          <a:p>
            <a:pPr>
              <a:defRPr/>
            </a:pPr>
            <a:endParaRPr lang="en-US" dirty="0"/>
          </a:p>
        </p:txBody>
      </p:sp>
      <p:sp>
        <p:nvSpPr>
          <p:cNvPr id="4" name="Slide Number Placeholder 3"/>
          <p:cNvSpPr>
            <a:spLocks noGrp="1"/>
          </p:cNvSpPr>
          <p:nvPr>
            <p:ph type="sldNum" sz="quarter" idx="12"/>
          </p:nvPr>
        </p:nvSpPr>
        <p:spPr/>
        <p:txBody>
          <a:bodyPr/>
          <a:lstStyle/>
          <a:p>
            <a:pPr>
              <a:defRPr/>
            </a:pPr>
            <a:fld id="{C2B6B62F-BDBC-4363-993D-83F07D61AA91}" type="slidenum">
              <a:rPr lang="en-US" smtClean="0"/>
              <a:pPr>
                <a:defRPr/>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cap="none" dirty="0" smtClean="0">
                <a:solidFill>
                  <a:srgbClr val="FF0000"/>
                </a:solidFill>
                <a:effectLst/>
              </a:rPr>
              <a:t>Section E: Additional Resources</a:t>
            </a:r>
            <a:endParaRPr lang="en-US" dirty="0"/>
          </a:p>
        </p:txBody>
      </p:sp>
      <p:sp>
        <p:nvSpPr>
          <p:cNvPr id="3" name="Content Placeholder 2"/>
          <p:cNvSpPr>
            <a:spLocks noGrp="1"/>
          </p:cNvSpPr>
          <p:nvPr>
            <p:ph idx="1"/>
          </p:nvPr>
        </p:nvSpPr>
        <p:spPr/>
        <p:txBody>
          <a:bodyPr>
            <a:normAutofit fontScale="62500" lnSpcReduction="20000"/>
          </a:bodyPr>
          <a:lstStyle/>
          <a:p>
            <a:pPr>
              <a:buFont typeface="Wingdings 2" pitchFamily="18" charset="2"/>
              <a:buNone/>
              <a:defRPr/>
            </a:pPr>
            <a:r>
              <a:rPr lang="en-US" sz="2400" dirty="0" smtClean="0"/>
              <a:t>2 CFR 215 “Uniform Administrative Requirements for Grants and Cooperative Agreements for Institutions of Higher Education, Hospitals, and other Non-Profit Organizations” (formerly OMB Circular A-110) available at:</a:t>
            </a:r>
          </a:p>
          <a:p>
            <a:pPr>
              <a:buFont typeface="Wingdings 2" pitchFamily="18" charset="2"/>
              <a:buNone/>
              <a:defRPr/>
            </a:pPr>
            <a:r>
              <a:rPr lang="en-US" sz="2400" dirty="0" smtClean="0">
                <a:hlinkClick r:id="rId3"/>
              </a:rPr>
              <a:t>http://www.whitehouse.gov/omb/circulars/a110/a110.html</a:t>
            </a:r>
            <a:endParaRPr lang="en-US" sz="2400" dirty="0" smtClean="0"/>
          </a:p>
          <a:p>
            <a:pPr>
              <a:buFont typeface="Wingdings 2" pitchFamily="18" charset="2"/>
              <a:buNone/>
              <a:defRPr/>
            </a:pPr>
            <a:endParaRPr lang="en-US" sz="2400" dirty="0" smtClean="0"/>
          </a:p>
          <a:p>
            <a:pPr>
              <a:buFont typeface="Wingdings 2" pitchFamily="18" charset="2"/>
              <a:buNone/>
              <a:defRPr/>
            </a:pPr>
            <a:r>
              <a:rPr lang="en-US" sz="2400" dirty="0" smtClean="0"/>
              <a:t>OMB Circular A-21 “Cost Principles for Educational Institutions” available at:</a:t>
            </a:r>
          </a:p>
          <a:p>
            <a:pPr>
              <a:buFont typeface="Wingdings 2" pitchFamily="18" charset="2"/>
              <a:buNone/>
              <a:defRPr/>
            </a:pPr>
            <a:r>
              <a:rPr lang="en-US" sz="2400" dirty="0" smtClean="0">
                <a:hlinkClick r:id="rId4"/>
              </a:rPr>
              <a:t>http://www.whitehouse.gov/omb/circulars/a021/a021.html</a:t>
            </a:r>
            <a:endParaRPr lang="en-US" sz="2400" dirty="0" smtClean="0"/>
          </a:p>
          <a:p>
            <a:pPr>
              <a:buFont typeface="Wingdings 2" pitchFamily="18" charset="2"/>
              <a:buNone/>
              <a:defRPr/>
            </a:pPr>
            <a:endParaRPr lang="en-US" sz="2400" dirty="0" smtClean="0"/>
          </a:p>
          <a:p>
            <a:pPr>
              <a:buFont typeface="Wingdings 2" pitchFamily="18" charset="2"/>
              <a:buNone/>
              <a:defRPr/>
            </a:pPr>
            <a:r>
              <a:rPr lang="en-US" sz="2400" dirty="0" smtClean="0"/>
              <a:t>Standard Forms for reporting available at:</a:t>
            </a:r>
          </a:p>
          <a:p>
            <a:pPr>
              <a:buFont typeface="Wingdings 2" pitchFamily="18" charset="2"/>
              <a:buNone/>
              <a:defRPr/>
            </a:pPr>
            <a:r>
              <a:rPr lang="en-US" sz="2400" dirty="0" smtClean="0">
                <a:hlinkClick r:id="rId5"/>
              </a:rPr>
              <a:t>http://www.whitehouse.gov/omb/grants/grants_forms.html</a:t>
            </a:r>
            <a:endParaRPr lang="en-US" sz="2400" dirty="0" smtClean="0"/>
          </a:p>
          <a:p>
            <a:pPr>
              <a:buFont typeface="Wingdings 2" pitchFamily="18" charset="2"/>
              <a:buNone/>
              <a:defRPr/>
            </a:pPr>
            <a:endParaRPr lang="en-US" sz="2400" dirty="0" smtClean="0"/>
          </a:p>
          <a:p>
            <a:pPr>
              <a:buFont typeface="Wingdings 2" pitchFamily="18" charset="2"/>
              <a:buNone/>
              <a:defRPr/>
            </a:pPr>
            <a:r>
              <a:rPr lang="en-US" sz="2400" dirty="0" smtClean="0">
                <a:hlinkClick r:id="rId6"/>
              </a:rPr>
              <a:t>www.umbc.edu/ospa</a:t>
            </a:r>
            <a:endParaRPr lang="en-US" sz="2400" dirty="0" smtClean="0"/>
          </a:p>
          <a:p>
            <a:pPr>
              <a:buFont typeface="Wingdings 2" pitchFamily="18" charset="2"/>
              <a:buNone/>
              <a:defRPr/>
            </a:pPr>
            <a:r>
              <a:rPr lang="en-US" sz="2400" dirty="0" smtClean="0">
                <a:hlinkClick r:id="rId7"/>
              </a:rPr>
              <a:t>www.umbc.edu/procurement</a:t>
            </a:r>
            <a:endParaRPr lang="en-US" sz="2400" dirty="0" smtClean="0"/>
          </a:p>
          <a:p>
            <a:pPr>
              <a:buFont typeface="Wingdings 2" pitchFamily="18" charset="2"/>
              <a:buNone/>
              <a:defRPr/>
            </a:pPr>
            <a:r>
              <a:rPr lang="en-US" sz="2400" dirty="0" smtClean="0">
                <a:hlinkClick r:id="rId8"/>
              </a:rPr>
              <a:t>www.umbc.edu/FinancialServices/grantacct.html</a:t>
            </a:r>
            <a:r>
              <a:rPr lang="en-US" sz="2400" dirty="0" smtClean="0"/>
              <a:t> - Grant and Contract Accounting</a:t>
            </a:r>
          </a:p>
          <a:p>
            <a:pPr>
              <a:buFont typeface="Wingdings 2" pitchFamily="18" charset="2"/>
              <a:buNone/>
              <a:defRPr/>
            </a:pPr>
            <a:r>
              <a:rPr lang="en-US" sz="2400" dirty="0" smtClean="0">
                <a:hlinkClick r:id="rId9"/>
              </a:rPr>
              <a:t>www.umbc.edu/otd</a:t>
            </a:r>
            <a:r>
              <a:rPr lang="en-US" sz="2400" dirty="0" smtClean="0"/>
              <a:t> - UMBC Office of Technology Development</a:t>
            </a:r>
          </a:p>
          <a:p>
            <a:pPr>
              <a:buFont typeface="Wingdings 2" pitchFamily="18" charset="2"/>
              <a:buNone/>
              <a:defRPr/>
            </a:pPr>
            <a:endParaRPr lang="en-US" sz="2400" dirty="0" smtClean="0"/>
          </a:p>
          <a:p>
            <a:pPr>
              <a:buFont typeface="Wingdings 2" pitchFamily="18" charset="2"/>
              <a:buNone/>
              <a:defRPr/>
            </a:pPr>
            <a:r>
              <a:rPr lang="en-US" sz="2400" dirty="0" smtClean="0"/>
              <a:t>All Federal Agency/Grantor websites</a:t>
            </a:r>
          </a:p>
          <a:p>
            <a:pPr>
              <a:buFont typeface="Wingdings 2" pitchFamily="18" charset="2"/>
              <a:buNone/>
              <a:defRPr/>
            </a:pPr>
            <a:endParaRPr lang="en-US" sz="2400" dirty="0" smtClean="0"/>
          </a:p>
          <a:p>
            <a:pPr>
              <a:buFont typeface="Wingdings 2" pitchFamily="18" charset="2"/>
              <a:buNone/>
              <a:defRPr/>
            </a:pPr>
            <a:r>
              <a:rPr lang="en-US" sz="2400" dirty="0" smtClean="0">
                <a:hlinkClick r:id="rId10"/>
              </a:rPr>
              <a:t>www.grants.gov</a:t>
            </a:r>
            <a:endParaRPr lang="en-US" sz="2400" dirty="0" smtClean="0"/>
          </a:p>
          <a:p>
            <a:pPr>
              <a:buFont typeface="Wingdings 2" pitchFamily="18" charset="2"/>
              <a:buNone/>
              <a:defRPr/>
            </a:pPr>
            <a:endParaRPr lang="en-US" sz="2400" dirty="0" smtClean="0"/>
          </a:p>
          <a:p>
            <a:pPr>
              <a:buFont typeface="Wingdings 2" pitchFamily="18" charset="2"/>
              <a:buNone/>
              <a:defRPr/>
            </a:pPr>
            <a:endParaRPr lang="en-US" sz="2400" dirty="0" smtClean="0"/>
          </a:p>
          <a:p>
            <a:pPr>
              <a:buFont typeface="Wingdings 2" pitchFamily="18" charset="2"/>
              <a:buNone/>
              <a:defRPr/>
            </a:pPr>
            <a:endParaRPr lang="en-US" sz="2400" dirty="0" smtClean="0"/>
          </a:p>
          <a:p>
            <a:pPr>
              <a:buFont typeface="Wingdings 2" pitchFamily="18" charset="2"/>
              <a:buNone/>
              <a:defRPr/>
            </a:pPr>
            <a:endParaRPr lang="en-US" sz="2400" dirty="0" smtClean="0"/>
          </a:p>
          <a:p>
            <a:pPr>
              <a:buFont typeface="Wingdings 2" pitchFamily="18" charset="2"/>
              <a:buNone/>
              <a:defRPr/>
            </a:pPr>
            <a:endParaRPr lang="en-US" sz="2400" dirty="0" smtClean="0"/>
          </a:p>
          <a:p>
            <a:pPr>
              <a:buFont typeface="Wingdings 2" pitchFamily="18" charset="2"/>
              <a:buNone/>
              <a:defRPr/>
            </a:pPr>
            <a:endParaRPr lang="en-US" dirty="0"/>
          </a:p>
        </p:txBody>
      </p:sp>
      <p:sp>
        <p:nvSpPr>
          <p:cNvPr id="4" name="Slide Number Placeholder 3"/>
          <p:cNvSpPr>
            <a:spLocks noGrp="1"/>
          </p:cNvSpPr>
          <p:nvPr>
            <p:ph type="sldNum" sz="quarter" idx="12"/>
          </p:nvPr>
        </p:nvSpPr>
        <p:spPr/>
        <p:txBody>
          <a:bodyPr/>
          <a:lstStyle/>
          <a:p>
            <a:pPr>
              <a:defRPr/>
            </a:pPr>
            <a:fld id="{40957959-E40A-4603-A7ED-76933E651229}" type="slidenum">
              <a:rPr lang="en-US" smtClean="0"/>
              <a:pPr>
                <a:defRPr/>
              </a:pPr>
              <a:t>35</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p:cNvSpPr>
          <p:nvPr>
            <p:ph type="title" idx="4294967295"/>
          </p:nvPr>
        </p:nvSpPr>
        <p:spPr bwMode="auto">
          <a:xfrm>
            <a:off x="304800" y="152400"/>
            <a:ext cx="8686800" cy="838200"/>
          </a:xfrm>
        </p:spPr>
        <p:txBody>
          <a:bodyPr wrap="square" lIns="91440" tIns="45720" rIns="91440" bIns="45720" numCol="1" anchorCtr="0" compatLnSpc="1">
            <a:prstTxWarp prst="textNoShape">
              <a:avLst/>
            </a:prstTxWarp>
            <a:normAutofit fontScale="90000"/>
          </a:bodyPr>
          <a:lstStyle/>
          <a:p>
            <a:pPr eaLnBrk="1" hangingPunct="1">
              <a:defRPr/>
            </a:pPr>
            <a:r>
              <a:rPr lang="en-US" cap="none" dirty="0" smtClean="0">
                <a:effectLst/>
              </a:rPr>
              <a:t>Why did OMB develop Uniform Administrative Requirements?</a:t>
            </a:r>
          </a:p>
        </p:txBody>
      </p:sp>
      <p:sp>
        <p:nvSpPr>
          <p:cNvPr id="83971" name="Rectangle 3"/>
          <p:cNvSpPr>
            <a:spLocks noGrp="1"/>
          </p:cNvSpPr>
          <p:nvPr>
            <p:ph type="body" idx="4294967295"/>
          </p:nvPr>
        </p:nvSpPr>
        <p:spPr/>
        <p:txBody>
          <a:bodyPr>
            <a:normAutofit lnSpcReduction="10000"/>
          </a:bodyPr>
          <a:lstStyle/>
          <a:p>
            <a:pPr eaLnBrk="1" hangingPunct="1">
              <a:defRPr/>
            </a:pPr>
            <a:r>
              <a:rPr lang="en-US" dirty="0" smtClean="0"/>
              <a:t>During the 1960’s the federal government initiated many new grant programs</a:t>
            </a:r>
          </a:p>
          <a:p>
            <a:pPr eaLnBrk="1" hangingPunct="1">
              <a:defRPr/>
            </a:pPr>
            <a:r>
              <a:rPr lang="en-US" dirty="0" smtClean="0"/>
              <a:t>Federal agencies were acting independently in administering their grant programs and guidelines</a:t>
            </a:r>
          </a:p>
          <a:p>
            <a:pPr eaLnBrk="1" hangingPunct="1">
              <a:defRPr/>
            </a:pPr>
            <a:r>
              <a:rPr lang="en-US" dirty="0" smtClean="0"/>
              <a:t>Standardization, consistency, and efficiency of federal grant programs was sought</a:t>
            </a:r>
          </a:p>
          <a:p>
            <a:pPr eaLnBrk="1" hangingPunct="1">
              <a:defRPr/>
            </a:pPr>
            <a:r>
              <a:rPr lang="en-US" dirty="0" smtClean="0"/>
              <a:t>Intergovernmental Cooperation Act of 1968</a:t>
            </a:r>
          </a:p>
          <a:p>
            <a:pPr eaLnBrk="1" hangingPunct="1">
              <a:defRPr/>
            </a:pPr>
            <a:r>
              <a:rPr lang="en-US" dirty="0" smtClean="0"/>
              <a:t>1976 – OMB issues A-110</a:t>
            </a:r>
          </a:p>
        </p:txBody>
      </p:sp>
      <p:pic>
        <p:nvPicPr>
          <p:cNvPr id="20483" name="Picture 6" descr="umbc_logo"/>
          <p:cNvPicPr>
            <a:picLocks noChangeAspect="1" noChangeArrowheads="1"/>
          </p:cNvPicPr>
          <p:nvPr/>
        </p:nvPicPr>
        <p:blipFill>
          <a:blip r:embed="rId3"/>
          <a:srcRect/>
          <a:stretch>
            <a:fillRect/>
          </a:stretch>
        </p:blipFill>
        <p:spPr bwMode="auto">
          <a:xfrm>
            <a:off x="5848350" y="6019800"/>
            <a:ext cx="2914650"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p:cNvSpPr>
          <p:nvPr>
            <p:ph type="title" idx="4294967295"/>
          </p:nvPr>
        </p:nvSpPr>
        <p:spPr bwMode="auto">
          <a:xfrm>
            <a:off x="228600" y="152400"/>
            <a:ext cx="8686800" cy="838200"/>
          </a:xfrm>
        </p:spPr>
        <p:txBody>
          <a:bodyPr wrap="square" lIns="91440" tIns="45720" rIns="91440" bIns="45720" numCol="1" anchorCtr="0" compatLnSpc="1">
            <a:prstTxWarp prst="textNoShape">
              <a:avLst/>
            </a:prstTxWarp>
            <a:normAutofit fontScale="90000"/>
          </a:bodyPr>
          <a:lstStyle/>
          <a:p>
            <a:pPr eaLnBrk="1" hangingPunct="1">
              <a:defRPr/>
            </a:pPr>
            <a:r>
              <a:rPr lang="en-US" cap="none" dirty="0" smtClean="0">
                <a:effectLst/>
              </a:rPr>
              <a:t>What are the Uniform Administrative Requirements and to whom do they apply?</a:t>
            </a:r>
          </a:p>
        </p:txBody>
      </p:sp>
      <p:sp>
        <p:nvSpPr>
          <p:cNvPr id="84995" name="Rectangle 3"/>
          <p:cNvSpPr>
            <a:spLocks noGrp="1"/>
          </p:cNvSpPr>
          <p:nvPr>
            <p:ph type="body" idx="4294967295"/>
          </p:nvPr>
        </p:nvSpPr>
        <p:spPr/>
        <p:txBody>
          <a:bodyPr>
            <a:normAutofit fontScale="92500" lnSpcReduction="20000"/>
          </a:bodyPr>
          <a:lstStyle/>
          <a:p>
            <a:pPr eaLnBrk="1" hangingPunct="1">
              <a:defRPr/>
            </a:pPr>
            <a:r>
              <a:rPr lang="en-US" dirty="0" smtClean="0"/>
              <a:t>OMB Circular A-102 – for State and Local Governments, Indian Tribal Governments</a:t>
            </a:r>
          </a:p>
          <a:p>
            <a:pPr eaLnBrk="1" hangingPunct="1">
              <a:defRPr/>
            </a:pPr>
            <a:r>
              <a:rPr lang="en-US" dirty="0" smtClean="0"/>
              <a:t>OMB Circular A-110 (2 CFR Part 215)</a:t>
            </a:r>
          </a:p>
          <a:p>
            <a:pPr eaLnBrk="1" hangingPunct="1">
              <a:defRPr/>
            </a:pPr>
            <a:r>
              <a:rPr lang="en-US" dirty="0" smtClean="0"/>
              <a:t>A-102 and A-110 apply to all federal agencies, federal grant recipients and </a:t>
            </a:r>
            <a:r>
              <a:rPr lang="en-US" dirty="0" err="1" smtClean="0"/>
              <a:t>subaward</a:t>
            </a:r>
            <a:r>
              <a:rPr lang="en-US" dirty="0" smtClean="0"/>
              <a:t> organizations</a:t>
            </a:r>
          </a:p>
          <a:p>
            <a:pPr eaLnBrk="1" hangingPunct="1">
              <a:defRPr/>
            </a:pPr>
            <a:r>
              <a:rPr lang="en-US" dirty="0" smtClean="0"/>
              <a:t>Federal agencies can only apply more restrictive requirements after approval from OMB</a:t>
            </a:r>
          </a:p>
          <a:p>
            <a:pPr eaLnBrk="1" hangingPunct="1">
              <a:defRPr/>
            </a:pPr>
            <a:r>
              <a:rPr lang="en-US" dirty="0" smtClean="0"/>
              <a:t>Federal agencies can impose sanctions on recipient organizations that do not comply with the applicable administrative requirements</a:t>
            </a:r>
          </a:p>
          <a:p>
            <a:pPr eaLnBrk="1" hangingPunct="1">
              <a:defRPr/>
            </a:pPr>
            <a:endParaRPr lang="en-US" dirty="0" smtClean="0"/>
          </a:p>
        </p:txBody>
      </p:sp>
      <p:pic>
        <p:nvPicPr>
          <p:cNvPr id="21507" name="Picture 6" descr="umbc_logo"/>
          <p:cNvPicPr>
            <a:picLocks noChangeAspect="1" noChangeArrowheads="1"/>
          </p:cNvPicPr>
          <p:nvPr/>
        </p:nvPicPr>
        <p:blipFill>
          <a:blip r:embed="rId3"/>
          <a:srcRect/>
          <a:stretch>
            <a:fillRect/>
          </a:stretch>
        </p:blipFill>
        <p:spPr bwMode="auto">
          <a:xfrm>
            <a:off x="5848350" y="6019800"/>
            <a:ext cx="2914650"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p:cNvSpPr>
          <p:nvPr>
            <p:ph type="title" idx="4294967295"/>
          </p:nvPr>
        </p:nvSpPr>
        <p:spPr bwMode="auto">
          <a:xfrm>
            <a:off x="304800" y="152400"/>
            <a:ext cx="8686800" cy="838200"/>
          </a:xfrm>
        </p:spPr>
        <p:txBody>
          <a:bodyPr wrap="square" lIns="91440" tIns="45720" rIns="91440" bIns="45720" numCol="1" anchorCtr="0" compatLnSpc="1">
            <a:prstTxWarp prst="textNoShape">
              <a:avLst/>
            </a:prstTxWarp>
            <a:normAutofit fontScale="90000"/>
          </a:bodyPr>
          <a:lstStyle/>
          <a:p>
            <a:pPr eaLnBrk="1" hangingPunct="1">
              <a:defRPr/>
            </a:pPr>
            <a:r>
              <a:rPr lang="en-US" cap="none" dirty="0" smtClean="0">
                <a:effectLst/>
              </a:rPr>
              <a:t>What are some recent developments concerning the Administrative Requirements?</a:t>
            </a:r>
          </a:p>
        </p:txBody>
      </p:sp>
      <p:sp>
        <p:nvSpPr>
          <p:cNvPr id="86019" name="Rectangle 3"/>
          <p:cNvSpPr>
            <a:spLocks noGrp="1"/>
          </p:cNvSpPr>
          <p:nvPr>
            <p:ph type="body" idx="4294967295"/>
          </p:nvPr>
        </p:nvSpPr>
        <p:spPr/>
        <p:txBody>
          <a:bodyPr>
            <a:normAutofit fontScale="77500" lnSpcReduction="20000"/>
          </a:bodyPr>
          <a:lstStyle/>
          <a:p>
            <a:pPr eaLnBrk="1" hangingPunct="1">
              <a:defRPr/>
            </a:pPr>
            <a:r>
              <a:rPr lang="en-US" dirty="0" smtClean="0"/>
              <a:t>Title Change – 2 CFR 215</a:t>
            </a:r>
          </a:p>
          <a:p>
            <a:pPr eaLnBrk="1" hangingPunct="1">
              <a:defRPr/>
            </a:pPr>
            <a:r>
              <a:rPr lang="en-US" dirty="0" smtClean="0"/>
              <a:t>2 CFR 215 will soon include agency specific variations and exceptions</a:t>
            </a:r>
          </a:p>
          <a:p>
            <a:pPr eaLnBrk="1" hangingPunct="1">
              <a:defRPr/>
            </a:pPr>
            <a:r>
              <a:rPr lang="en-US" dirty="0" smtClean="0"/>
              <a:t>Standard Reporting Forms:</a:t>
            </a:r>
          </a:p>
          <a:p>
            <a:pPr lvl="1" eaLnBrk="1" hangingPunct="1">
              <a:defRPr/>
            </a:pPr>
            <a:r>
              <a:rPr lang="en-US" dirty="0" smtClean="0"/>
              <a:t>Federal Financial Report</a:t>
            </a:r>
          </a:p>
          <a:p>
            <a:pPr lvl="1" eaLnBrk="1" hangingPunct="1">
              <a:defRPr/>
            </a:pPr>
            <a:r>
              <a:rPr lang="en-US" dirty="0" smtClean="0"/>
              <a:t>Performance Progress Report</a:t>
            </a:r>
          </a:p>
          <a:p>
            <a:pPr lvl="1" eaLnBrk="1" hangingPunct="1">
              <a:defRPr/>
            </a:pPr>
            <a:r>
              <a:rPr lang="en-US" dirty="0" smtClean="0"/>
              <a:t>Research Performance Progress Report</a:t>
            </a:r>
          </a:p>
          <a:p>
            <a:pPr lvl="1" eaLnBrk="1" hangingPunct="1">
              <a:defRPr/>
            </a:pPr>
            <a:r>
              <a:rPr lang="en-US" dirty="0" smtClean="0"/>
              <a:t>Real Property Report</a:t>
            </a:r>
          </a:p>
          <a:p>
            <a:pPr lvl="1" eaLnBrk="1" hangingPunct="1">
              <a:defRPr/>
            </a:pPr>
            <a:r>
              <a:rPr lang="en-US" dirty="0" smtClean="0"/>
              <a:t>Tangible Personal Property Report</a:t>
            </a:r>
          </a:p>
          <a:p>
            <a:pPr lvl="1" eaLnBrk="1" hangingPunct="1">
              <a:defRPr/>
            </a:pPr>
            <a:r>
              <a:rPr lang="en-US" dirty="0" smtClean="0"/>
              <a:t>Summary Report of Inventions</a:t>
            </a:r>
          </a:p>
          <a:p>
            <a:pPr eaLnBrk="1" hangingPunct="1">
              <a:defRPr/>
            </a:pPr>
            <a:r>
              <a:rPr lang="en-US" dirty="0" smtClean="0"/>
              <a:t>Standard Research Terms and Conditions</a:t>
            </a:r>
          </a:p>
          <a:p>
            <a:pPr lvl="1" eaLnBrk="1" hangingPunct="1">
              <a:buFont typeface="Wingdings 2" pitchFamily="18" charset="2"/>
              <a:buNone/>
              <a:defRPr/>
            </a:pPr>
            <a:r>
              <a:rPr lang="en-US" dirty="0" smtClean="0"/>
              <a:t>                                                        </a:t>
            </a:r>
          </a:p>
        </p:txBody>
      </p:sp>
      <p:pic>
        <p:nvPicPr>
          <p:cNvPr id="22531" name="Picture 6" descr="umbc_logo"/>
          <p:cNvPicPr>
            <a:picLocks noChangeAspect="1" noChangeArrowheads="1"/>
          </p:cNvPicPr>
          <p:nvPr/>
        </p:nvPicPr>
        <p:blipFill>
          <a:blip r:embed="rId3"/>
          <a:srcRect/>
          <a:stretch>
            <a:fillRect/>
          </a:stretch>
        </p:blipFill>
        <p:spPr bwMode="auto">
          <a:xfrm>
            <a:off x="5848350" y="6019800"/>
            <a:ext cx="2914650"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eaLnBrk="1" hangingPunct="1"/>
            <a:r>
              <a:rPr lang="en-US" cap="none" smtClean="0">
                <a:solidFill>
                  <a:srgbClr val="FF0000"/>
                </a:solidFill>
                <a:effectLst/>
              </a:rPr>
              <a:t>SECTION B: Pre-Award Requirements</a:t>
            </a:r>
          </a:p>
        </p:txBody>
      </p:sp>
      <p:sp>
        <p:nvSpPr>
          <p:cNvPr id="23554" name="Rectangle 3"/>
          <p:cNvSpPr>
            <a:spLocks noGrp="1"/>
          </p:cNvSpPr>
          <p:nvPr>
            <p:ph type="body" idx="4294967295"/>
          </p:nvPr>
        </p:nvSpPr>
        <p:spPr/>
        <p:txBody>
          <a:bodyPr/>
          <a:lstStyle/>
          <a:p>
            <a:pPr eaLnBrk="1" hangingPunct="1">
              <a:buFont typeface="Wingdings 2" pitchFamily="18" charset="2"/>
              <a:buNone/>
            </a:pPr>
            <a:r>
              <a:rPr lang="en-US" smtClean="0"/>
              <a:t>Questions to Answer:</a:t>
            </a:r>
          </a:p>
          <a:p>
            <a:pPr eaLnBrk="1" hangingPunct="1"/>
            <a:r>
              <a:rPr lang="en-US" smtClean="0"/>
              <a:t>What is the Federal Grant and Cooperative Agreement Act?</a:t>
            </a:r>
          </a:p>
          <a:p>
            <a:pPr eaLnBrk="1" hangingPunct="1"/>
            <a:r>
              <a:rPr lang="en-US" smtClean="0"/>
              <a:t>What forms should be used for applying for Federal Assistance?</a:t>
            </a:r>
          </a:p>
          <a:p>
            <a:pPr eaLnBrk="1" hangingPunct="1"/>
            <a:r>
              <a:rPr lang="en-US" smtClean="0"/>
              <a:t>What is E.O. 12372?</a:t>
            </a:r>
          </a:p>
          <a:p>
            <a:pPr eaLnBrk="1" hangingPunct="1"/>
            <a:r>
              <a:rPr lang="en-US" smtClean="0"/>
              <a:t>What are “special award conditions”?</a:t>
            </a:r>
          </a:p>
          <a:p>
            <a:pPr eaLnBrk="1" hangingPunct="1"/>
            <a:endParaRPr lang="en-US" smtClean="0"/>
          </a:p>
        </p:txBody>
      </p:sp>
      <p:pic>
        <p:nvPicPr>
          <p:cNvPr id="23555" name="Picture 6" descr="umbc_logo"/>
          <p:cNvPicPr>
            <a:picLocks noChangeAspect="1" noChangeArrowheads="1"/>
          </p:cNvPicPr>
          <p:nvPr/>
        </p:nvPicPr>
        <p:blipFill>
          <a:blip r:embed="rId3"/>
          <a:srcRect/>
          <a:stretch>
            <a:fillRect/>
          </a:stretch>
        </p:blipFill>
        <p:spPr bwMode="auto">
          <a:xfrm>
            <a:off x="5848350" y="6019800"/>
            <a:ext cx="2914650"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idx="4294967295"/>
          </p:nvPr>
        </p:nvSpPr>
        <p:spPr bwMode="auto">
          <a:xfrm>
            <a:off x="304800" y="228600"/>
            <a:ext cx="8686800" cy="838200"/>
          </a:xfrm>
        </p:spPr>
        <p:txBody>
          <a:bodyPr wrap="square" lIns="91440" tIns="45720" rIns="91440" bIns="45720" numCol="1" anchorCtr="0" compatLnSpc="1">
            <a:prstTxWarp prst="textNoShape">
              <a:avLst/>
            </a:prstTxWarp>
            <a:normAutofit fontScale="90000"/>
          </a:bodyPr>
          <a:lstStyle/>
          <a:p>
            <a:pPr eaLnBrk="1" hangingPunct="1">
              <a:defRPr/>
            </a:pPr>
            <a:r>
              <a:rPr lang="en-US" cap="none" dirty="0" smtClean="0">
                <a:effectLst/>
              </a:rPr>
              <a:t>What is the Federal Grant and Cooperative Agreement Act?</a:t>
            </a:r>
          </a:p>
        </p:txBody>
      </p:sp>
      <p:sp>
        <p:nvSpPr>
          <p:cNvPr id="18435" name="Rectangle 3"/>
          <p:cNvSpPr>
            <a:spLocks noGrp="1"/>
          </p:cNvSpPr>
          <p:nvPr>
            <p:ph type="body" idx="4294967295"/>
          </p:nvPr>
        </p:nvSpPr>
        <p:spPr/>
        <p:txBody>
          <a:bodyPr>
            <a:normAutofit fontScale="92500" lnSpcReduction="10000"/>
          </a:bodyPr>
          <a:lstStyle/>
          <a:p>
            <a:pPr eaLnBrk="1" hangingPunct="1">
              <a:defRPr/>
            </a:pPr>
            <a:r>
              <a:rPr lang="en-US" dirty="0" smtClean="0"/>
              <a:t>Passed into law in 1977</a:t>
            </a:r>
          </a:p>
          <a:p>
            <a:pPr eaLnBrk="1" hangingPunct="1">
              <a:defRPr/>
            </a:pPr>
            <a:r>
              <a:rPr lang="en-US" dirty="0" smtClean="0"/>
              <a:t>Establishes government-wide criteria for determining the appropriate legal instrument for funding extramural activity</a:t>
            </a:r>
          </a:p>
          <a:p>
            <a:pPr eaLnBrk="1" hangingPunct="1">
              <a:defRPr/>
            </a:pPr>
            <a:r>
              <a:rPr lang="en-US" dirty="0" smtClean="0"/>
              <a:t>Defines uses for:</a:t>
            </a:r>
          </a:p>
          <a:p>
            <a:pPr lvl="1" eaLnBrk="1" hangingPunct="1">
              <a:defRPr/>
            </a:pPr>
            <a:r>
              <a:rPr lang="en-US" dirty="0" smtClean="0"/>
              <a:t>Grants – to accomplish a public purpose</a:t>
            </a:r>
          </a:p>
          <a:p>
            <a:pPr lvl="1" eaLnBrk="1" hangingPunct="1">
              <a:defRPr/>
            </a:pPr>
            <a:r>
              <a:rPr lang="en-US" dirty="0" smtClean="0"/>
              <a:t>Cooperative Agreements – for substantial agency involvement</a:t>
            </a:r>
          </a:p>
          <a:p>
            <a:pPr lvl="1" eaLnBrk="1" hangingPunct="1">
              <a:defRPr/>
            </a:pPr>
            <a:r>
              <a:rPr lang="en-US" dirty="0" smtClean="0"/>
              <a:t>Contracts – primary purpose is acquisition of services for direct benefit of Fed</a:t>
            </a:r>
          </a:p>
          <a:p>
            <a:pPr eaLnBrk="1" hangingPunct="1">
              <a:defRPr/>
            </a:pPr>
            <a:endParaRPr lang="en-US" dirty="0" smtClean="0"/>
          </a:p>
        </p:txBody>
      </p:sp>
      <p:pic>
        <p:nvPicPr>
          <p:cNvPr id="24579" name="Picture 6" descr="umbc_logo"/>
          <p:cNvPicPr>
            <a:picLocks noChangeAspect="1" noChangeArrowheads="1"/>
          </p:cNvPicPr>
          <p:nvPr/>
        </p:nvPicPr>
        <p:blipFill>
          <a:blip r:embed="rId3"/>
          <a:srcRect/>
          <a:stretch>
            <a:fillRect/>
          </a:stretch>
        </p:blipFill>
        <p:spPr bwMode="auto">
          <a:xfrm>
            <a:off x="5848350" y="6019800"/>
            <a:ext cx="2914650"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idx="4294967295"/>
          </p:nvPr>
        </p:nvSpPr>
        <p:spPr bwMode="auto">
          <a:xfrm>
            <a:off x="304800" y="228600"/>
            <a:ext cx="8686800" cy="838200"/>
          </a:xfrm>
        </p:spPr>
        <p:txBody>
          <a:bodyPr wrap="square" lIns="91440" tIns="45720" rIns="91440" bIns="45720" numCol="1" anchorCtr="0" compatLnSpc="1">
            <a:prstTxWarp prst="textNoShape">
              <a:avLst/>
            </a:prstTxWarp>
            <a:normAutofit fontScale="90000"/>
          </a:bodyPr>
          <a:lstStyle/>
          <a:p>
            <a:pPr eaLnBrk="1" hangingPunct="1">
              <a:defRPr/>
            </a:pPr>
            <a:r>
              <a:rPr lang="en-US" cap="none" dirty="0" smtClean="0">
                <a:effectLst/>
              </a:rPr>
              <a:t>What forms should be used when applying for federal assistance?</a:t>
            </a:r>
          </a:p>
        </p:txBody>
      </p:sp>
      <p:sp>
        <p:nvSpPr>
          <p:cNvPr id="19459" name="Rectangle 3"/>
          <p:cNvSpPr>
            <a:spLocks noGrp="1"/>
          </p:cNvSpPr>
          <p:nvPr>
            <p:ph type="body" idx="4294967295"/>
          </p:nvPr>
        </p:nvSpPr>
        <p:spPr/>
        <p:txBody>
          <a:bodyPr>
            <a:normAutofit fontScale="92500" lnSpcReduction="20000"/>
          </a:bodyPr>
          <a:lstStyle/>
          <a:p>
            <a:pPr eaLnBrk="1" hangingPunct="1">
              <a:defRPr/>
            </a:pPr>
            <a:r>
              <a:rPr lang="en-US" dirty="0" smtClean="0"/>
              <a:t>215.12.A – “Federal awarding agencies shall comply with the applicable report clearance requirements of 5 CFR part 1320, ‘Controlling Paperwork Burdens on the Public,’ in place of or as a supplement to the Standard Form 424 (SF-424) series”</a:t>
            </a:r>
          </a:p>
          <a:p>
            <a:pPr eaLnBrk="1" hangingPunct="1">
              <a:defRPr/>
            </a:pPr>
            <a:r>
              <a:rPr lang="en-US" dirty="0" smtClean="0"/>
              <a:t>215.12.B – “Applicants shall use the SF-424 series or those forms and instructions prescribed by the Federal Awarding Agency”</a:t>
            </a:r>
          </a:p>
          <a:p>
            <a:pPr eaLnBrk="1" hangingPunct="1">
              <a:defRPr/>
            </a:pPr>
            <a:r>
              <a:rPr lang="en-US" dirty="0" smtClean="0"/>
              <a:t>Most grants.gov application packages use the SF-424 series</a:t>
            </a:r>
          </a:p>
        </p:txBody>
      </p:sp>
      <p:pic>
        <p:nvPicPr>
          <p:cNvPr id="25603" name="Picture 6" descr="umbc_logo"/>
          <p:cNvPicPr>
            <a:picLocks noChangeAspect="1" noChangeArrowheads="1"/>
          </p:cNvPicPr>
          <p:nvPr/>
        </p:nvPicPr>
        <p:blipFill>
          <a:blip r:embed="rId3"/>
          <a:srcRect/>
          <a:stretch>
            <a:fillRect/>
          </a:stretch>
        </p:blipFill>
        <p:spPr bwMode="auto">
          <a:xfrm>
            <a:off x="5848350" y="6019800"/>
            <a:ext cx="2914650"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0</TotalTime>
  <Words>2702</Words>
  <Application>Microsoft PowerPoint</Application>
  <PresentationFormat>On-screen Show (4:3)</PresentationFormat>
  <Paragraphs>279</Paragraphs>
  <Slides>35</Slides>
  <Notes>35</Notes>
  <HiddenSlides>0</HiddenSlides>
  <MMClips>0</MMClips>
  <ScaleCrop>false</ScaleCrop>
  <HeadingPairs>
    <vt:vector size="6" baseType="variant">
      <vt:variant>
        <vt:lpstr>Fonts Used</vt:lpstr>
      </vt:variant>
      <vt:variant>
        <vt:i4>6</vt:i4>
      </vt:variant>
      <vt:variant>
        <vt:lpstr>Design Template</vt:lpstr>
      </vt:variant>
      <vt:variant>
        <vt:i4>10</vt:i4>
      </vt:variant>
      <vt:variant>
        <vt:lpstr>Slide Titles</vt:lpstr>
      </vt:variant>
      <vt:variant>
        <vt:i4>35</vt:i4>
      </vt:variant>
    </vt:vector>
  </HeadingPairs>
  <TitlesOfParts>
    <vt:vector size="51" baseType="lpstr">
      <vt:lpstr>Times New Roman</vt:lpstr>
      <vt:lpstr>Arial</vt:lpstr>
      <vt:lpstr>Franklin Gothic Medium</vt:lpstr>
      <vt:lpstr>Franklin Gothic Book</vt:lpstr>
      <vt:lpstr>Wingdings 2</vt:lpstr>
      <vt:lpstr>Wingdings</vt:lpstr>
      <vt:lpstr>Trek</vt:lpstr>
      <vt:lpstr>Trek</vt:lpstr>
      <vt:lpstr>Trek</vt:lpstr>
      <vt:lpstr>Trek</vt:lpstr>
      <vt:lpstr>Trek</vt:lpstr>
      <vt:lpstr>Trek</vt:lpstr>
      <vt:lpstr>Trek</vt:lpstr>
      <vt:lpstr>Trek</vt:lpstr>
      <vt:lpstr>Trek</vt:lpstr>
      <vt:lpstr>Trek</vt:lpstr>
      <vt:lpstr>Slide 1</vt:lpstr>
      <vt:lpstr>2 CFR PART 215 – Course Overview</vt:lpstr>
      <vt:lpstr>SECTION A – Introduction to 2 CFR Part 215</vt:lpstr>
      <vt:lpstr>Why did OMB develop Uniform Administrative Requirements?</vt:lpstr>
      <vt:lpstr>What are the Uniform Administrative Requirements and to whom do they apply?</vt:lpstr>
      <vt:lpstr>What are some recent developments concerning the Administrative Requirements?</vt:lpstr>
      <vt:lpstr>SECTION B: Pre-Award Requirements</vt:lpstr>
      <vt:lpstr>What is the Federal Grant and Cooperative Agreement Act?</vt:lpstr>
      <vt:lpstr>What forms should be used when applying for federal assistance?</vt:lpstr>
      <vt:lpstr>What is E.O. 12372?</vt:lpstr>
      <vt:lpstr>What are “special award conditions”?</vt:lpstr>
      <vt:lpstr>Section C: Post-Award Requirements</vt:lpstr>
      <vt:lpstr>What are the Financial and Program Management Standards?</vt:lpstr>
      <vt:lpstr>What are the Financial and Program Management Standards? (cont’d)</vt:lpstr>
      <vt:lpstr>What are the Financial and Program Management Standards? (cont’d)</vt:lpstr>
      <vt:lpstr>What are the Financial and Program Management Standards? (cont’d)</vt:lpstr>
      <vt:lpstr>What are the Financial and Program Management Standards? (cont’d)</vt:lpstr>
      <vt:lpstr>What are the property standards?</vt:lpstr>
      <vt:lpstr>What are the property standards? (cont’d) </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vector>
  </TitlesOfParts>
  <Company>umbc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UMBC Animal Care &amp; Use</dc:title>
  <dc:creator>tim sparklin</dc:creator>
  <cp:lastModifiedBy>bauer</cp:lastModifiedBy>
  <cp:revision>184</cp:revision>
  <cp:lastPrinted>1999-04-29T19:23:44Z</cp:lastPrinted>
  <dcterms:created xsi:type="dcterms:W3CDTF">1999-04-28T14:43:32Z</dcterms:created>
  <dcterms:modified xsi:type="dcterms:W3CDTF">2009-11-10T21:30:34Z</dcterms:modified>
</cp:coreProperties>
</file>